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65" r:id="rId3"/>
    <p:sldId id="323" r:id="rId4"/>
    <p:sldId id="257" r:id="rId5"/>
    <p:sldId id="282" r:id="rId6"/>
    <p:sldId id="283" r:id="rId7"/>
    <p:sldId id="286" r:id="rId8"/>
    <p:sldId id="285" r:id="rId9"/>
    <p:sldId id="276" r:id="rId10"/>
    <p:sldId id="280" r:id="rId11"/>
    <p:sldId id="278" r:id="rId12"/>
    <p:sldId id="290" r:id="rId13"/>
    <p:sldId id="289" r:id="rId14"/>
    <p:sldId id="337"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291" r:id="rId43"/>
    <p:sldId id="320" r:id="rId44"/>
    <p:sldId id="335" r:id="rId45"/>
    <p:sldId id="391" r:id="rId46"/>
    <p:sldId id="336" r:id="rId47"/>
    <p:sldId id="321" r:id="rId48"/>
    <p:sldId id="322" r:id="rId49"/>
    <p:sldId id="273" r:id="rId50"/>
    <p:sldId id="324" r:id="rId51"/>
    <p:sldId id="287" r:id="rId52"/>
    <p:sldId id="271" r:id="rId53"/>
    <p:sldId id="274" r:id="rId54"/>
    <p:sldId id="272" r:id="rId55"/>
    <p:sldId id="325" r:id="rId56"/>
    <p:sldId id="331" r:id="rId57"/>
    <p:sldId id="328" r:id="rId58"/>
    <p:sldId id="330" r:id="rId59"/>
    <p:sldId id="32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5" r:id="rId77"/>
    <p:sldId id="356" r:id="rId78"/>
    <p:sldId id="357" r:id="rId79"/>
    <p:sldId id="358" r:id="rId80"/>
    <p:sldId id="332" r:id="rId81"/>
    <p:sldId id="333" r:id="rId82"/>
    <p:sldId id="334" r:id="rId83"/>
    <p:sldId id="366" r:id="rId84"/>
    <p:sldId id="367" r:id="rId85"/>
    <p:sldId id="390" r:id="rId86"/>
    <p:sldId id="386" r:id="rId87"/>
    <p:sldId id="387" r:id="rId88"/>
    <p:sldId id="388" r:id="rId89"/>
    <p:sldId id="389" r:id="rId90"/>
    <p:sldId id="383" r:id="rId91"/>
    <p:sldId id="381" r:id="rId92"/>
    <p:sldId id="382" r:id="rId93"/>
    <p:sldId id="368" r:id="rId94"/>
    <p:sldId id="359" r:id="rId95"/>
    <p:sldId id="369" r:id="rId96"/>
    <p:sldId id="370" r:id="rId97"/>
    <p:sldId id="371" r:id="rId98"/>
    <p:sldId id="373" r:id="rId99"/>
    <p:sldId id="374" r:id="rId100"/>
    <p:sldId id="375" r:id="rId101"/>
    <p:sldId id="376" r:id="rId102"/>
    <p:sldId id="379" r:id="rId103"/>
    <p:sldId id="380" r:id="rId104"/>
    <p:sldId id="372" r:id="rId105"/>
    <p:sldId id="385"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4" d="100"/>
          <a:sy n="74" d="100"/>
        </p:scale>
        <p:origin x="576" y="7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07" Type="http://schemas.openxmlformats.org/officeDocument/2006/relationships/notesMaster" Target="notesMasters/notesMaster1.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slide" Target="slides/slide86.xml" /><Relationship Id="rId102" Type="http://schemas.openxmlformats.org/officeDocument/2006/relationships/slide" Target="slides/slide101.xml" /><Relationship Id="rId110" Type="http://schemas.openxmlformats.org/officeDocument/2006/relationships/theme" Target="theme/theme1.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viewProps" Target="viewProps.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 /></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 /><Relationship Id="rId2" Type="http://schemas.openxmlformats.org/officeDocument/2006/relationships/image" Target="../media/image35.wmf" /><Relationship Id="rId1" Type="http://schemas.openxmlformats.org/officeDocument/2006/relationships/image" Target="../media/image34.wmf" /></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wmf" /><Relationship Id="rId2" Type="http://schemas.openxmlformats.org/officeDocument/2006/relationships/image" Target="../media/image35.wmf" /><Relationship Id="rId1" Type="http://schemas.openxmlformats.org/officeDocument/2006/relationships/image" Target="../media/image36.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 /></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 /><Relationship Id="rId1" Type="http://schemas.openxmlformats.org/officeDocument/2006/relationships/image" Target="../media/image30.wmf" /></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 /><Relationship Id="rId2" Type="http://schemas.openxmlformats.org/officeDocument/2006/relationships/image" Target="../media/image31.wmf" /><Relationship Id="rId1" Type="http://schemas.openxmlformats.org/officeDocument/2006/relationships/image" Target="../media/image30.wmf" /></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0.wmf" /><Relationship Id="rId2" Type="http://schemas.openxmlformats.org/officeDocument/2006/relationships/image" Target="../media/image32.wmf" /><Relationship Id="rId1" Type="http://schemas.openxmlformats.org/officeDocument/2006/relationships/image" Target="../media/image33.wmf" /></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wmf" /><Relationship Id="rId2" Type="http://schemas.openxmlformats.org/officeDocument/2006/relationships/image" Target="../media/image33.wmf" /><Relationship Id="rId1" Type="http://schemas.openxmlformats.org/officeDocument/2006/relationships/image" Target="../media/image34.w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CC5B7-B3D7-4011-AA8B-151EC3583A46}" type="datetimeFigureOut">
              <a:rPr lang="en-IN" smtClean="0"/>
              <a:t>08-10-2022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C5DBF-5C1D-46E8-AA14-0A69DAA633D9}" type="slidenum">
              <a:rPr lang="en-IN" smtClean="0"/>
              <a:t>‹#›</a:t>
            </a:fld>
            <a:endParaRPr lang="en-IN"/>
          </a:p>
        </p:txBody>
      </p:sp>
    </p:spTree>
    <p:extLst>
      <p:ext uri="{BB962C8B-B14F-4D97-AF65-F5344CB8AC3E}">
        <p14:creationId xmlns:p14="http://schemas.microsoft.com/office/powerpoint/2010/main" val="366219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Rot="1" noChangeAspect="1" noChangeArrowheads="1"/>
          </p:cNvSpPr>
          <p:nvPr>
            <p:ph type="sldImg"/>
          </p:nvPr>
        </p:nvSpPr>
        <p:spPr>
          <a:ln/>
        </p:spPr>
      </p:sp>
      <p:sp>
        <p:nvSpPr>
          <p:cNvPr id="620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3178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90AE1A5A-D9C6-48C9-841F-415653228308}" type="slidenum">
              <a:rPr lang="zh-CN" altLang="en-US" sz="1200" b="0">
                <a:latin typeface="Times New Roman" panose="02020603050405020304" pitchFamily="18" charset="0"/>
              </a:rPr>
              <a:pPr/>
              <a:t>19</a:t>
            </a:fld>
            <a:endParaRPr lang="en-US" altLang="zh-CN" sz="1200" b="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22426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CD07D432-7E93-4963-AB47-6032B317E4E8}" type="slidenum">
              <a:rPr lang="zh-CN" altLang="en-US" sz="1200" b="0">
                <a:latin typeface="Times New Roman" panose="02020603050405020304" pitchFamily="18" charset="0"/>
              </a:rPr>
              <a:pPr/>
              <a:t>20</a:t>
            </a:fld>
            <a:endParaRPr lang="en-US" altLang="zh-CN" sz="1200" b="0">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583764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F14228FF-312F-4936-8E53-9A6439CD31FF}" type="slidenum">
              <a:rPr lang="zh-CN" altLang="en-US" sz="1200" b="0">
                <a:latin typeface="Times New Roman" panose="02020603050405020304" pitchFamily="18" charset="0"/>
              </a:rPr>
              <a:pPr/>
              <a:t>21</a:t>
            </a:fld>
            <a:endParaRPr lang="en-US" altLang="zh-CN" sz="1200" b="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65539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4D8F5365-DE2E-4D4F-8922-2570C29FAE7A}" type="slidenum">
              <a:rPr lang="zh-CN" altLang="en-US" sz="1200" b="0">
                <a:latin typeface="Times New Roman" panose="02020603050405020304" pitchFamily="18" charset="0"/>
              </a:rPr>
              <a:pPr/>
              <a:t>22</a:t>
            </a:fld>
            <a:endParaRPr lang="en-US" altLang="zh-CN" sz="1200" b="0">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15725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2A32BBE2-3079-4F54-95BB-7EE7108E6DD0}" type="slidenum">
              <a:rPr lang="zh-CN" altLang="en-US" sz="1200" b="0">
                <a:latin typeface="Times New Roman" panose="02020603050405020304" pitchFamily="18" charset="0"/>
              </a:rPr>
              <a:pPr/>
              <a:t>23</a:t>
            </a:fld>
            <a:endParaRPr lang="en-US" altLang="zh-CN" sz="1200" b="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754879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BBADB138-885D-4647-9DD9-BDD82DA97852}" type="slidenum">
              <a:rPr lang="zh-CN" altLang="en-US" sz="1200" b="0">
                <a:latin typeface="Times New Roman" panose="02020603050405020304" pitchFamily="18" charset="0"/>
              </a:rPr>
              <a:pPr/>
              <a:t>24</a:t>
            </a:fld>
            <a:endParaRPr lang="en-US" altLang="zh-CN" sz="1200" b="0">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29614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D4F1F1C3-21CB-4F18-8CB9-E711D826EFE0}" type="slidenum">
              <a:rPr lang="zh-CN" altLang="en-US" sz="1200" b="0">
                <a:latin typeface="Times New Roman" panose="02020603050405020304" pitchFamily="18" charset="0"/>
              </a:rPr>
              <a:pPr/>
              <a:t>25</a:t>
            </a:fld>
            <a:endParaRPr lang="en-US" altLang="zh-CN" sz="1200" b="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930866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0F4A2D0D-6AC6-4FC9-B6E1-112157ECC82E}" type="slidenum">
              <a:rPr lang="zh-CN" altLang="en-US" sz="1200" b="0">
                <a:latin typeface="Times New Roman" panose="02020603050405020304" pitchFamily="18" charset="0"/>
              </a:rPr>
              <a:pPr/>
              <a:t>26</a:t>
            </a:fld>
            <a:endParaRPr lang="en-US" altLang="zh-CN" sz="1200" b="0">
              <a:latin typeface="Times New Roman" panose="02020603050405020304"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66411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6273ACC0-3A4F-4CBC-922B-A6A1ECB48B96}" type="slidenum">
              <a:rPr lang="zh-CN" altLang="en-US" sz="1200" b="0">
                <a:latin typeface="Times New Roman" panose="02020603050405020304" pitchFamily="18" charset="0"/>
              </a:rPr>
              <a:pPr/>
              <a:t>27</a:t>
            </a:fld>
            <a:endParaRPr lang="en-US" altLang="zh-CN" sz="1200" b="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18422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92F8BADA-D204-4233-9503-897AB4C1E245}" type="slidenum">
              <a:rPr lang="zh-CN" altLang="en-US" sz="1200" b="0">
                <a:latin typeface="Times New Roman" panose="02020603050405020304" pitchFamily="18" charset="0"/>
              </a:rPr>
              <a:pPr/>
              <a:t>28</a:t>
            </a:fld>
            <a:endParaRPr lang="en-US" altLang="zh-CN" sz="1200" b="0">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828311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74ACB9-33FF-4E14-BABA-754B8EC2D73D}" type="slidenum">
              <a:rPr lang="en-US"/>
              <a:pPr/>
              <a:t>6</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5431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3E1183D5-865F-4004-B858-F43E7AE7FAAC}" type="slidenum">
              <a:rPr lang="zh-CN" altLang="en-US" sz="1200" b="0">
                <a:latin typeface="Times New Roman" panose="02020603050405020304" pitchFamily="18" charset="0"/>
              </a:rPr>
              <a:pPr/>
              <a:t>29</a:t>
            </a:fld>
            <a:endParaRPr lang="en-US" altLang="zh-CN" sz="1200" b="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088294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CBEE2A81-11E6-4135-9E61-5ADEFC7FB14D}" type="slidenum">
              <a:rPr lang="zh-CN" altLang="en-US" sz="1200" b="0">
                <a:latin typeface="Times New Roman" panose="02020603050405020304" pitchFamily="18" charset="0"/>
              </a:rPr>
              <a:pPr/>
              <a:t>30</a:t>
            </a:fld>
            <a:endParaRPr lang="en-US" altLang="zh-CN" sz="1200" b="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2545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00AFC12C-A4AD-4533-86A2-9FE015241064}" type="slidenum">
              <a:rPr lang="zh-CN" altLang="en-US" sz="1200" b="0">
                <a:latin typeface="Times New Roman" panose="02020603050405020304" pitchFamily="18" charset="0"/>
              </a:rPr>
              <a:pPr/>
              <a:t>31</a:t>
            </a:fld>
            <a:endParaRPr lang="en-US" altLang="zh-CN" sz="1200" b="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712632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C7B1704F-1B33-414E-8FC3-60D37A2E826E}" type="slidenum">
              <a:rPr lang="zh-CN" altLang="en-US" sz="1200" b="0">
                <a:latin typeface="Times New Roman" panose="02020603050405020304" pitchFamily="18" charset="0"/>
              </a:rPr>
              <a:pPr/>
              <a:t>32</a:t>
            </a:fld>
            <a:endParaRPr lang="en-US" altLang="zh-CN" sz="1200" b="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11514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383DF291-3BEA-4115-8579-2926971D17E1}" type="slidenum">
              <a:rPr lang="zh-CN" altLang="en-US" sz="1200" b="0">
                <a:latin typeface="Times New Roman" panose="02020603050405020304" pitchFamily="18" charset="0"/>
              </a:rPr>
              <a:pPr/>
              <a:t>33</a:t>
            </a:fld>
            <a:endParaRPr lang="en-US" altLang="zh-CN" sz="1200" b="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307647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BC60579C-AEA6-4074-AD0B-DD2D1426FA7B}" type="slidenum">
              <a:rPr lang="zh-CN" altLang="en-US" sz="1200" b="0">
                <a:latin typeface="Times New Roman" panose="02020603050405020304" pitchFamily="18" charset="0"/>
              </a:rPr>
              <a:pPr/>
              <a:t>34</a:t>
            </a:fld>
            <a:endParaRPr lang="en-US" altLang="zh-CN" sz="1200" b="0">
              <a:latin typeface="Times New Roman"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15199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ABF061A4-B04E-4652-AB3C-8CF3704DF1B4}" type="slidenum">
              <a:rPr lang="zh-CN" altLang="en-US" sz="1200" b="0">
                <a:latin typeface="Times New Roman" panose="02020603050405020304" pitchFamily="18" charset="0"/>
              </a:rPr>
              <a:pPr/>
              <a:t>35</a:t>
            </a:fld>
            <a:endParaRPr lang="en-US" altLang="zh-CN" sz="1200" b="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053758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051F57BC-ECD0-47A5-ABAD-8ADB8B9C65CD}" type="slidenum">
              <a:rPr lang="zh-CN" altLang="en-US" sz="1200" b="0">
                <a:latin typeface="Times New Roman" panose="02020603050405020304" pitchFamily="18" charset="0"/>
              </a:rPr>
              <a:pPr/>
              <a:t>36</a:t>
            </a:fld>
            <a:endParaRPr lang="en-US" altLang="zh-CN" sz="1200" b="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254385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7AD7F907-62EB-418C-83F0-B7580114282B}" type="slidenum">
              <a:rPr lang="zh-CN" altLang="en-US" sz="1200" b="0">
                <a:latin typeface="Times New Roman" panose="02020603050405020304" pitchFamily="18" charset="0"/>
              </a:rPr>
              <a:pPr/>
              <a:t>37</a:t>
            </a:fld>
            <a:endParaRPr lang="en-US" altLang="zh-CN" sz="1200" b="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384840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022048DB-BAFA-42ED-AF8E-B16F7E105805}" type="slidenum">
              <a:rPr lang="zh-CN" altLang="en-US" sz="1200" b="0">
                <a:latin typeface="Times New Roman" panose="02020603050405020304" pitchFamily="18" charset="0"/>
              </a:rPr>
              <a:pPr/>
              <a:t>38</a:t>
            </a:fld>
            <a:endParaRPr lang="en-US" altLang="zh-CN" sz="1200" b="0">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49089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40853A-38A5-4BD1-A1C7-E7059AE210ED}" type="slidenum">
              <a:rPr lang="en-US"/>
              <a:pPr/>
              <a:t>9</a:t>
            </a:fld>
            <a:endParaRPr lang="en-US"/>
          </a:p>
        </p:txBody>
      </p:sp>
      <p:sp>
        <p:nvSpPr>
          <p:cNvPr id="439298" name="Rectangle 2"/>
          <p:cNvSpPr>
            <a:spLocks noGrp="1" noRot="1" noChangeAspect="1" noChangeArrowheads="1" noTextEdit="1"/>
          </p:cNvSpPr>
          <p:nvPr>
            <p:ph type="sldImg"/>
          </p:nvPr>
        </p:nvSpPr>
        <p:spPr>
          <a:ln/>
        </p:spPr>
      </p:sp>
      <p:sp>
        <p:nvSpPr>
          <p:cNvPr id="439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5679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7DF2F21B-6EAC-462B-8A43-9FBE3E349969}" type="slidenum">
              <a:rPr lang="zh-CN" altLang="en-US" sz="1200" b="0">
                <a:latin typeface="Times New Roman" panose="02020603050405020304" pitchFamily="18" charset="0"/>
              </a:rPr>
              <a:pPr/>
              <a:t>39</a:t>
            </a:fld>
            <a:endParaRPr lang="en-US" altLang="zh-CN" sz="1200" b="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693131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DF3FCC9D-1D00-4571-A31F-DF8B33BBA1C3}" type="slidenum">
              <a:rPr lang="zh-CN" altLang="en-US" sz="1200" b="0">
                <a:latin typeface="Times New Roman" panose="02020603050405020304" pitchFamily="18" charset="0"/>
              </a:rPr>
              <a:pPr/>
              <a:t>40</a:t>
            </a:fld>
            <a:endParaRPr lang="en-US" altLang="zh-CN" sz="1200" b="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176930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DDB63A21-67B5-479D-BC14-F2AAF2A8E0CB}" type="slidenum">
              <a:rPr lang="zh-CN" altLang="en-US" sz="1200" b="0">
                <a:latin typeface="Times New Roman" panose="02020603050405020304" pitchFamily="18" charset="0"/>
              </a:rPr>
              <a:pPr/>
              <a:t>41</a:t>
            </a:fld>
            <a:endParaRPr lang="en-US" altLang="zh-CN" sz="1200" b="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01742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C3F90B-C739-440C-A888-149EBA5BB5E5}" type="slidenum">
              <a:rPr lang="en-US"/>
              <a:pPr/>
              <a:t>52</a:t>
            </a:fld>
            <a:endParaRPr lang="en-US"/>
          </a:p>
        </p:txBody>
      </p:sp>
      <p:sp>
        <p:nvSpPr>
          <p:cNvPr id="442370" name="Rectangle 2"/>
          <p:cNvSpPr>
            <a:spLocks noGrp="1" noRot="1" noChangeAspect="1" noChangeArrowheads="1" noTextEdit="1"/>
          </p:cNvSpPr>
          <p:nvPr>
            <p:ph type="sldImg"/>
          </p:nvPr>
        </p:nvSpPr>
        <p:spPr>
          <a:ln/>
        </p:spPr>
      </p:sp>
      <p:sp>
        <p:nvSpPr>
          <p:cNvPr id="442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739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AB9D5C-3C3A-42D2-A531-1DD7B4B55726}" type="slidenum">
              <a:rPr lang="en-US"/>
              <a:pPr/>
              <a:t>54</a:t>
            </a:fld>
            <a:endParaRPr 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7862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新細明體" pitchFamily="18" charset="-120"/>
              </a:defRPr>
            </a:lvl1pPr>
            <a:lvl2pPr marL="742950" indent="-285750" eaLnBrk="0" hangingPunct="0">
              <a:defRPr kumimoji="1" sz="2400">
                <a:solidFill>
                  <a:schemeClr val="tx1"/>
                </a:solidFill>
                <a:latin typeface="Tahoma" panose="020B0604030504040204" pitchFamily="34" charset="0"/>
                <a:ea typeface="新細明體" pitchFamily="18" charset="-120"/>
              </a:defRPr>
            </a:lvl2pPr>
            <a:lvl3pPr marL="1143000" indent="-228600" eaLnBrk="0" hangingPunct="0">
              <a:defRPr kumimoji="1" sz="2400">
                <a:solidFill>
                  <a:schemeClr val="tx1"/>
                </a:solidFill>
                <a:latin typeface="Tahoma" panose="020B0604030504040204" pitchFamily="34" charset="0"/>
                <a:ea typeface="新細明體" pitchFamily="18" charset="-120"/>
              </a:defRPr>
            </a:lvl3pPr>
            <a:lvl4pPr marL="1600200" indent="-228600" eaLnBrk="0" hangingPunct="0">
              <a:defRPr kumimoji="1" sz="2400">
                <a:solidFill>
                  <a:schemeClr val="tx1"/>
                </a:solidFill>
                <a:latin typeface="Tahoma" panose="020B0604030504040204" pitchFamily="34" charset="0"/>
                <a:ea typeface="新細明體" pitchFamily="18" charset="-120"/>
              </a:defRPr>
            </a:lvl4pPr>
            <a:lvl5pPr marL="2057400" indent="-228600" eaLnBrk="0" hangingPunct="0">
              <a:defRPr kumimoji="1"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9pPr>
          </a:lstStyle>
          <a:p>
            <a:pPr eaLnBrk="1" hangingPunct="1"/>
            <a:fld id="{50B20FB0-DEB8-49BA-A59E-4481EE75A114}" type="slidenum">
              <a:rPr lang="zh-TW" altLang="en-US" sz="1200"/>
              <a:pPr eaLnBrk="1" hangingPunct="1"/>
              <a:t>57</a:t>
            </a:fld>
            <a:endParaRPr lang="en-US" altLang="zh-TW"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1810830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新細明體" pitchFamily="18" charset="-120"/>
              </a:defRPr>
            </a:lvl1pPr>
            <a:lvl2pPr marL="742950" indent="-285750" eaLnBrk="0" hangingPunct="0">
              <a:defRPr kumimoji="1" sz="2400">
                <a:solidFill>
                  <a:schemeClr val="tx1"/>
                </a:solidFill>
                <a:latin typeface="Tahoma" panose="020B0604030504040204" pitchFamily="34" charset="0"/>
                <a:ea typeface="新細明體" pitchFamily="18" charset="-120"/>
              </a:defRPr>
            </a:lvl2pPr>
            <a:lvl3pPr marL="1143000" indent="-228600" eaLnBrk="0" hangingPunct="0">
              <a:defRPr kumimoji="1" sz="2400">
                <a:solidFill>
                  <a:schemeClr val="tx1"/>
                </a:solidFill>
                <a:latin typeface="Tahoma" panose="020B0604030504040204" pitchFamily="34" charset="0"/>
                <a:ea typeface="新細明體" pitchFamily="18" charset="-120"/>
              </a:defRPr>
            </a:lvl3pPr>
            <a:lvl4pPr marL="1600200" indent="-228600" eaLnBrk="0" hangingPunct="0">
              <a:defRPr kumimoji="1" sz="2400">
                <a:solidFill>
                  <a:schemeClr val="tx1"/>
                </a:solidFill>
                <a:latin typeface="Tahoma" panose="020B0604030504040204" pitchFamily="34" charset="0"/>
                <a:ea typeface="新細明體" pitchFamily="18" charset="-120"/>
              </a:defRPr>
            </a:lvl4pPr>
            <a:lvl5pPr marL="2057400" indent="-228600" eaLnBrk="0" hangingPunct="0">
              <a:defRPr kumimoji="1"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9pPr>
          </a:lstStyle>
          <a:p>
            <a:pPr eaLnBrk="1" hangingPunct="1"/>
            <a:fld id="{D45BF5C6-9A26-47A2-9817-06EE06056672}" type="slidenum">
              <a:rPr lang="zh-TW" altLang="en-US" sz="1200"/>
              <a:pPr eaLnBrk="1" hangingPunct="1"/>
              <a:t>59</a:t>
            </a:fld>
            <a:endParaRPr lang="en-US" altLang="zh-TW"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zh-TW" altLang="en-US"/>
          </a:p>
        </p:txBody>
      </p:sp>
    </p:spTree>
    <p:extLst>
      <p:ext uri="{BB962C8B-B14F-4D97-AF65-F5344CB8AC3E}">
        <p14:creationId xmlns:p14="http://schemas.microsoft.com/office/powerpoint/2010/main" val="4247968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C1CF02BA-5693-4E9B-9140-CF67FCFEB66B}" type="slidenum">
              <a:rPr lang="en-US" sz="1200"/>
              <a:pPr/>
              <a:t>61</a:t>
            </a:fld>
            <a:endParaRPr 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76703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B31D8950-006E-4C51-82B9-8B74318F1279}" type="slidenum">
              <a:rPr lang="en-US" sz="1200"/>
              <a:pPr/>
              <a:t>62</a:t>
            </a:fld>
            <a:endParaRPr 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92358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386940F1-8E8A-4BB1-BAC0-E1D882D8DD57}" type="slidenum">
              <a:rPr lang="en-US" sz="1200"/>
              <a:pPr/>
              <a:t>68</a:t>
            </a:fld>
            <a:endParaRPr 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7019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E02D19-99B0-4B42-9767-82737B277893}" type="slidenum">
              <a:rPr lang="en-US"/>
              <a:pPr/>
              <a:t>11</a:t>
            </a:fld>
            <a:endParaRPr lang="en-US"/>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9288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741FAB63-9791-4692-AC9C-81491D38E9D3}" type="slidenum">
              <a:rPr lang="en-US" sz="1200"/>
              <a:pPr/>
              <a:t>69</a:t>
            </a:fld>
            <a:endParaRPr 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795195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994B0C51-AEE9-4CC0-A334-1F5E2E832C44}" type="slidenum">
              <a:rPr lang="en-US" sz="1200"/>
              <a:pPr/>
              <a:t>70</a:t>
            </a:fld>
            <a:endParaRPr 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89917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1DC10E87-16FC-4806-8531-08512A6C4B61}" type="slidenum">
              <a:rPr lang="en-US" sz="1200"/>
              <a:pPr/>
              <a:t>71</a:t>
            </a:fld>
            <a:endParaRPr lang="en-U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01403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E9615D82-3948-4E0B-ACB9-7B44022FD4E2}" type="slidenum">
              <a:rPr lang="en-US" sz="1200"/>
              <a:pPr/>
              <a:t>72</a:t>
            </a:fld>
            <a:endParaRPr lang="en-US" sz="12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95990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1C39B93C-447E-48F8-B497-D85A63E23C1F}" type="slidenum">
              <a:rPr lang="en-US" sz="1200"/>
              <a:pPr/>
              <a:t>73</a:t>
            </a:fld>
            <a:endParaRPr lang="en-U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07906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0D7A6C75-0B1C-48A8-9938-0668A54A7E99}" type="slidenum">
              <a:rPr lang="en-US" sz="1200"/>
              <a:pPr/>
              <a:t>74</a:t>
            </a:fld>
            <a:endParaRPr lang="en-US" sz="12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911586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CE950A98-A226-46D2-84C8-D068ADD6E5F9}" type="slidenum">
              <a:rPr lang="en-US" sz="1200"/>
              <a:pPr/>
              <a:t>75</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919641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40F0D96D-5C03-43CA-8DA3-013DCD58CE37}" type="slidenum">
              <a:rPr lang="en-US" sz="1200"/>
              <a:pPr/>
              <a:t>78</a:t>
            </a:fld>
            <a:endParaRPr 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444844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anose="02020603050405020304" pitchFamily="18" charset="0"/>
              </a:defRPr>
            </a:lvl1pPr>
            <a:lvl2pPr marL="742950" indent="-285750" defTabSz="949325">
              <a:defRPr sz="2400">
                <a:solidFill>
                  <a:schemeClr val="tx1"/>
                </a:solidFill>
                <a:latin typeface="Times New Roman" panose="02020603050405020304" pitchFamily="18" charset="0"/>
              </a:defRPr>
            </a:lvl2pPr>
            <a:lvl3pPr marL="1143000" indent="-228600" defTabSz="949325">
              <a:defRPr sz="2400">
                <a:solidFill>
                  <a:schemeClr val="tx1"/>
                </a:solidFill>
                <a:latin typeface="Times New Roman" panose="02020603050405020304" pitchFamily="18" charset="0"/>
              </a:defRPr>
            </a:lvl3pPr>
            <a:lvl4pPr marL="1600200" indent="-228600" defTabSz="949325">
              <a:defRPr sz="2400">
                <a:solidFill>
                  <a:schemeClr val="tx1"/>
                </a:solidFill>
                <a:latin typeface="Times New Roman" panose="02020603050405020304" pitchFamily="18" charset="0"/>
              </a:defRPr>
            </a:lvl4pPr>
            <a:lvl5pPr marL="2057400" indent="-228600" defTabSz="949325">
              <a:defRPr sz="2400">
                <a:solidFill>
                  <a:schemeClr val="tx1"/>
                </a:solidFill>
                <a:latin typeface="Times New Roman" panose="02020603050405020304" pitchFamily="18" charset="0"/>
              </a:defRPr>
            </a:lvl5pPr>
            <a:lvl6pPr marL="2514600" indent="-228600" defTabSz="9493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493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493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49325" eaLnBrk="0" fontAlgn="base" hangingPunct="0">
              <a:spcBef>
                <a:spcPct val="0"/>
              </a:spcBef>
              <a:spcAft>
                <a:spcPct val="0"/>
              </a:spcAft>
              <a:defRPr sz="2400">
                <a:solidFill>
                  <a:schemeClr val="tx1"/>
                </a:solidFill>
                <a:latin typeface="Times New Roman" panose="02020603050405020304" pitchFamily="18" charset="0"/>
              </a:defRPr>
            </a:lvl9pPr>
          </a:lstStyle>
          <a:p>
            <a:fld id="{B891B95F-C5AD-4658-91DF-862AA024E1BF}" type="slidenum">
              <a:rPr lang="en-US" sz="1200"/>
              <a:pPr/>
              <a:t>79</a:t>
            </a:fld>
            <a:endParaRPr 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25517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fld id="{033ECD69-E0D3-416B-AFAC-6672A11B7B84}" type="slidenum">
              <a:rPr lang="en-US"/>
              <a:pPr eaLnBrk="1" hangingPunct="1"/>
              <a:t>105</a:t>
            </a:fld>
            <a:endParaRPr lang="th-TH"/>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800">
              <a:latin typeface="Arial" panose="020B0604020202020204" pitchFamily="34" charset="0"/>
            </a:endParaRPr>
          </a:p>
        </p:txBody>
      </p:sp>
    </p:spTree>
    <p:extLst>
      <p:ext uri="{BB962C8B-B14F-4D97-AF65-F5344CB8AC3E}">
        <p14:creationId xmlns:p14="http://schemas.microsoft.com/office/powerpoint/2010/main" val="190719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002F07EB-D621-4B8C-B7EE-1E9644919F60}" type="slidenum">
              <a:rPr lang="zh-CN" altLang="en-US" sz="1200" b="0">
                <a:latin typeface="Times New Roman" panose="02020603050405020304" pitchFamily="18" charset="0"/>
              </a:rPr>
              <a:pPr/>
              <a:t>12</a:t>
            </a:fld>
            <a:endParaRPr lang="en-US" altLang="zh-CN" sz="1200" b="0">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32784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5B00ADA0-AF76-4109-BFBD-BC188222323D}" type="slidenum">
              <a:rPr lang="zh-CN" altLang="en-US" sz="1200" b="0">
                <a:latin typeface="Times New Roman" panose="02020603050405020304" pitchFamily="18" charset="0"/>
              </a:rPr>
              <a:pPr/>
              <a:t>15</a:t>
            </a:fld>
            <a:endParaRPr lang="en-US" altLang="zh-CN" sz="1200" b="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6533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FA83F345-AE69-4E52-A590-CADA84E740C4}" type="slidenum">
              <a:rPr lang="zh-CN" altLang="en-US" sz="1200" b="0">
                <a:latin typeface="Times New Roman" panose="02020603050405020304" pitchFamily="18" charset="0"/>
              </a:rPr>
              <a:pPr/>
              <a:t>16</a:t>
            </a:fld>
            <a:endParaRPr lang="en-US" altLang="zh-CN" sz="1200" b="0">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53844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4616682C-BCCF-4A3C-A158-EA3A6FE3AE96}" type="slidenum">
              <a:rPr lang="zh-CN" altLang="en-US" sz="1200" b="0">
                <a:latin typeface="Times New Roman" panose="02020603050405020304" pitchFamily="18" charset="0"/>
              </a:rPr>
              <a:pPr/>
              <a:t>17</a:t>
            </a:fld>
            <a:endParaRPr lang="en-US" altLang="zh-CN" sz="1200" b="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30927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1600" b="1">
                <a:solidFill>
                  <a:schemeClr val="tx1"/>
                </a:solidFill>
                <a:latin typeface="Arial" panose="020B0604020202020204" pitchFamily="34" charset="0"/>
              </a:defRPr>
            </a:lvl1pPr>
            <a:lvl2pPr marL="742950" indent="-285750" defTabSz="928688" eaLnBrk="0" hangingPunct="0">
              <a:defRPr sz="1600" b="1">
                <a:solidFill>
                  <a:schemeClr val="tx1"/>
                </a:solidFill>
                <a:latin typeface="Arial" panose="020B0604020202020204" pitchFamily="34" charset="0"/>
              </a:defRPr>
            </a:lvl2pPr>
            <a:lvl3pPr marL="1143000" indent="-228600" defTabSz="928688" eaLnBrk="0" hangingPunct="0">
              <a:defRPr sz="1600" b="1">
                <a:solidFill>
                  <a:schemeClr val="tx1"/>
                </a:solidFill>
                <a:latin typeface="Arial" panose="020B0604020202020204" pitchFamily="34" charset="0"/>
              </a:defRPr>
            </a:lvl3pPr>
            <a:lvl4pPr marL="1600200" indent="-228600" defTabSz="928688" eaLnBrk="0" hangingPunct="0">
              <a:defRPr sz="1600" b="1">
                <a:solidFill>
                  <a:schemeClr val="tx1"/>
                </a:solidFill>
                <a:latin typeface="Arial" panose="020B0604020202020204" pitchFamily="34" charset="0"/>
              </a:defRPr>
            </a:lvl4pPr>
            <a:lvl5pPr marL="2057400" indent="-228600" defTabSz="928688" eaLnBrk="0" hangingPunct="0">
              <a:defRPr sz="16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16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16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16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1600" b="1">
                <a:solidFill>
                  <a:schemeClr val="tx1"/>
                </a:solidFill>
                <a:latin typeface="Arial" panose="020B0604020202020204" pitchFamily="34" charset="0"/>
              </a:defRPr>
            </a:lvl9pPr>
          </a:lstStyle>
          <a:p>
            <a:fld id="{9D1FAADC-20E0-4C66-86D8-060FF04EB42A}" type="slidenum">
              <a:rPr lang="zh-CN" altLang="en-US" sz="1200" b="0">
                <a:latin typeface="Times New Roman" panose="02020603050405020304" pitchFamily="18" charset="0"/>
              </a:rPr>
              <a:pPr/>
              <a:t>18</a:t>
            </a:fld>
            <a:endParaRPr lang="en-US" altLang="zh-CN" sz="1200" b="0">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13813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C71030C-7FA1-4C90-A621-A357C888CD84}"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2755571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C71030C-7FA1-4C90-A621-A357C888CD84}"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90295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C71030C-7FA1-4C90-A621-A357C888CD84}"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1694517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C71030C-7FA1-4C90-A621-A357C888CD84}"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383716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71030C-7FA1-4C90-A621-A357C888CD84}"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3117360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C71030C-7FA1-4C90-A621-A357C888CD84}"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328749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C71030C-7FA1-4C90-A621-A357C888CD84}" type="datetimeFigureOut">
              <a:rPr lang="en-IN" smtClean="0"/>
              <a:t>08-10-2022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283711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C71030C-7FA1-4C90-A621-A357C888CD84}" type="datetimeFigureOut">
              <a:rPr lang="en-IN" smtClean="0"/>
              <a:t>08-10-2022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272965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1030C-7FA1-4C90-A621-A357C888CD84}" type="datetimeFigureOut">
              <a:rPr lang="en-IN" smtClean="0"/>
              <a:t>08-10-2022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282338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71030C-7FA1-4C90-A621-A357C888CD84}"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111889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71030C-7FA1-4C90-A621-A357C888CD84}"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32E5BA-D980-4B65-9CC8-B8EE1F5C56C9}" type="slidenum">
              <a:rPr lang="en-IN" smtClean="0"/>
              <a:t>‹#›</a:t>
            </a:fld>
            <a:endParaRPr lang="en-IN"/>
          </a:p>
        </p:txBody>
      </p:sp>
    </p:spTree>
    <p:extLst>
      <p:ext uri="{BB962C8B-B14F-4D97-AF65-F5344CB8AC3E}">
        <p14:creationId xmlns:p14="http://schemas.microsoft.com/office/powerpoint/2010/main" val="170855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1030C-7FA1-4C90-A621-A357C888CD84}" type="datetimeFigureOut">
              <a:rPr lang="en-IN" smtClean="0"/>
              <a:t>08-10-2022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2E5BA-D980-4B65-9CC8-B8EE1F5C56C9}" type="slidenum">
              <a:rPr lang="en-IN" smtClean="0"/>
              <a:t>‹#›</a:t>
            </a:fld>
            <a:endParaRPr lang="en-IN"/>
          </a:p>
        </p:txBody>
      </p:sp>
    </p:spTree>
    <p:extLst>
      <p:ext uri="{BB962C8B-B14F-4D97-AF65-F5344CB8AC3E}">
        <p14:creationId xmlns:p14="http://schemas.microsoft.com/office/powerpoint/2010/main" val="2005040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00.xml.rels><?xml version="1.0" encoding="UTF-8" standalone="yes"?>
<Relationships xmlns="http://schemas.openxmlformats.org/package/2006/relationships"><Relationship Id="rId8" Type="http://schemas.openxmlformats.org/officeDocument/2006/relationships/image" Target="../media/image30.wmf" /><Relationship Id="rId3" Type="http://schemas.openxmlformats.org/officeDocument/2006/relationships/oleObject" Target="../embeddings/oleObject11.bin" /><Relationship Id="rId7" Type="http://schemas.openxmlformats.org/officeDocument/2006/relationships/oleObject" Target="../embeddings/oleObject13.bin" /><Relationship Id="rId2" Type="http://schemas.openxmlformats.org/officeDocument/2006/relationships/slideLayout" Target="../slideLayouts/slideLayout6.xml" /><Relationship Id="rId1" Type="http://schemas.openxmlformats.org/officeDocument/2006/relationships/vmlDrawing" Target="../drawings/vmlDrawing8.vml" /><Relationship Id="rId6" Type="http://schemas.openxmlformats.org/officeDocument/2006/relationships/image" Target="../media/image32.wmf" /><Relationship Id="rId5" Type="http://schemas.openxmlformats.org/officeDocument/2006/relationships/oleObject" Target="../embeddings/oleObject12.bin" /><Relationship Id="rId4" Type="http://schemas.openxmlformats.org/officeDocument/2006/relationships/image" Target="../media/image33.wmf" /><Relationship Id="rId9" Type="http://schemas.openxmlformats.org/officeDocument/2006/relationships/image" Target="../media/image29.png" /></Relationships>
</file>

<file path=ppt/slides/_rels/slide101.xml.rels><?xml version="1.0" encoding="UTF-8" standalone="yes"?>
<Relationships xmlns="http://schemas.openxmlformats.org/package/2006/relationships"><Relationship Id="rId8" Type="http://schemas.openxmlformats.org/officeDocument/2006/relationships/image" Target="../media/image30.wmf" /><Relationship Id="rId3" Type="http://schemas.openxmlformats.org/officeDocument/2006/relationships/oleObject" Target="../embeddings/oleObject14.bin" /><Relationship Id="rId7" Type="http://schemas.openxmlformats.org/officeDocument/2006/relationships/oleObject" Target="../embeddings/oleObject16.bin" /><Relationship Id="rId2" Type="http://schemas.openxmlformats.org/officeDocument/2006/relationships/slideLayout" Target="../slideLayouts/slideLayout6.xml" /><Relationship Id="rId1" Type="http://schemas.openxmlformats.org/officeDocument/2006/relationships/vmlDrawing" Target="../drawings/vmlDrawing9.vml" /><Relationship Id="rId6" Type="http://schemas.openxmlformats.org/officeDocument/2006/relationships/image" Target="../media/image33.wmf" /><Relationship Id="rId5" Type="http://schemas.openxmlformats.org/officeDocument/2006/relationships/oleObject" Target="../embeddings/oleObject15.bin" /><Relationship Id="rId4" Type="http://schemas.openxmlformats.org/officeDocument/2006/relationships/image" Target="../media/image34.wmf" /><Relationship Id="rId9" Type="http://schemas.openxmlformats.org/officeDocument/2006/relationships/image" Target="../media/image29.png" /></Relationships>
</file>

<file path=ppt/slides/_rels/slide102.xml.rels><?xml version="1.0" encoding="UTF-8" standalone="yes"?>
<Relationships xmlns="http://schemas.openxmlformats.org/package/2006/relationships"><Relationship Id="rId8" Type="http://schemas.openxmlformats.org/officeDocument/2006/relationships/image" Target="../media/image30.wmf" /><Relationship Id="rId3" Type="http://schemas.openxmlformats.org/officeDocument/2006/relationships/oleObject" Target="../embeddings/oleObject17.bin" /><Relationship Id="rId7" Type="http://schemas.openxmlformats.org/officeDocument/2006/relationships/oleObject" Target="../embeddings/oleObject19.bin" /><Relationship Id="rId2" Type="http://schemas.openxmlformats.org/officeDocument/2006/relationships/slideLayout" Target="../slideLayouts/slideLayout6.xml" /><Relationship Id="rId1" Type="http://schemas.openxmlformats.org/officeDocument/2006/relationships/vmlDrawing" Target="../drawings/vmlDrawing10.vml" /><Relationship Id="rId6" Type="http://schemas.openxmlformats.org/officeDocument/2006/relationships/image" Target="../media/image35.wmf" /><Relationship Id="rId5" Type="http://schemas.openxmlformats.org/officeDocument/2006/relationships/oleObject" Target="../embeddings/oleObject18.bin" /><Relationship Id="rId4" Type="http://schemas.openxmlformats.org/officeDocument/2006/relationships/image" Target="../media/image34.wmf" /><Relationship Id="rId9" Type="http://schemas.openxmlformats.org/officeDocument/2006/relationships/image" Target="../media/image29.png" /></Relationships>
</file>

<file path=ppt/slides/_rels/slide103.xml.rels><?xml version="1.0" encoding="UTF-8" standalone="yes"?>
<Relationships xmlns="http://schemas.openxmlformats.org/package/2006/relationships"><Relationship Id="rId8" Type="http://schemas.openxmlformats.org/officeDocument/2006/relationships/image" Target="../media/image30.wmf" /><Relationship Id="rId3" Type="http://schemas.openxmlformats.org/officeDocument/2006/relationships/oleObject" Target="../embeddings/oleObject20.bin" /><Relationship Id="rId7" Type="http://schemas.openxmlformats.org/officeDocument/2006/relationships/oleObject" Target="../embeddings/oleObject22.bin" /><Relationship Id="rId2" Type="http://schemas.openxmlformats.org/officeDocument/2006/relationships/slideLayout" Target="../slideLayouts/slideLayout6.xml" /><Relationship Id="rId1" Type="http://schemas.openxmlformats.org/officeDocument/2006/relationships/vmlDrawing" Target="../drawings/vmlDrawing11.vml" /><Relationship Id="rId6" Type="http://schemas.openxmlformats.org/officeDocument/2006/relationships/image" Target="../media/image35.wmf" /><Relationship Id="rId5" Type="http://schemas.openxmlformats.org/officeDocument/2006/relationships/oleObject" Target="../embeddings/oleObject21.bin" /><Relationship Id="rId4" Type="http://schemas.openxmlformats.org/officeDocument/2006/relationships/image" Target="../media/image36.wmf" /><Relationship Id="rId9" Type="http://schemas.openxmlformats.org/officeDocument/2006/relationships/image" Target="../media/image29.png" /></Relationships>
</file>

<file path=ppt/slides/_rels/slide104.xml.rels><?xml version="1.0" encoding="UTF-8" standalone="yes"?>
<Relationships xmlns="http://schemas.openxmlformats.org/package/2006/relationships"><Relationship Id="rId3" Type="http://schemas.openxmlformats.org/officeDocument/2006/relationships/image" Target="../media/image38.gif" /><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 /><Relationship Id="rId2" Type="http://schemas.openxmlformats.org/officeDocument/2006/relationships/slideLayout" Target="../slideLayouts/slideLayout2.xml" /><Relationship Id="rId1" Type="http://schemas.openxmlformats.org/officeDocument/2006/relationships/vmlDrawing" Target="../drawings/vmlDrawing1.vml" /><Relationship Id="rId5" Type="http://schemas.openxmlformats.org/officeDocument/2006/relationships/image" Target="../media/image3.emf" /><Relationship Id="rId4" Type="http://schemas.openxmlformats.org/officeDocument/2006/relationships/oleObject" Target="../embeddings/oleObject1.bin"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image" Target="../media/image6.emf"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8.emf"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8.emf"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6.xml" /></Relationships>
</file>

<file path=ppt/slides/_rels/slide5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3.xml" /><Relationship Id="rId1" Type="http://schemas.openxmlformats.org/officeDocument/2006/relationships/slideLayout" Target="../slideLayouts/slideLayout6.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5.xml" /><Relationship Id="rId2" Type="http://schemas.openxmlformats.org/officeDocument/2006/relationships/slideLayout" Target="../slideLayouts/slideLayout2.xml" /><Relationship Id="rId1" Type="http://schemas.openxmlformats.org/officeDocument/2006/relationships/vmlDrawing" Target="../drawings/vmlDrawing2.vml" /><Relationship Id="rId6" Type="http://schemas.openxmlformats.org/officeDocument/2006/relationships/image" Target="../media/image14.png" /><Relationship Id="rId5" Type="http://schemas.openxmlformats.org/officeDocument/2006/relationships/image" Target="../media/image15.wmf" /><Relationship Id="rId4" Type="http://schemas.openxmlformats.org/officeDocument/2006/relationships/oleObject" Target="../embeddings/oleObject2.bin"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6.xml" /><Relationship Id="rId2" Type="http://schemas.openxmlformats.org/officeDocument/2006/relationships/slideLayout" Target="../slideLayouts/slideLayout2.xml" /><Relationship Id="rId1" Type="http://schemas.openxmlformats.org/officeDocument/2006/relationships/vmlDrawing" Target="../drawings/vmlDrawing3.vml" /><Relationship Id="rId5" Type="http://schemas.openxmlformats.org/officeDocument/2006/relationships/image" Target="../media/image16.wmf" /><Relationship Id="rId4" Type="http://schemas.openxmlformats.org/officeDocument/2006/relationships/oleObject" Target="../embeddings/oleObject3.bin"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6.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2.xml" /><Relationship Id="rId1" Type="http://schemas.openxmlformats.org/officeDocument/2006/relationships/vmlDrawing" Target="../drawings/vmlDrawing4.vml" /><Relationship Id="rId4" Type="http://schemas.openxmlformats.org/officeDocument/2006/relationships/image" Target="../media/image17.wmf"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emf" /><Relationship Id="rId1" Type="http://schemas.openxmlformats.org/officeDocument/2006/relationships/slideLayout" Target="../slideLayouts/slideLayout2.xml" /><Relationship Id="rId4" Type="http://schemas.openxmlformats.org/officeDocument/2006/relationships/image" Target="../media/image21.emf"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22.emf"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23.emf"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slideLayout" Target="../slideLayouts/slideLayout2.xml" /><Relationship Id="rId1" Type="http://schemas.openxmlformats.org/officeDocument/2006/relationships/vmlDrawing" Target="../drawings/vmlDrawing5.vml" /><Relationship Id="rId5" Type="http://schemas.openxmlformats.org/officeDocument/2006/relationships/image" Target="../media/image24.wmf" /><Relationship Id="rId4" Type="http://schemas.openxmlformats.org/officeDocument/2006/relationships/oleObject" Target="../embeddings/oleObject5.bin" /></Relationships>
</file>

<file path=ppt/slides/_rels/slide94.xml.rels><?xml version="1.0" encoding="UTF-8" standalone="yes"?>
<Relationships xmlns="http://schemas.openxmlformats.org/package/2006/relationships"><Relationship Id="rId2" Type="http://schemas.openxmlformats.org/officeDocument/2006/relationships/image" Target="../media/image26.gif" /><Relationship Id="rId1" Type="http://schemas.openxmlformats.org/officeDocument/2006/relationships/slideLayout" Target="../slideLayouts/slideLayout1.xml" /></Relationships>
</file>

<file path=ppt/slides/_rels/slide95.xml.rels><?xml version="1.0" encoding="UTF-8" standalone="yes"?>
<Relationships xmlns="http://schemas.openxmlformats.org/package/2006/relationships"><Relationship Id="rId2" Type="http://schemas.openxmlformats.org/officeDocument/2006/relationships/image" Target="../media/image27.jp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6.bin" /><Relationship Id="rId7" Type="http://schemas.openxmlformats.org/officeDocument/2006/relationships/image" Target="../media/image29.png" /><Relationship Id="rId2" Type="http://schemas.openxmlformats.org/officeDocument/2006/relationships/slideLayout" Target="../slideLayouts/slideLayout6.xml" /><Relationship Id="rId1" Type="http://schemas.openxmlformats.org/officeDocument/2006/relationships/vmlDrawing" Target="../drawings/vmlDrawing6.vml" /><Relationship Id="rId6" Type="http://schemas.openxmlformats.org/officeDocument/2006/relationships/image" Target="../media/image31.wmf" /><Relationship Id="rId5" Type="http://schemas.openxmlformats.org/officeDocument/2006/relationships/oleObject" Target="../embeddings/oleObject7.bin" /><Relationship Id="rId4" Type="http://schemas.openxmlformats.org/officeDocument/2006/relationships/image" Target="../media/image30.wmf" /></Relationships>
</file>

<file path=ppt/slides/_rels/slide99.xml.rels><?xml version="1.0" encoding="UTF-8" standalone="yes"?>
<Relationships xmlns="http://schemas.openxmlformats.org/package/2006/relationships"><Relationship Id="rId8" Type="http://schemas.openxmlformats.org/officeDocument/2006/relationships/image" Target="../media/image32.wmf" /><Relationship Id="rId3" Type="http://schemas.openxmlformats.org/officeDocument/2006/relationships/oleObject" Target="../embeddings/oleObject8.bin" /><Relationship Id="rId7" Type="http://schemas.openxmlformats.org/officeDocument/2006/relationships/oleObject" Target="../embeddings/oleObject10.bin" /><Relationship Id="rId2" Type="http://schemas.openxmlformats.org/officeDocument/2006/relationships/slideLayout" Target="../slideLayouts/slideLayout6.xml" /><Relationship Id="rId1" Type="http://schemas.openxmlformats.org/officeDocument/2006/relationships/vmlDrawing" Target="../drawings/vmlDrawing7.vml" /><Relationship Id="rId6" Type="http://schemas.openxmlformats.org/officeDocument/2006/relationships/image" Target="../media/image31.wmf" /><Relationship Id="rId5" Type="http://schemas.openxmlformats.org/officeDocument/2006/relationships/oleObject" Target="../embeddings/oleObject9.bin" /><Relationship Id="rId4" Type="http://schemas.openxmlformats.org/officeDocument/2006/relationships/image" Target="../media/image30.wmf" /><Relationship Id="rId9" Type="http://schemas.openxmlformats.org/officeDocument/2006/relationships/image" Target="../media/image2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solidFill>
                  <a:srgbClr val="330066"/>
                </a:solidFill>
                <a:latin typeface="Arial"/>
                <a:cs typeface="Arial"/>
              </a:rPr>
              <a:t>Dynamic Programming</a:t>
            </a:r>
            <a:endParaRPr lang="en-IN" dirty="0"/>
          </a:p>
        </p:txBody>
      </p:sp>
      <p:sp>
        <p:nvSpPr>
          <p:cNvPr id="3" name="Subtitle 2"/>
          <p:cNvSpPr>
            <a:spLocks noGrp="1"/>
          </p:cNvSpPr>
          <p:nvPr>
            <p:ph type="subTitle" idx="1"/>
          </p:nvPr>
        </p:nvSpPr>
        <p:spPr/>
        <p:txBody>
          <a:bodyPr/>
          <a:lstStyle/>
          <a:p>
            <a:endParaRPr lang="en-IN" dirty="0"/>
          </a:p>
        </p:txBody>
      </p:sp>
      <p:pic>
        <p:nvPicPr>
          <p:cNvPr id="4" name="Picture 4" descr="C:\sahni\clip\rad\ROBO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797862" y="4691129"/>
            <a:ext cx="960438"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08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44857" y="160118"/>
            <a:ext cx="11326433" cy="754282"/>
          </a:xfrm>
        </p:spPr>
        <p:txBody>
          <a:bodyPr>
            <a:normAutofit/>
          </a:bodyPr>
          <a:lstStyle/>
          <a:p>
            <a:r>
              <a:rPr lang="en-US" b="1" dirty="0"/>
              <a:t>Fibonacci Numbers: </a:t>
            </a:r>
            <a:r>
              <a:rPr lang="en-US" altLang="zh-TW" b="1" dirty="0"/>
              <a:t>Solved by a recursive program</a:t>
            </a:r>
            <a:endParaRPr lang="en-US" b="1" dirty="0"/>
          </a:p>
        </p:txBody>
      </p:sp>
      <p:sp>
        <p:nvSpPr>
          <p:cNvPr id="5" name="Text Box 4"/>
          <p:cNvSpPr txBox="1">
            <a:spLocks noChangeArrowheads="1"/>
          </p:cNvSpPr>
          <p:nvPr/>
        </p:nvSpPr>
        <p:spPr bwMode="auto">
          <a:xfrm>
            <a:off x="6629401" y="1371601"/>
            <a:ext cx="723275" cy="646331"/>
          </a:xfrm>
          <a:prstGeom prst="rect">
            <a:avLst/>
          </a:prstGeom>
          <a:noFill/>
          <a:ln w="9525">
            <a:noFill/>
            <a:miter lim="800000"/>
            <a:headEnd/>
            <a:tailEnd/>
          </a:ln>
          <a:effectLst/>
        </p:spPr>
        <p:txBody>
          <a:bodyPr wrap="none">
            <a:spAutoFit/>
          </a:bodyPr>
          <a:lstStyle/>
          <a:p>
            <a:r>
              <a:rPr lang="en-US" dirty="0"/>
              <a:t>Fib(5)</a:t>
            </a:r>
            <a:br>
              <a:rPr lang="en-US" dirty="0"/>
            </a:br>
            <a:r>
              <a:rPr lang="en-US" dirty="0"/>
              <a:t>    +</a:t>
            </a:r>
          </a:p>
        </p:txBody>
      </p:sp>
      <p:sp>
        <p:nvSpPr>
          <p:cNvPr id="6" name="Line 5"/>
          <p:cNvSpPr>
            <a:spLocks noChangeShapeType="1"/>
          </p:cNvSpPr>
          <p:nvPr/>
        </p:nvSpPr>
        <p:spPr bwMode="auto">
          <a:xfrm flipH="1">
            <a:off x="5257800" y="1828800"/>
            <a:ext cx="1524000" cy="533400"/>
          </a:xfrm>
          <a:prstGeom prst="line">
            <a:avLst/>
          </a:prstGeom>
          <a:noFill/>
          <a:ln w="9525">
            <a:solidFill>
              <a:schemeClr val="tx1"/>
            </a:solidFill>
            <a:round/>
            <a:headEnd/>
            <a:tailEnd/>
          </a:ln>
          <a:effectLst/>
        </p:spPr>
        <p:txBody>
          <a:bodyPr wrap="none" anchor="ctr"/>
          <a:lstStyle/>
          <a:p>
            <a:endParaRPr lang="en-US"/>
          </a:p>
        </p:txBody>
      </p:sp>
      <p:sp>
        <p:nvSpPr>
          <p:cNvPr id="7" name="Text Box 6"/>
          <p:cNvSpPr txBox="1">
            <a:spLocks noChangeArrowheads="1"/>
          </p:cNvSpPr>
          <p:nvPr/>
        </p:nvSpPr>
        <p:spPr bwMode="auto">
          <a:xfrm>
            <a:off x="4648201" y="2438401"/>
            <a:ext cx="723275" cy="646331"/>
          </a:xfrm>
          <a:prstGeom prst="rect">
            <a:avLst/>
          </a:prstGeom>
          <a:noFill/>
          <a:ln w="9525">
            <a:noFill/>
            <a:miter lim="800000"/>
            <a:headEnd/>
            <a:tailEnd/>
          </a:ln>
          <a:effectLst/>
        </p:spPr>
        <p:txBody>
          <a:bodyPr wrap="none">
            <a:spAutoFit/>
          </a:bodyPr>
          <a:lstStyle/>
          <a:p>
            <a:r>
              <a:rPr lang="en-US" dirty="0"/>
              <a:t>Fib(4)</a:t>
            </a:r>
            <a:br>
              <a:rPr lang="en-US" dirty="0"/>
            </a:br>
            <a:r>
              <a:rPr lang="en-US" dirty="0"/>
              <a:t>    +</a:t>
            </a:r>
          </a:p>
        </p:txBody>
      </p:sp>
      <p:sp>
        <p:nvSpPr>
          <p:cNvPr id="8" name="Line 7"/>
          <p:cNvSpPr>
            <a:spLocks noChangeShapeType="1"/>
          </p:cNvSpPr>
          <p:nvPr/>
        </p:nvSpPr>
        <p:spPr bwMode="auto">
          <a:xfrm>
            <a:off x="7239000" y="1828800"/>
            <a:ext cx="990600" cy="533400"/>
          </a:xfrm>
          <a:prstGeom prst="line">
            <a:avLst/>
          </a:prstGeom>
          <a:noFill/>
          <a:ln w="9525">
            <a:solidFill>
              <a:schemeClr val="tx1"/>
            </a:solidFill>
            <a:round/>
            <a:headEnd/>
            <a:tailEnd/>
          </a:ln>
          <a:effectLst/>
        </p:spPr>
        <p:txBody>
          <a:bodyPr wrap="none" anchor="ctr"/>
          <a:lstStyle/>
          <a:p>
            <a:endParaRPr lang="en-US"/>
          </a:p>
        </p:txBody>
      </p:sp>
      <p:sp>
        <p:nvSpPr>
          <p:cNvPr id="9" name="Text Box 8"/>
          <p:cNvSpPr txBox="1">
            <a:spLocks noChangeArrowheads="1"/>
          </p:cNvSpPr>
          <p:nvPr/>
        </p:nvSpPr>
        <p:spPr bwMode="auto">
          <a:xfrm>
            <a:off x="7991476" y="2346326"/>
            <a:ext cx="723275" cy="646331"/>
          </a:xfrm>
          <a:prstGeom prst="rect">
            <a:avLst/>
          </a:prstGeom>
          <a:noFill/>
          <a:ln w="9525">
            <a:noFill/>
            <a:miter lim="800000"/>
            <a:headEnd/>
            <a:tailEnd/>
          </a:ln>
          <a:effectLst/>
        </p:spPr>
        <p:txBody>
          <a:bodyPr wrap="none">
            <a:spAutoFit/>
          </a:bodyPr>
          <a:lstStyle/>
          <a:p>
            <a:r>
              <a:rPr lang="en-US"/>
              <a:t>Fib(3)</a:t>
            </a:r>
            <a:br>
              <a:rPr lang="en-US"/>
            </a:br>
            <a:r>
              <a:rPr lang="en-US"/>
              <a:t>    +</a:t>
            </a:r>
          </a:p>
        </p:txBody>
      </p:sp>
      <p:sp>
        <p:nvSpPr>
          <p:cNvPr id="10" name="Text Box 9"/>
          <p:cNvSpPr txBox="1">
            <a:spLocks noChangeArrowheads="1"/>
          </p:cNvSpPr>
          <p:nvPr/>
        </p:nvSpPr>
        <p:spPr bwMode="auto">
          <a:xfrm>
            <a:off x="3495676" y="3336926"/>
            <a:ext cx="723275" cy="646331"/>
          </a:xfrm>
          <a:prstGeom prst="rect">
            <a:avLst/>
          </a:prstGeom>
          <a:noFill/>
          <a:ln w="9525">
            <a:noFill/>
            <a:miter lim="800000"/>
            <a:headEnd/>
            <a:tailEnd/>
          </a:ln>
          <a:effectLst/>
        </p:spPr>
        <p:txBody>
          <a:bodyPr wrap="none">
            <a:spAutoFit/>
          </a:bodyPr>
          <a:lstStyle/>
          <a:p>
            <a:r>
              <a:rPr lang="en-US"/>
              <a:t>Fib(3)</a:t>
            </a:r>
            <a:br>
              <a:rPr lang="en-US"/>
            </a:br>
            <a:r>
              <a:rPr lang="en-US"/>
              <a:t>    +</a:t>
            </a:r>
          </a:p>
        </p:txBody>
      </p:sp>
      <p:sp>
        <p:nvSpPr>
          <p:cNvPr id="11" name="Line 10"/>
          <p:cNvSpPr>
            <a:spLocks noChangeShapeType="1"/>
          </p:cNvSpPr>
          <p:nvPr/>
        </p:nvSpPr>
        <p:spPr bwMode="auto">
          <a:xfrm flipH="1">
            <a:off x="4267200" y="3048000"/>
            <a:ext cx="609600" cy="381000"/>
          </a:xfrm>
          <a:prstGeom prst="line">
            <a:avLst/>
          </a:prstGeom>
          <a:noFill/>
          <a:ln w="9525">
            <a:solidFill>
              <a:schemeClr val="tx1"/>
            </a:solidFill>
            <a:round/>
            <a:headEnd/>
            <a:tailEnd/>
          </a:ln>
          <a:effectLst/>
        </p:spPr>
        <p:txBody>
          <a:bodyPr wrap="none" anchor="ctr"/>
          <a:lstStyle/>
          <a:p>
            <a:endParaRPr lang="en-US"/>
          </a:p>
        </p:txBody>
      </p:sp>
      <p:sp>
        <p:nvSpPr>
          <p:cNvPr id="12" name="Line 12"/>
          <p:cNvSpPr>
            <a:spLocks noChangeShapeType="1"/>
          </p:cNvSpPr>
          <p:nvPr/>
        </p:nvSpPr>
        <p:spPr bwMode="auto">
          <a:xfrm>
            <a:off x="5105400" y="3048000"/>
            <a:ext cx="609600" cy="457200"/>
          </a:xfrm>
          <a:prstGeom prst="line">
            <a:avLst/>
          </a:prstGeom>
          <a:noFill/>
          <a:ln w="9525">
            <a:solidFill>
              <a:schemeClr val="tx1"/>
            </a:solidFill>
            <a:round/>
            <a:headEnd/>
            <a:tailEnd/>
          </a:ln>
          <a:effectLst/>
        </p:spPr>
        <p:txBody>
          <a:bodyPr wrap="none" anchor="ctr"/>
          <a:lstStyle/>
          <a:p>
            <a:endParaRPr lang="en-US"/>
          </a:p>
        </p:txBody>
      </p:sp>
      <p:sp>
        <p:nvSpPr>
          <p:cNvPr id="13" name="Text Box 13"/>
          <p:cNvSpPr txBox="1">
            <a:spLocks noChangeArrowheads="1"/>
          </p:cNvSpPr>
          <p:nvPr/>
        </p:nvSpPr>
        <p:spPr bwMode="auto">
          <a:xfrm>
            <a:off x="5400676" y="3429001"/>
            <a:ext cx="723275" cy="646331"/>
          </a:xfrm>
          <a:prstGeom prst="rect">
            <a:avLst/>
          </a:prstGeom>
          <a:noFill/>
          <a:ln w="9525">
            <a:noFill/>
            <a:miter lim="800000"/>
            <a:headEnd/>
            <a:tailEnd/>
          </a:ln>
          <a:effectLst/>
        </p:spPr>
        <p:txBody>
          <a:bodyPr wrap="none">
            <a:spAutoFit/>
          </a:bodyPr>
          <a:lstStyle/>
          <a:p>
            <a:r>
              <a:rPr lang="en-US"/>
              <a:t>Fib(2)</a:t>
            </a:r>
            <a:br>
              <a:rPr lang="en-US"/>
            </a:br>
            <a:r>
              <a:rPr lang="en-US"/>
              <a:t>    +</a:t>
            </a:r>
          </a:p>
        </p:txBody>
      </p:sp>
      <p:sp>
        <p:nvSpPr>
          <p:cNvPr id="14" name="Text Box 14"/>
          <p:cNvSpPr txBox="1">
            <a:spLocks noChangeArrowheads="1"/>
          </p:cNvSpPr>
          <p:nvPr/>
        </p:nvSpPr>
        <p:spPr bwMode="auto">
          <a:xfrm>
            <a:off x="7467601" y="3336926"/>
            <a:ext cx="723275" cy="646331"/>
          </a:xfrm>
          <a:prstGeom prst="rect">
            <a:avLst/>
          </a:prstGeom>
          <a:noFill/>
          <a:ln w="9525">
            <a:noFill/>
            <a:miter lim="800000"/>
            <a:headEnd/>
            <a:tailEnd/>
          </a:ln>
          <a:effectLst/>
        </p:spPr>
        <p:txBody>
          <a:bodyPr wrap="none">
            <a:spAutoFit/>
          </a:bodyPr>
          <a:lstStyle/>
          <a:p>
            <a:r>
              <a:rPr lang="en-US"/>
              <a:t>Fib(2)</a:t>
            </a:r>
            <a:br>
              <a:rPr lang="en-US"/>
            </a:br>
            <a:r>
              <a:rPr lang="en-US"/>
              <a:t>    +</a:t>
            </a:r>
          </a:p>
        </p:txBody>
      </p:sp>
      <p:sp>
        <p:nvSpPr>
          <p:cNvPr id="15" name="Text Box 15"/>
          <p:cNvSpPr txBox="1">
            <a:spLocks noChangeArrowheads="1"/>
          </p:cNvSpPr>
          <p:nvPr/>
        </p:nvSpPr>
        <p:spPr bwMode="auto">
          <a:xfrm>
            <a:off x="8829676" y="3352801"/>
            <a:ext cx="723275" cy="646331"/>
          </a:xfrm>
          <a:prstGeom prst="rect">
            <a:avLst/>
          </a:prstGeom>
          <a:noFill/>
          <a:ln w="9525">
            <a:noFill/>
            <a:miter lim="800000"/>
            <a:headEnd/>
            <a:tailEnd/>
          </a:ln>
          <a:effectLst/>
        </p:spPr>
        <p:txBody>
          <a:bodyPr wrap="none">
            <a:spAutoFit/>
          </a:bodyPr>
          <a:lstStyle/>
          <a:p>
            <a:r>
              <a:rPr lang="en-US"/>
              <a:t>Fib(1)</a:t>
            </a:r>
            <a:br>
              <a:rPr lang="en-US"/>
            </a:br>
            <a:r>
              <a:rPr lang="en-US"/>
              <a:t>    </a:t>
            </a:r>
          </a:p>
        </p:txBody>
      </p:sp>
      <p:sp>
        <p:nvSpPr>
          <p:cNvPr id="16" name="Line 16"/>
          <p:cNvSpPr>
            <a:spLocks noChangeShapeType="1"/>
          </p:cNvSpPr>
          <p:nvPr/>
        </p:nvSpPr>
        <p:spPr bwMode="auto">
          <a:xfrm flipH="1">
            <a:off x="7924800" y="2895600"/>
            <a:ext cx="381000" cy="381000"/>
          </a:xfrm>
          <a:prstGeom prst="line">
            <a:avLst/>
          </a:prstGeom>
          <a:noFill/>
          <a:ln w="9525">
            <a:solidFill>
              <a:schemeClr val="tx1"/>
            </a:solidFill>
            <a:round/>
            <a:headEnd/>
            <a:tailEnd/>
          </a:ln>
          <a:effectLst/>
        </p:spPr>
        <p:txBody>
          <a:bodyPr wrap="none" anchor="ctr"/>
          <a:lstStyle/>
          <a:p>
            <a:endParaRPr lang="en-US"/>
          </a:p>
        </p:txBody>
      </p:sp>
      <p:sp>
        <p:nvSpPr>
          <p:cNvPr id="17" name="Line 17"/>
          <p:cNvSpPr>
            <a:spLocks noChangeShapeType="1"/>
          </p:cNvSpPr>
          <p:nvPr/>
        </p:nvSpPr>
        <p:spPr bwMode="auto">
          <a:xfrm>
            <a:off x="8686800" y="2895600"/>
            <a:ext cx="381000" cy="457200"/>
          </a:xfrm>
          <a:prstGeom prst="line">
            <a:avLst/>
          </a:prstGeom>
          <a:noFill/>
          <a:ln w="9525">
            <a:solidFill>
              <a:schemeClr val="tx1"/>
            </a:solidFill>
            <a:round/>
            <a:headEnd/>
            <a:tailEnd/>
          </a:ln>
          <a:effectLst/>
        </p:spPr>
        <p:txBody>
          <a:bodyPr wrap="none" anchor="ctr"/>
          <a:lstStyle/>
          <a:p>
            <a:endParaRPr lang="en-US"/>
          </a:p>
        </p:txBody>
      </p:sp>
      <p:sp>
        <p:nvSpPr>
          <p:cNvPr id="18" name="Text Box 18"/>
          <p:cNvSpPr txBox="1">
            <a:spLocks noChangeArrowheads="1"/>
          </p:cNvSpPr>
          <p:nvPr/>
        </p:nvSpPr>
        <p:spPr bwMode="auto">
          <a:xfrm>
            <a:off x="2743201" y="4175126"/>
            <a:ext cx="723275" cy="646331"/>
          </a:xfrm>
          <a:prstGeom prst="rect">
            <a:avLst/>
          </a:prstGeom>
          <a:noFill/>
          <a:ln w="9525">
            <a:noFill/>
            <a:miter lim="800000"/>
            <a:headEnd/>
            <a:tailEnd/>
          </a:ln>
          <a:effectLst/>
        </p:spPr>
        <p:txBody>
          <a:bodyPr wrap="none">
            <a:spAutoFit/>
          </a:bodyPr>
          <a:lstStyle/>
          <a:p>
            <a:r>
              <a:rPr lang="en-US"/>
              <a:t>Fib(2)</a:t>
            </a:r>
            <a:br>
              <a:rPr lang="en-US"/>
            </a:br>
            <a:r>
              <a:rPr lang="en-US"/>
              <a:t>    +</a:t>
            </a:r>
          </a:p>
        </p:txBody>
      </p:sp>
      <p:sp>
        <p:nvSpPr>
          <p:cNvPr id="19" name="Text Box 19"/>
          <p:cNvSpPr txBox="1">
            <a:spLocks noChangeArrowheads="1"/>
          </p:cNvSpPr>
          <p:nvPr/>
        </p:nvSpPr>
        <p:spPr bwMode="auto">
          <a:xfrm>
            <a:off x="4038601" y="4175126"/>
            <a:ext cx="723275" cy="646331"/>
          </a:xfrm>
          <a:prstGeom prst="rect">
            <a:avLst/>
          </a:prstGeom>
          <a:noFill/>
          <a:ln w="9525">
            <a:noFill/>
            <a:miter lim="800000"/>
            <a:headEnd/>
            <a:tailEnd/>
          </a:ln>
          <a:effectLst/>
        </p:spPr>
        <p:txBody>
          <a:bodyPr wrap="none">
            <a:spAutoFit/>
          </a:bodyPr>
          <a:lstStyle/>
          <a:p>
            <a:r>
              <a:rPr lang="en-US"/>
              <a:t>Fib(1)</a:t>
            </a:r>
            <a:br>
              <a:rPr lang="en-US"/>
            </a:br>
            <a:r>
              <a:rPr lang="en-US"/>
              <a:t>    </a:t>
            </a:r>
          </a:p>
        </p:txBody>
      </p:sp>
      <p:sp>
        <p:nvSpPr>
          <p:cNvPr id="20" name="Text Box 20"/>
          <p:cNvSpPr txBox="1">
            <a:spLocks noChangeArrowheads="1"/>
          </p:cNvSpPr>
          <p:nvPr/>
        </p:nvSpPr>
        <p:spPr bwMode="auto">
          <a:xfrm>
            <a:off x="2428876" y="5089526"/>
            <a:ext cx="723275" cy="646331"/>
          </a:xfrm>
          <a:prstGeom prst="rect">
            <a:avLst/>
          </a:prstGeom>
          <a:noFill/>
          <a:ln w="9525">
            <a:noFill/>
            <a:miter lim="800000"/>
            <a:headEnd/>
            <a:tailEnd/>
          </a:ln>
          <a:effectLst/>
        </p:spPr>
        <p:txBody>
          <a:bodyPr wrap="none">
            <a:spAutoFit/>
          </a:bodyPr>
          <a:lstStyle/>
          <a:p>
            <a:r>
              <a:rPr lang="en-US"/>
              <a:t>Fib(1)</a:t>
            </a:r>
            <a:br>
              <a:rPr lang="en-US"/>
            </a:br>
            <a:r>
              <a:rPr lang="en-US"/>
              <a:t>    </a:t>
            </a:r>
          </a:p>
        </p:txBody>
      </p:sp>
      <p:sp>
        <p:nvSpPr>
          <p:cNvPr id="21" name="Text Box 21"/>
          <p:cNvSpPr txBox="1">
            <a:spLocks noChangeArrowheads="1"/>
          </p:cNvSpPr>
          <p:nvPr/>
        </p:nvSpPr>
        <p:spPr bwMode="auto">
          <a:xfrm>
            <a:off x="3419476" y="5089526"/>
            <a:ext cx="723275" cy="646331"/>
          </a:xfrm>
          <a:prstGeom prst="rect">
            <a:avLst/>
          </a:prstGeom>
          <a:noFill/>
          <a:ln w="9525">
            <a:noFill/>
            <a:miter lim="800000"/>
            <a:headEnd/>
            <a:tailEnd/>
          </a:ln>
          <a:effectLst/>
        </p:spPr>
        <p:txBody>
          <a:bodyPr wrap="none">
            <a:spAutoFit/>
          </a:bodyPr>
          <a:lstStyle/>
          <a:p>
            <a:r>
              <a:rPr lang="en-US"/>
              <a:t>Fib(0)</a:t>
            </a:r>
            <a:br>
              <a:rPr lang="en-US"/>
            </a:br>
            <a:r>
              <a:rPr lang="en-US"/>
              <a:t>    </a:t>
            </a:r>
          </a:p>
        </p:txBody>
      </p:sp>
      <p:sp>
        <p:nvSpPr>
          <p:cNvPr id="22" name="Line 22"/>
          <p:cNvSpPr>
            <a:spLocks noChangeShapeType="1"/>
          </p:cNvSpPr>
          <p:nvPr/>
        </p:nvSpPr>
        <p:spPr bwMode="auto">
          <a:xfrm flipH="1">
            <a:off x="2819400" y="4800600"/>
            <a:ext cx="228600" cy="304800"/>
          </a:xfrm>
          <a:prstGeom prst="line">
            <a:avLst/>
          </a:prstGeom>
          <a:noFill/>
          <a:ln w="9525">
            <a:solidFill>
              <a:schemeClr val="tx1"/>
            </a:solidFill>
            <a:round/>
            <a:headEnd/>
            <a:tailEnd/>
          </a:ln>
          <a:effectLst/>
        </p:spPr>
        <p:txBody>
          <a:bodyPr wrap="none" anchor="ctr"/>
          <a:lstStyle/>
          <a:p>
            <a:endParaRPr lang="en-US"/>
          </a:p>
        </p:txBody>
      </p:sp>
      <p:sp>
        <p:nvSpPr>
          <p:cNvPr id="23" name="Line 23"/>
          <p:cNvSpPr>
            <a:spLocks noChangeShapeType="1"/>
          </p:cNvSpPr>
          <p:nvPr/>
        </p:nvSpPr>
        <p:spPr bwMode="auto">
          <a:xfrm>
            <a:off x="3352800" y="4800600"/>
            <a:ext cx="228600" cy="304800"/>
          </a:xfrm>
          <a:prstGeom prst="line">
            <a:avLst/>
          </a:prstGeom>
          <a:noFill/>
          <a:ln w="9525">
            <a:solidFill>
              <a:schemeClr val="tx1"/>
            </a:solidFill>
            <a:round/>
            <a:headEnd/>
            <a:tailEnd/>
          </a:ln>
          <a:effectLst/>
        </p:spPr>
        <p:txBody>
          <a:bodyPr wrap="none" anchor="ctr"/>
          <a:lstStyle/>
          <a:p>
            <a:endParaRPr lang="en-US"/>
          </a:p>
        </p:txBody>
      </p:sp>
      <p:sp>
        <p:nvSpPr>
          <p:cNvPr id="24" name="Text Box 24"/>
          <p:cNvSpPr txBox="1">
            <a:spLocks noChangeArrowheads="1"/>
          </p:cNvSpPr>
          <p:nvPr/>
        </p:nvSpPr>
        <p:spPr bwMode="auto">
          <a:xfrm>
            <a:off x="5095876" y="4251326"/>
            <a:ext cx="723275" cy="646331"/>
          </a:xfrm>
          <a:prstGeom prst="rect">
            <a:avLst/>
          </a:prstGeom>
          <a:noFill/>
          <a:ln w="9525">
            <a:noFill/>
            <a:miter lim="800000"/>
            <a:headEnd/>
            <a:tailEnd/>
          </a:ln>
          <a:effectLst/>
        </p:spPr>
        <p:txBody>
          <a:bodyPr wrap="none">
            <a:spAutoFit/>
          </a:bodyPr>
          <a:lstStyle/>
          <a:p>
            <a:r>
              <a:rPr lang="en-US"/>
              <a:t>Fib(1)</a:t>
            </a:r>
            <a:br>
              <a:rPr lang="en-US"/>
            </a:br>
            <a:r>
              <a:rPr lang="en-US"/>
              <a:t>    </a:t>
            </a:r>
          </a:p>
        </p:txBody>
      </p:sp>
      <p:sp>
        <p:nvSpPr>
          <p:cNvPr id="25" name="Text Box 25"/>
          <p:cNvSpPr txBox="1">
            <a:spLocks noChangeArrowheads="1"/>
          </p:cNvSpPr>
          <p:nvPr/>
        </p:nvSpPr>
        <p:spPr bwMode="auto">
          <a:xfrm>
            <a:off x="6086476" y="4251326"/>
            <a:ext cx="723275" cy="646331"/>
          </a:xfrm>
          <a:prstGeom prst="rect">
            <a:avLst/>
          </a:prstGeom>
          <a:noFill/>
          <a:ln w="9525">
            <a:noFill/>
            <a:miter lim="800000"/>
            <a:headEnd/>
            <a:tailEnd/>
          </a:ln>
          <a:effectLst/>
        </p:spPr>
        <p:txBody>
          <a:bodyPr wrap="none">
            <a:spAutoFit/>
          </a:bodyPr>
          <a:lstStyle/>
          <a:p>
            <a:r>
              <a:rPr lang="en-US"/>
              <a:t>Fib(0)</a:t>
            </a:r>
            <a:br>
              <a:rPr lang="en-US"/>
            </a:br>
            <a:r>
              <a:rPr lang="en-US"/>
              <a:t>    </a:t>
            </a:r>
          </a:p>
        </p:txBody>
      </p:sp>
      <p:sp>
        <p:nvSpPr>
          <p:cNvPr id="26" name="Line 26"/>
          <p:cNvSpPr>
            <a:spLocks noChangeShapeType="1"/>
          </p:cNvSpPr>
          <p:nvPr/>
        </p:nvSpPr>
        <p:spPr bwMode="auto">
          <a:xfrm flipH="1">
            <a:off x="5486400" y="3962400"/>
            <a:ext cx="228600" cy="304800"/>
          </a:xfrm>
          <a:prstGeom prst="line">
            <a:avLst/>
          </a:prstGeom>
          <a:noFill/>
          <a:ln w="9525">
            <a:solidFill>
              <a:schemeClr val="tx1"/>
            </a:solidFill>
            <a:round/>
            <a:headEnd/>
            <a:tailEnd/>
          </a:ln>
          <a:effectLst/>
        </p:spPr>
        <p:txBody>
          <a:bodyPr wrap="none" anchor="ctr"/>
          <a:lstStyle/>
          <a:p>
            <a:endParaRPr lang="en-US"/>
          </a:p>
        </p:txBody>
      </p:sp>
      <p:sp>
        <p:nvSpPr>
          <p:cNvPr id="27" name="Line 27"/>
          <p:cNvSpPr>
            <a:spLocks noChangeShapeType="1"/>
          </p:cNvSpPr>
          <p:nvPr/>
        </p:nvSpPr>
        <p:spPr bwMode="auto">
          <a:xfrm>
            <a:off x="6019800" y="3962400"/>
            <a:ext cx="228600" cy="304800"/>
          </a:xfrm>
          <a:prstGeom prst="line">
            <a:avLst/>
          </a:prstGeom>
          <a:noFill/>
          <a:ln w="9525">
            <a:solidFill>
              <a:schemeClr val="tx1"/>
            </a:solidFill>
            <a:round/>
            <a:headEnd/>
            <a:tailEnd/>
          </a:ln>
          <a:effectLst/>
        </p:spPr>
        <p:txBody>
          <a:bodyPr wrap="none" anchor="ctr"/>
          <a:lstStyle/>
          <a:p>
            <a:endParaRPr lang="en-US"/>
          </a:p>
        </p:txBody>
      </p:sp>
      <p:sp>
        <p:nvSpPr>
          <p:cNvPr id="28" name="Text Box 28"/>
          <p:cNvSpPr txBox="1">
            <a:spLocks noChangeArrowheads="1"/>
          </p:cNvSpPr>
          <p:nvPr/>
        </p:nvSpPr>
        <p:spPr bwMode="auto">
          <a:xfrm>
            <a:off x="7153276" y="4251326"/>
            <a:ext cx="723275" cy="646331"/>
          </a:xfrm>
          <a:prstGeom prst="rect">
            <a:avLst/>
          </a:prstGeom>
          <a:noFill/>
          <a:ln w="9525">
            <a:noFill/>
            <a:miter lim="800000"/>
            <a:headEnd/>
            <a:tailEnd/>
          </a:ln>
          <a:effectLst/>
        </p:spPr>
        <p:txBody>
          <a:bodyPr wrap="none">
            <a:spAutoFit/>
          </a:bodyPr>
          <a:lstStyle/>
          <a:p>
            <a:r>
              <a:rPr lang="en-US"/>
              <a:t>Fib(1)</a:t>
            </a:r>
            <a:br>
              <a:rPr lang="en-US"/>
            </a:br>
            <a:r>
              <a:rPr lang="en-US"/>
              <a:t>    </a:t>
            </a:r>
          </a:p>
        </p:txBody>
      </p:sp>
      <p:sp>
        <p:nvSpPr>
          <p:cNvPr id="29" name="Text Box 29"/>
          <p:cNvSpPr txBox="1">
            <a:spLocks noChangeArrowheads="1"/>
          </p:cNvSpPr>
          <p:nvPr/>
        </p:nvSpPr>
        <p:spPr bwMode="auto">
          <a:xfrm>
            <a:off x="8143876" y="4251326"/>
            <a:ext cx="723275" cy="646331"/>
          </a:xfrm>
          <a:prstGeom prst="rect">
            <a:avLst/>
          </a:prstGeom>
          <a:noFill/>
          <a:ln w="9525">
            <a:noFill/>
            <a:miter lim="800000"/>
            <a:headEnd/>
            <a:tailEnd/>
          </a:ln>
          <a:effectLst/>
        </p:spPr>
        <p:txBody>
          <a:bodyPr wrap="none">
            <a:spAutoFit/>
          </a:bodyPr>
          <a:lstStyle/>
          <a:p>
            <a:r>
              <a:rPr lang="en-US"/>
              <a:t>Fib(0)</a:t>
            </a:r>
            <a:br>
              <a:rPr lang="en-US"/>
            </a:br>
            <a:r>
              <a:rPr lang="en-US"/>
              <a:t>    </a:t>
            </a:r>
          </a:p>
        </p:txBody>
      </p:sp>
      <p:sp>
        <p:nvSpPr>
          <p:cNvPr id="30" name="Line 30"/>
          <p:cNvSpPr>
            <a:spLocks noChangeShapeType="1"/>
          </p:cNvSpPr>
          <p:nvPr/>
        </p:nvSpPr>
        <p:spPr bwMode="auto">
          <a:xfrm flipH="1">
            <a:off x="7543800" y="3962400"/>
            <a:ext cx="228600" cy="304800"/>
          </a:xfrm>
          <a:prstGeom prst="line">
            <a:avLst/>
          </a:prstGeom>
          <a:noFill/>
          <a:ln w="9525">
            <a:solidFill>
              <a:schemeClr val="tx1"/>
            </a:solidFill>
            <a:round/>
            <a:headEnd/>
            <a:tailEnd/>
          </a:ln>
          <a:effectLst/>
        </p:spPr>
        <p:txBody>
          <a:bodyPr wrap="none" anchor="ctr"/>
          <a:lstStyle/>
          <a:p>
            <a:endParaRPr lang="en-US"/>
          </a:p>
        </p:txBody>
      </p:sp>
      <p:sp>
        <p:nvSpPr>
          <p:cNvPr id="31" name="Line 31"/>
          <p:cNvSpPr>
            <a:spLocks noChangeShapeType="1"/>
          </p:cNvSpPr>
          <p:nvPr/>
        </p:nvSpPr>
        <p:spPr bwMode="auto">
          <a:xfrm>
            <a:off x="8077200" y="3962400"/>
            <a:ext cx="228600" cy="304800"/>
          </a:xfrm>
          <a:prstGeom prst="line">
            <a:avLst/>
          </a:prstGeom>
          <a:noFill/>
          <a:ln w="9525">
            <a:solidFill>
              <a:schemeClr val="tx1"/>
            </a:solidFill>
            <a:round/>
            <a:headEnd/>
            <a:tailEnd/>
          </a:ln>
          <a:effectLst/>
        </p:spPr>
        <p:txBody>
          <a:bodyPr wrap="none" anchor="ctr"/>
          <a:lstStyle/>
          <a:p>
            <a:endParaRPr lang="en-US"/>
          </a:p>
        </p:txBody>
      </p:sp>
      <p:sp>
        <p:nvSpPr>
          <p:cNvPr id="32" name="Line 32"/>
          <p:cNvSpPr>
            <a:spLocks noChangeShapeType="1"/>
          </p:cNvSpPr>
          <p:nvPr/>
        </p:nvSpPr>
        <p:spPr bwMode="auto">
          <a:xfrm flipH="1">
            <a:off x="3276600" y="3886200"/>
            <a:ext cx="304800" cy="304800"/>
          </a:xfrm>
          <a:prstGeom prst="line">
            <a:avLst/>
          </a:prstGeom>
          <a:noFill/>
          <a:ln w="9525">
            <a:solidFill>
              <a:schemeClr val="tx1"/>
            </a:solidFill>
            <a:round/>
            <a:headEnd/>
            <a:tailEnd/>
          </a:ln>
          <a:effectLst/>
        </p:spPr>
        <p:txBody>
          <a:bodyPr wrap="none" anchor="ctr"/>
          <a:lstStyle/>
          <a:p>
            <a:endParaRPr lang="en-US"/>
          </a:p>
        </p:txBody>
      </p:sp>
      <p:sp>
        <p:nvSpPr>
          <p:cNvPr id="33" name="Line 33"/>
          <p:cNvSpPr>
            <a:spLocks noChangeShapeType="1"/>
          </p:cNvSpPr>
          <p:nvPr/>
        </p:nvSpPr>
        <p:spPr bwMode="auto">
          <a:xfrm>
            <a:off x="4191000" y="3886200"/>
            <a:ext cx="228600" cy="228600"/>
          </a:xfrm>
          <a:prstGeom prst="line">
            <a:avLst/>
          </a:prstGeom>
          <a:noFill/>
          <a:ln w="9525">
            <a:solidFill>
              <a:schemeClr val="tx1"/>
            </a:solidFill>
            <a:round/>
            <a:headEnd/>
            <a:tailEnd/>
          </a:ln>
          <a:effectLst/>
        </p:spPr>
        <p:txBody>
          <a:bodyPr wrap="none" anchor="ctr"/>
          <a:lstStyle/>
          <a:p>
            <a:endParaRPr lang="en-US"/>
          </a:p>
        </p:txBody>
      </p:sp>
      <p:sp>
        <p:nvSpPr>
          <p:cNvPr id="34" name="Oval 34"/>
          <p:cNvSpPr>
            <a:spLocks noChangeArrowheads="1"/>
          </p:cNvSpPr>
          <p:nvPr/>
        </p:nvSpPr>
        <p:spPr bwMode="auto">
          <a:xfrm>
            <a:off x="2362200" y="4114800"/>
            <a:ext cx="1905000" cy="1828800"/>
          </a:xfrm>
          <a:prstGeom prst="ellipse">
            <a:avLst/>
          </a:prstGeom>
          <a:noFill/>
          <a:ln w="9525">
            <a:solidFill>
              <a:schemeClr val="tx1"/>
            </a:solidFill>
            <a:prstDash val="dash"/>
            <a:round/>
            <a:headEnd/>
            <a:tailEnd/>
          </a:ln>
          <a:effectLst/>
        </p:spPr>
        <p:txBody>
          <a:bodyPr wrap="none" anchor="ctr"/>
          <a:lstStyle/>
          <a:p>
            <a:endParaRPr lang="en-US"/>
          </a:p>
        </p:txBody>
      </p:sp>
      <p:sp>
        <p:nvSpPr>
          <p:cNvPr id="35" name="Oval 35"/>
          <p:cNvSpPr>
            <a:spLocks noChangeArrowheads="1"/>
          </p:cNvSpPr>
          <p:nvPr/>
        </p:nvSpPr>
        <p:spPr bwMode="auto">
          <a:xfrm>
            <a:off x="4953000" y="3276600"/>
            <a:ext cx="1905000" cy="1828800"/>
          </a:xfrm>
          <a:prstGeom prst="ellipse">
            <a:avLst/>
          </a:prstGeom>
          <a:noFill/>
          <a:ln w="9525">
            <a:solidFill>
              <a:schemeClr val="tx1"/>
            </a:solidFill>
            <a:prstDash val="dash"/>
            <a:round/>
            <a:headEnd/>
            <a:tailEnd/>
          </a:ln>
          <a:effectLst/>
        </p:spPr>
        <p:txBody>
          <a:bodyPr wrap="none" anchor="ctr"/>
          <a:lstStyle/>
          <a:p>
            <a:endParaRPr lang="en-US"/>
          </a:p>
        </p:txBody>
      </p:sp>
      <p:sp>
        <p:nvSpPr>
          <p:cNvPr id="36" name="Oval 36"/>
          <p:cNvSpPr>
            <a:spLocks noChangeArrowheads="1"/>
          </p:cNvSpPr>
          <p:nvPr/>
        </p:nvSpPr>
        <p:spPr bwMode="auto">
          <a:xfrm>
            <a:off x="7086600" y="3276600"/>
            <a:ext cx="1905000" cy="1828800"/>
          </a:xfrm>
          <a:prstGeom prst="ellipse">
            <a:avLst/>
          </a:prstGeom>
          <a:noFill/>
          <a:ln w="9525">
            <a:solidFill>
              <a:schemeClr val="tx1"/>
            </a:solidFill>
            <a:prstDash val="dash"/>
            <a:round/>
            <a:headEnd/>
            <a:tailEnd/>
          </a:ln>
          <a:effectLst/>
        </p:spPr>
        <p:txBody>
          <a:bodyPr wrap="none" anchor="ctr"/>
          <a:lstStyle/>
          <a:p>
            <a:endParaRPr lang="en-US"/>
          </a:p>
        </p:txBody>
      </p:sp>
      <p:sp>
        <p:nvSpPr>
          <p:cNvPr id="37" name="Oval 37"/>
          <p:cNvSpPr>
            <a:spLocks noChangeArrowheads="1"/>
          </p:cNvSpPr>
          <p:nvPr/>
        </p:nvSpPr>
        <p:spPr bwMode="auto">
          <a:xfrm>
            <a:off x="2209800" y="2895600"/>
            <a:ext cx="2667000" cy="3581400"/>
          </a:xfrm>
          <a:prstGeom prst="ellipse">
            <a:avLst/>
          </a:prstGeom>
          <a:noFill/>
          <a:ln w="9525">
            <a:solidFill>
              <a:schemeClr val="tx1"/>
            </a:solidFill>
            <a:round/>
            <a:headEnd/>
            <a:tailEnd/>
          </a:ln>
          <a:effectLst/>
        </p:spPr>
        <p:txBody>
          <a:bodyPr wrap="none" anchor="ctr"/>
          <a:lstStyle/>
          <a:p>
            <a:endParaRPr lang="en-US"/>
          </a:p>
        </p:txBody>
      </p:sp>
      <p:sp>
        <p:nvSpPr>
          <p:cNvPr id="38" name="Oval 38"/>
          <p:cNvSpPr>
            <a:spLocks noChangeArrowheads="1"/>
          </p:cNvSpPr>
          <p:nvPr/>
        </p:nvSpPr>
        <p:spPr bwMode="auto">
          <a:xfrm>
            <a:off x="7010400" y="2209800"/>
            <a:ext cx="2743200" cy="3581400"/>
          </a:xfrm>
          <a:prstGeom prst="ellipse">
            <a:avLst/>
          </a:prstGeom>
          <a:noFill/>
          <a:ln w="9525">
            <a:solidFill>
              <a:schemeClr val="tx1"/>
            </a:solidFill>
            <a:round/>
            <a:headEnd/>
            <a:tailEnd/>
          </a:ln>
          <a:effectLst/>
        </p:spPr>
        <p:txBody>
          <a:bodyPr wrap="none" anchor="ctr"/>
          <a:lstStyle/>
          <a:p>
            <a:endParaRPr lang="en-US"/>
          </a:p>
        </p:txBody>
      </p:sp>
      <p:sp>
        <p:nvSpPr>
          <p:cNvPr id="2" name="Rectangle 1"/>
          <p:cNvSpPr/>
          <p:nvPr/>
        </p:nvSpPr>
        <p:spPr>
          <a:xfrm>
            <a:off x="490357" y="1027736"/>
            <a:ext cx="5115285" cy="1612749"/>
          </a:xfrm>
          <a:prstGeom prst="rect">
            <a:avLst/>
          </a:prstGeom>
        </p:spPr>
        <p:txBody>
          <a:bodyPr wrap="square">
            <a:spAutoFit/>
          </a:bodyPr>
          <a:lstStyle/>
          <a:p>
            <a:r>
              <a:rPr lang="en-US" sz="2600" dirty="0"/>
              <a:t>Why is the top-down so inefficient?</a:t>
            </a:r>
          </a:p>
          <a:p>
            <a:r>
              <a:rPr lang="en-US" sz="2600" dirty="0"/>
              <a:t> - </a:t>
            </a:r>
            <a:r>
              <a:rPr lang="en-US" sz="2600" dirty="0" err="1"/>
              <a:t>Recomputes</a:t>
            </a:r>
            <a:r>
              <a:rPr lang="en-US" sz="2600" dirty="0"/>
              <a:t> many sub-problems.</a:t>
            </a:r>
          </a:p>
          <a:p>
            <a:pPr>
              <a:lnSpc>
                <a:spcPct val="90000"/>
              </a:lnSpc>
            </a:pPr>
            <a:r>
              <a:rPr lang="en-US" altLang="zh-TW" sz="2600" dirty="0"/>
              <a:t>It should be solved by a </a:t>
            </a:r>
            <a:r>
              <a:rPr lang="en-US" altLang="zh-TW" sz="2600" u="sng" dirty="0">
                <a:solidFill>
                  <a:schemeClr val="hlink"/>
                </a:solidFill>
              </a:rPr>
              <a:t>simple loop</a:t>
            </a:r>
            <a:r>
              <a:rPr lang="en-US" altLang="zh-TW" sz="2600" dirty="0"/>
              <a:t>. </a:t>
            </a:r>
          </a:p>
          <a:p>
            <a:pPr>
              <a:lnSpc>
                <a:spcPct val="90000"/>
              </a:lnSpc>
            </a:pPr>
            <a:endParaRPr lang="en-US" altLang="zh-TW" sz="2600" dirty="0"/>
          </a:p>
        </p:txBody>
      </p:sp>
      <p:sp>
        <p:nvSpPr>
          <p:cNvPr id="3" name="Rectangle 2"/>
          <p:cNvSpPr/>
          <p:nvPr/>
        </p:nvSpPr>
        <p:spPr>
          <a:xfrm>
            <a:off x="4761876" y="5892811"/>
            <a:ext cx="3753015" cy="369332"/>
          </a:xfrm>
          <a:prstGeom prst="rect">
            <a:avLst/>
          </a:prstGeom>
        </p:spPr>
        <p:txBody>
          <a:bodyPr wrap="none">
            <a:spAutoFit/>
          </a:bodyPr>
          <a:lstStyle/>
          <a:p>
            <a:r>
              <a:rPr lang="en-US" altLang="zh-TW" b="1" dirty="0"/>
              <a:t>Much replicated computation is done</a:t>
            </a:r>
            <a:endParaRPr lang="en-IN" b="1" dirty="0"/>
          </a:p>
        </p:txBody>
      </p:sp>
      <p:cxnSp>
        <p:nvCxnSpPr>
          <p:cNvPr id="39" name="Straight Arrow Connector 38"/>
          <p:cNvCxnSpPr/>
          <p:nvPr/>
        </p:nvCxnSpPr>
        <p:spPr>
          <a:xfrm>
            <a:off x="4761876" y="5562599"/>
            <a:ext cx="1324600" cy="329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7086600" y="5486400"/>
            <a:ext cx="457200" cy="483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0011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Rectangle 2"/>
          <p:cNvSpPr>
            <a:spLocks noGrp="1" noChangeArrowheads="1"/>
          </p:cNvSpPr>
          <p:nvPr>
            <p:ph type="title"/>
          </p:nvPr>
        </p:nvSpPr>
        <p:spPr>
          <a:xfrm>
            <a:off x="374561" y="223895"/>
            <a:ext cx="10515600" cy="1051114"/>
          </a:xfrm>
        </p:spPr>
        <p:txBody>
          <a:bodyPr/>
          <a:lstStyle/>
          <a:p>
            <a:r>
              <a:rPr lang="en-US" b="1" dirty="0"/>
              <a:t>Step 2 </a:t>
            </a:r>
          </a:p>
        </p:txBody>
      </p:sp>
      <p:graphicFrame>
        <p:nvGraphicFramePr>
          <p:cNvPr id="1613828" name="Object 4"/>
          <p:cNvGraphicFramePr>
            <a:graphicFrameLocks noChangeAspect="1"/>
          </p:cNvGraphicFramePr>
          <p:nvPr>
            <p:extLst>
              <p:ext uri="{D42A27DB-BD31-4B8C-83A1-F6EECF244321}">
                <p14:modId xmlns:p14="http://schemas.microsoft.com/office/powerpoint/2010/main" val="4149273632"/>
              </p:ext>
            </p:extLst>
          </p:nvPr>
        </p:nvGraphicFramePr>
        <p:xfrm>
          <a:off x="6069765" y="4945063"/>
          <a:ext cx="4487771" cy="1912937"/>
        </p:xfrm>
        <a:graphic>
          <a:graphicData uri="http://schemas.openxmlformats.org/presentationml/2006/ole">
            <mc:AlternateContent xmlns:mc="http://schemas.openxmlformats.org/markup-compatibility/2006">
              <mc:Choice xmlns:v="urn:schemas-microsoft-com:vml" Requires="v">
                <p:oleObj spid="_x0000_s8193" name="Picture Publisher Image" r:id="rId3" imgW="2800440" imgH="1305000" progId="PictPub.Image.8">
                  <p:embed/>
                </p:oleObj>
              </mc:Choice>
              <mc:Fallback>
                <p:oleObj name="Picture Publisher Image" r:id="rId3" imgW="2800440" imgH="1305000" progId="PictPub.Image.8">
                  <p:embed/>
                  <p:pic>
                    <p:nvPicPr>
                      <p:cNvPr id="16138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765" y="4945063"/>
                        <a:ext cx="4487771" cy="1912937"/>
                      </a:xfrm>
                      <a:prstGeom prst="rect">
                        <a:avLst/>
                      </a:prstGeom>
                      <a:noFill/>
                      <a:ln>
                        <a:noFill/>
                      </a:ln>
                      <a:effectLst/>
                    </p:spPr>
                  </p:pic>
                </p:oleObj>
              </mc:Fallback>
            </mc:AlternateContent>
          </a:graphicData>
        </a:graphic>
      </p:graphicFrame>
      <p:graphicFrame>
        <p:nvGraphicFramePr>
          <p:cNvPr id="1613829" name="Object 5"/>
          <p:cNvGraphicFramePr>
            <a:graphicFrameLocks noChangeAspect="1"/>
          </p:cNvGraphicFramePr>
          <p:nvPr>
            <p:extLst>
              <p:ext uri="{D42A27DB-BD31-4B8C-83A1-F6EECF244321}">
                <p14:modId xmlns:p14="http://schemas.microsoft.com/office/powerpoint/2010/main" val="161989260"/>
              </p:ext>
            </p:extLst>
          </p:nvPr>
        </p:nvGraphicFramePr>
        <p:xfrm>
          <a:off x="6016626" y="2895601"/>
          <a:ext cx="4594050" cy="2049463"/>
        </p:xfrm>
        <a:graphic>
          <a:graphicData uri="http://schemas.openxmlformats.org/presentationml/2006/ole">
            <mc:AlternateContent xmlns:mc="http://schemas.openxmlformats.org/markup-compatibility/2006">
              <mc:Choice xmlns:v="urn:schemas-microsoft-com:vml" Requires="v">
                <p:oleObj spid="_x0000_s8194" name="Picture Publisher Image" r:id="rId5" imgW="2819520" imgH="1257480" progId="PictPub.Image.8">
                  <p:embed/>
                </p:oleObj>
              </mc:Choice>
              <mc:Fallback>
                <p:oleObj name="Picture Publisher Image" r:id="rId5" imgW="2819520" imgH="1257480" progId="PictPub.Image.8">
                  <p:embed/>
                  <p:pic>
                    <p:nvPicPr>
                      <p:cNvPr id="16138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6626" y="2895601"/>
                        <a:ext cx="4594050" cy="2049463"/>
                      </a:xfrm>
                      <a:prstGeom prst="rect">
                        <a:avLst/>
                      </a:prstGeom>
                      <a:noFill/>
                      <a:ln>
                        <a:noFill/>
                      </a:ln>
                      <a:effec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2862185258"/>
              </p:ext>
            </p:extLst>
          </p:nvPr>
        </p:nvGraphicFramePr>
        <p:xfrm>
          <a:off x="978794" y="2916239"/>
          <a:ext cx="4288531" cy="3593387"/>
        </p:xfrm>
        <a:graphic>
          <a:graphicData uri="http://schemas.openxmlformats.org/presentationml/2006/ole">
            <mc:AlternateContent xmlns:mc="http://schemas.openxmlformats.org/markup-compatibility/2006">
              <mc:Choice xmlns:v="urn:schemas-microsoft-com:vml" Requires="v">
                <p:oleObj spid="_x0000_s8195" name="Picture Publisher Image" r:id="rId7" imgW="2647800" imgH="2219400" progId="PictPub.Image.8">
                  <p:embed/>
                </p:oleObj>
              </mc:Choice>
              <mc:Fallback>
                <p:oleObj name="Picture Publisher Image" r:id="rId7" imgW="2647800" imgH="2219400" progId="PictPub.Image.8">
                  <p:embed/>
                  <p:pic>
                    <p:nvPicPr>
                      <p:cNvPr id="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794" y="2916239"/>
                        <a:ext cx="4288531" cy="3593387"/>
                      </a:xfrm>
                      <a:prstGeom prst="rect">
                        <a:avLst/>
                      </a:prstGeom>
                      <a:noFill/>
                      <a:ln>
                        <a:noFill/>
                      </a:ln>
                      <a:effectLst/>
                    </p:spPr>
                  </p:pic>
                </p:oleObj>
              </mc:Fallback>
            </mc:AlternateContent>
          </a:graphicData>
        </a:graphic>
      </p:graphicFrame>
      <p:pic>
        <p:nvPicPr>
          <p:cNvPr id="1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486" y="1275008"/>
            <a:ext cx="9881750" cy="151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6549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Rectangle 2"/>
          <p:cNvSpPr>
            <a:spLocks noGrp="1" noChangeArrowheads="1"/>
          </p:cNvSpPr>
          <p:nvPr>
            <p:ph type="title"/>
          </p:nvPr>
        </p:nvSpPr>
        <p:spPr>
          <a:xfrm>
            <a:off x="322726" y="366959"/>
            <a:ext cx="10250510" cy="782636"/>
          </a:xfrm>
        </p:spPr>
        <p:txBody>
          <a:bodyPr/>
          <a:lstStyle/>
          <a:p>
            <a:r>
              <a:rPr lang="en-US" b="1" dirty="0"/>
              <a:t>Step 3 </a:t>
            </a:r>
          </a:p>
        </p:txBody>
      </p:sp>
      <p:graphicFrame>
        <p:nvGraphicFramePr>
          <p:cNvPr id="1614852" name="Object 4"/>
          <p:cNvGraphicFramePr>
            <a:graphicFrameLocks noChangeAspect="1"/>
          </p:cNvGraphicFramePr>
          <p:nvPr>
            <p:extLst>
              <p:ext uri="{D42A27DB-BD31-4B8C-83A1-F6EECF244321}">
                <p14:modId xmlns:p14="http://schemas.microsoft.com/office/powerpoint/2010/main" val="1966981165"/>
              </p:ext>
            </p:extLst>
          </p:nvPr>
        </p:nvGraphicFramePr>
        <p:xfrm>
          <a:off x="6275595" y="4539512"/>
          <a:ext cx="4748720" cy="2189699"/>
        </p:xfrm>
        <a:graphic>
          <a:graphicData uri="http://schemas.openxmlformats.org/presentationml/2006/ole">
            <mc:AlternateContent xmlns:mc="http://schemas.openxmlformats.org/markup-compatibility/2006">
              <mc:Choice xmlns:v="urn:schemas-microsoft-com:vml" Requires="v">
                <p:oleObj spid="_x0000_s9217" name="Picture Publisher Image" r:id="rId3" imgW="2847960" imgH="1390680" progId="PictPub.Image.8">
                  <p:embed/>
                </p:oleObj>
              </mc:Choice>
              <mc:Fallback>
                <p:oleObj name="Picture Publisher Image" r:id="rId3" imgW="2847960" imgH="1390680" progId="PictPub.Image.8">
                  <p:embed/>
                  <p:pic>
                    <p:nvPicPr>
                      <p:cNvPr id="16148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595" y="4539512"/>
                        <a:ext cx="4748720" cy="2189699"/>
                      </a:xfrm>
                      <a:prstGeom prst="rect">
                        <a:avLst/>
                      </a:prstGeom>
                      <a:noFill/>
                      <a:ln>
                        <a:noFill/>
                      </a:ln>
                      <a:effectLst/>
                    </p:spPr>
                  </p:pic>
                </p:oleObj>
              </mc:Fallback>
            </mc:AlternateContent>
          </a:graphicData>
        </a:graphic>
      </p:graphicFrame>
      <p:graphicFrame>
        <p:nvGraphicFramePr>
          <p:cNvPr id="1614853" name="Object 5"/>
          <p:cNvGraphicFramePr>
            <a:graphicFrameLocks noChangeAspect="1"/>
          </p:cNvGraphicFramePr>
          <p:nvPr>
            <p:extLst>
              <p:ext uri="{D42A27DB-BD31-4B8C-83A1-F6EECF244321}">
                <p14:modId xmlns:p14="http://schemas.microsoft.com/office/powerpoint/2010/main" val="2357478080"/>
              </p:ext>
            </p:extLst>
          </p:nvPr>
        </p:nvGraphicFramePr>
        <p:xfrm>
          <a:off x="6096000" y="2642615"/>
          <a:ext cx="4663181" cy="2173898"/>
        </p:xfrm>
        <a:graphic>
          <a:graphicData uri="http://schemas.openxmlformats.org/presentationml/2006/ole">
            <mc:AlternateContent xmlns:mc="http://schemas.openxmlformats.org/markup-compatibility/2006">
              <mc:Choice xmlns:v="urn:schemas-microsoft-com:vml" Requires="v">
                <p:oleObj spid="_x0000_s9218" name="Picture Publisher Image" r:id="rId5" imgW="2800440" imgH="1305000" progId="PictPub.Image.8">
                  <p:embed/>
                </p:oleObj>
              </mc:Choice>
              <mc:Fallback>
                <p:oleObj name="Picture Publisher Image" r:id="rId5" imgW="2800440" imgH="1305000" progId="PictPub.Image.8">
                  <p:embed/>
                  <p:pic>
                    <p:nvPicPr>
                      <p:cNvPr id="161485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642615"/>
                        <a:ext cx="4663181" cy="2173898"/>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4199767500"/>
              </p:ext>
            </p:extLst>
          </p:nvPr>
        </p:nvGraphicFramePr>
        <p:xfrm>
          <a:off x="978794" y="2916239"/>
          <a:ext cx="4288531" cy="3593387"/>
        </p:xfrm>
        <a:graphic>
          <a:graphicData uri="http://schemas.openxmlformats.org/presentationml/2006/ole">
            <mc:AlternateContent xmlns:mc="http://schemas.openxmlformats.org/markup-compatibility/2006">
              <mc:Choice xmlns:v="urn:schemas-microsoft-com:vml" Requires="v">
                <p:oleObj spid="_x0000_s9219" name="Picture Publisher Image" r:id="rId7" imgW="2647800" imgH="2219400" progId="PictPub.Image.8">
                  <p:embed/>
                </p:oleObj>
              </mc:Choice>
              <mc:Fallback>
                <p:oleObj name="Picture Publisher Image" r:id="rId7" imgW="2647800" imgH="2219400" progId="PictPub.Image.8">
                  <p:embed/>
                  <p:pic>
                    <p:nvPicPr>
                      <p:cNvPr id="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794" y="2916239"/>
                        <a:ext cx="4288531" cy="3593387"/>
                      </a:xfrm>
                      <a:prstGeom prst="rect">
                        <a:avLst/>
                      </a:prstGeom>
                      <a:noFill/>
                      <a:ln>
                        <a:noFill/>
                      </a:ln>
                      <a:effectLst/>
                    </p:spPr>
                  </p:pic>
                </p:oleObj>
              </mc:Fallback>
            </mc:AlternateContent>
          </a:graphicData>
        </a:graphic>
      </p:graphicFrame>
      <p:pic>
        <p:nvPicPr>
          <p:cNvPr id="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486" y="1275008"/>
            <a:ext cx="9881750" cy="151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047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Grp="1" noChangeArrowheads="1"/>
          </p:cNvSpPr>
          <p:nvPr>
            <p:ph type="title"/>
          </p:nvPr>
        </p:nvSpPr>
        <p:spPr>
          <a:xfrm>
            <a:off x="309847" y="318419"/>
            <a:ext cx="10263389" cy="1038672"/>
          </a:xfrm>
        </p:spPr>
        <p:txBody>
          <a:bodyPr/>
          <a:lstStyle/>
          <a:p>
            <a:r>
              <a:rPr lang="en-US" b="1" dirty="0"/>
              <a:t>Step 4</a:t>
            </a:r>
          </a:p>
        </p:txBody>
      </p:sp>
      <p:graphicFrame>
        <p:nvGraphicFramePr>
          <p:cNvPr id="1615876" name="Object 4"/>
          <p:cNvGraphicFramePr>
            <a:graphicFrameLocks noChangeAspect="1"/>
          </p:cNvGraphicFramePr>
          <p:nvPr>
            <p:extLst>
              <p:ext uri="{D42A27DB-BD31-4B8C-83A1-F6EECF244321}">
                <p14:modId xmlns:p14="http://schemas.microsoft.com/office/powerpoint/2010/main" val="156869616"/>
              </p:ext>
            </p:extLst>
          </p:nvPr>
        </p:nvGraphicFramePr>
        <p:xfrm>
          <a:off x="5934074" y="2482557"/>
          <a:ext cx="4684589" cy="2284798"/>
        </p:xfrm>
        <a:graphic>
          <a:graphicData uri="http://schemas.openxmlformats.org/presentationml/2006/ole">
            <mc:AlternateContent xmlns:mc="http://schemas.openxmlformats.org/markup-compatibility/2006">
              <mc:Choice xmlns:v="urn:schemas-microsoft-com:vml" Requires="v">
                <p:oleObj spid="_x0000_s10241" name="Picture Publisher Image" r:id="rId3" imgW="2847960" imgH="1390680" progId="PictPub.Image.8">
                  <p:embed/>
                </p:oleObj>
              </mc:Choice>
              <mc:Fallback>
                <p:oleObj name="Picture Publisher Image" r:id="rId3" imgW="2847960" imgH="1390680" progId="PictPub.Image.8">
                  <p:embed/>
                  <p:pic>
                    <p:nvPicPr>
                      <p:cNvPr id="16158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074" y="2482557"/>
                        <a:ext cx="4684589" cy="2284798"/>
                      </a:xfrm>
                      <a:prstGeom prst="rect">
                        <a:avLst/>
                      </a:prstGeom>
                      <a:noFill/>
                      <a:ln>
                        <a:noFill/>
                      </a:ln>
                      <a:effectLst/>
                    </p:spPr>
                  </p:pic>
                </p:oleObj>
              </mc:Fallback>
            </mc:AlternateContent>
          </a:graphicData>
        </a:graphic>
      </p:graphicFrame>
      <p:graphicFrame>
        <p:nvGraphicFramePr>
          <p:cNvPr id="1615877" name="Object 5"/>
          <p:cNvGraphicFramePr>
            <a:graphicFrameLocks noChangeAspect="1"/>
          </p:cNvGraphicFramePr>
          <p:nvPr>
            <p:extLst>
              <p:ext uri="{D42A27DB-BD31-4B8C-83A1-F6EECF244321}">
                <p14:modId xmlns:p14="http://schemas.microsoft.com/office/powerpoint/2010/main" val="1126206579"/>
              </p:ext>
            </p:extLst>
          </p:nvPr>
        </p:nvGraphicFramePr>
        <p:xfrm>
          <a:off x="5689375" y="4520485"/>
          <a:ext cx="5402085" cy="2337515"/>
        </p:xfrm>
        <a:graphic>
          <a:graphicData uri="http://schemas.openxmlformats.org/presentationml/2006/ole">
            <mc:AlternateContent xmlns:mc="http://schemas.openxmlformats.org/markup-compatibility/2006">
              <mc:Choice xmlns:v="urn:schemas-microsoft-com:vml" Requires="v">
                <p:oleObj spid="_x0000_s10242" name="Picture Publisher Image" r:id="rId5" imgW="2847960" imgH="1438200" progId="PictPub.Image.8">
                  <p:embed/>
                </p:oleObj>
              </mc:Choice>
              <mc:Fallback>
                <p:oleObj name="Picture Publisher Image" r:id="rId5" imgW="2847960" imgH="1438200" progId="PictPub.Image.8">
                  <p:embed/>
                  <p:pic>
                    <p:nvPicPr>
                      <p:cNvPr id="161587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375" y="4520485"/>
                        <a:ext cx="5402085" cy="2337515"/>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383218926"/>
              </p:ext>
            </p:extLst>
          </p:nvPr>
        </p:nvGraphicFramePr>
        <p:xfrm>
          <a:off x="978794" y="2916239"/>
          <a:ext cx="4288531" cy="3593387"/>
        </p:xfrm>
        <a:graphic>
          <a:graphicData uri="http://schemas.openxmlformats.org/presentationml/2006/ole">
            <mc:AlternateContent xmlns:mc="http://schemas.openxmlformats.org/markup-compatibility/2006">
              <mc:Choice xmlns:v="urn:schemas-microsoft-com:vml" Requires="v">
                <p:oleObj spid="_x0000_s10243" name="Picture Publisher Image" r:id="rId7" imgW="2647800" imgH="2219400" progId="PictPub.Image.8">
                  <p:embed/>
                </p:oleObj>
              </mc:Choice>
              <mc:Fallback>
                <p:oleObj name="Picture Publisher Image" r:id="rId7" imgW="2647800" imgH="2219400" progId="PictPub.Image.8">
                  <p:embed/>
                  <p:pic>
                    <p:nvPicPr>
                      <p:cNvPr id="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794" y="2916239"/>
                        <a:ext cx="4288531" cy="3593387"/>
                      </a:xfrm>
                      <a:prstGeom prst="rect">
                        <a:avLst/>
                      </a:prstGeom>
                      <a:noFill/>
                      <a:ln>
                        <a:noFill/>
                      </a:ln>
                      <a:effectLst/>
                    </p:spPr>
                  </p:pic>
                </p:oleObj>
              </mc:Fallback>
            </mc:AlternateContent>
          </a:graphicData>
        </a:graphic>
      </p:graphicFrame>
      <p:pic>
        <p:nvPicPr>
          <p:cNvPr id="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638" y="1086767"/>
            <a:ext cx="9881750" cy="151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3009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Rectangle 2"/>
          <p:cNvSpPr>
            <a:spLocks noGrp="1" noChangeArrowheads="1"/>
          </p:cNvSpPr>
          <p:nvPr>
            <p:ph type="title"/>
          </p:nvPr>
        </p:nvSpPr>
        <p:spPr>
          <a:xfrm>
            <a:off x="351316" y="302418"/>
            <a:ext cx="10221920" cy="909883"/>
          </a:xfrm>
        </p:spPr>
        <p:txBody>
          <a:bodyPr/>
          <a:lstStyle/>
          <a:p>
            <a:r>
              <a:rPr lang="en-US" b="1" dirty="0"/>
              <a:t>Step 5 </a:t>
            </a:r>
          </a:p>
        </p:txBody>
      </p:sp>
      <p:graphicFrame>
        <p:nvGraphicFramePr>
          <p:cNvPr id="1616900" name="Object 4"/>
          <p:cNvGraphicFramePr>
            <a:graphicFrameLocks noChangeAspect="1"/>
          </p:cNvGraphicFramePr>
          <p:nvPr>
            <p:extLst>
              <p:ext uri="{D42A27DB-BD31-4B8C-83A1-F6EECF244321}">
                <p14:modId xmlns:p14="http://schemas.microsoft.com/office/powerpoint/2010/main" val="3133754426"/>
              </p:ext>
            </p:extLst>
          </p:nvPr>
        </p:nvGraphicFramePr>
        <p:xfrm>
          <a:off x="6229351" y="4958366"/>
          <a:ext cx="4830769" cy="1899634"/>
        </p:xfrm>
        <a:graphic>
          <a:graphicData uri="http://schemas.openxmlformats.org/presentationml/2006/ole">
            <mc:AlternateContent xmlns:mc="http://schemas.openxmlformats.org/markup-compatibility/2006">
              <mc:Choice xmlns:v="urn:schemas-microsoft-com:vml" Requires="v">
                <p:oleObj spid="_x0000_s11265" name="Picture Publisher Image" r:id="rId3" imgW="2790720" imgH="1171440" progId="PictPub.Image.8">
                  <p:embed/>
                </p:oleObj>
              </mc:Choice>
              <mc:Fallback>
                <p:oleObj name="Picture Publisher Image" r:id="rId3" imgW="2790720" imgH="1171440" progId="PictPub.Image.8">
                  <p:embed/>
                  <p:pic>
                    <p:nvPicPr>
                      <p:cNvPr id="16169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1" y="4958366"/>
                        <a:ext cx="4830769" cy="1899634"/>
                      </a:xfrm>
                      <a:prstGeom prst="rect">
                        <a:avLst/>
                      </a:prstGeom>
                      <a:noFill/>
                      <a:ln>
                        <a:noFill/>
                      </a:ln>
                      <a:effectLst/>
                    </p:spPr>
                  </p:pic>
                </p:oleObj>
              </mc:Fallback>
            </mc:AlternateContent>
          </a:graphicData>
        </a:graphic>
      </p:graphicFrame>
      <p:graphicFrame>
        <p:nvGraphicFramePr>
          <p:cNvPr id="1616901" name="Object 5"/>
          <p:cNvGraphicFramePr>
            <a:graphicFrameLocks noChangeAspect="1"/>
          </p:cNvGraphicFramePr>
          <p:nvPr>
            <p:extLst>
              <p:ext uri="{D42A27DB-BD31-4B8C-83A1-F6EECF244321}">
                <p14:modId xmlns:p14="http://schemas.microsoft.com/office/powerpoint/2010/main" val="4159878956"/>
              </p:ext>
            </p:extLst>
          </p:nvPr>
        </p:nvGraphicFramePr>
        <p:xfrm>
          <a:off x="6275481" y="2678149"/>
          <a:ext cx="4738507" cy="2392895"/>
        </p:xfrm>
        <a:graphic>
          <a:graphicData uri="http://schemas.openxmlformats.org/presentationml/2006/ole">
            <mc:AlternateContent xmlns:mc="http://schemas.openxmlformats.org/markup-compatibility/2006">
              <mc:Choice xmlns:v="urn:schemas-microsoft-com:vml" Requires="v">
                <p:oleObj spid="_x0000_s11266" name="Picture Publisher Image" r:id="rId5" imgW="2847960" imgH="1438200" progId="PictPub.Image.8">
                  <p:embed/>
                </p:oleObj>
              </mc:Choice>
              <mc:Fallback>
                <p:oleObj name="Picture Publisher Image" r:id="rId5" imgW="2847960" imgH="1438200" progId="PictPub.Image.8">
                  <p:embed/>
                  <p:pic>
                    <p:nvPicPr>
                      <p:cNvPr id="161690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481" y="2678149"/>
                        <a:ext cx="4738507" cy="2392895"/>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987906703"/>
              </p:ext>
            </p:extLst>
          </p:nvPr>
        </p:nvGraphicFramePr>
        <p:xfrm>
          <a:off x="978794" y="2916239"/>
          <a:ext cx="4288531" cy="3593387"/>
        </p:xfrm>
        <a:graphic>
          <a:graphicData uri="http://schemas.openxmlformats.org/presentationml/2006/ole">
            <mc:AlternateContent xmlns:mc="http://schemas.openxmlformats.org/markup-compatibility/2006">
              <mc:Choice xmlns:v="urn:schemas-microsoft-com:vml" Requires="v">
                <p:oleObj spid="_x0000_s11267" name="Picture Publisher Image" r:id="rId7" imgW="2647800" imgH="2219400" progId="PictPub.Image.8">
                  <p:embed/>
                </p:oleObj>
              </mc:Choice>
              <mc:Fallback>
                <p:oleObj name="Picture Publisher Image" r:id="rId7" imgW="2647800" imgH="2219400" progId="PictPub.Image.8">
                  <p:embed/>
                  <p:pic>
                    <p:nvPicPr>
                      <p:cNvPr id="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794" y="2916239"/>
                        <a:ext cx="4288531" cy="3593387"/>
                      </a:xfrm>
                      <a:prstGeom prst="rect">
                        <a:avLst/>
                      </a:prstGeom>
                      <a:noFill/>
                      <a:ln>
                        <a:noFill/>
                      </a:ln>
                      <a:effectLst/>
                    </p:spPr>
                  </p:pic>
                </p:oleObj>
              </mc:Fallback>
            </mc:AlternateContent>
          </a:graphicData>
        </a:graphic>
      </p:graphicFrame>
      <p:pic>
        <p:nvPicPr>
          <p:cNvPr id="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486" y="1275008"/>
            <a:ext cx="9881750" cy="1515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094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Rectangle 2"/>
          <p:cNvSpPr>
            <a:spLocks noGrp="1" noChangeArrowheads="1"/>
          </p:cNvSpPr>
          <p:nvPr>
            <p:ph type="title"/>
          </p:nvPr>
        </p:nvSpPr>
        <p:spPr>
          <a:xfrm>
            <a:off x="838200" y="365125"/>
            <a:ext cx="10263389" cy="884127"/>
          </a:xfrm>
        </p:spPr>
        <p:txBody>
          <a:bodyPr/>
          <a:lstStyle/>
          <a:p>
            <a:r>
              <a:rPr lang="en-US" b="1" dirty="0"/>
              <a:t>Algorithm</a:t>
            </a:r>
          </a:p>
        </p:txBody>
      </p:sp>
      <p:sp>
        <p:nvSpPr>
          <p:cNvPr id="1610755" name="Rectangle 3"/>
          <p:cNvSpPr>
            <a:spLocks noGrp="1" noChangeArrowheads="1"/>
          </p:cNvSpPr>
          <p:nvPr>
            <p:ph type="body" idx="1"/>
          </p:nvPr>
        </p:nvSpPr>
        <p:spPr bwMode="auto">
          <a:xfrm>
            <a:off x="458273" y="5371992"/>
            <a:ext cx="7772400" cy="4794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a:lnSpc>
                <a:spcPct val="90000"/>
              </a:lnSpc>
            </a:pPr>
            <a:r>
              <a:rPr lang="en-US" sz="2600" dirty="0"/>
              <a:t>Running time = O(n</a:t>
            </a:r>
            <a:r>
              <a:rPr lang="en-US" sz="2600" baseline="30000" dirty="0"/>
              <a:t>3</a:t>
            </a:r>
            <a:r>
              <a:rPr lang="en-US" sz="2600" dirty="0"/>
              <a:t>).</a:t>
            </a:r>
          </a:p>
        </p:txBody>
      </p:sp>
      <p:pic>
        <p:nvPicPr>
          <p:cNvPr id="16107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9" y="1249252"/>
            <a:ext cx="9542581" cy="371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descr="C:\sahni\clip\rad\CLOCK4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46595" y="4639614"/>
            <a:ext cx="1262130" cy="169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882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ext Box 125"/>
          <p:cNvSpPr txBox="1">
            <a:spLocks noChangeArrowheads="1"/>
          </p:cNvSpPr>
          <p:nvPr/>
        </p:nvSpPr>
        <p:spPr bwMode="auto">
          <a:xfrm>
            <a:off x="6096001" y="1412875"/>
            <a:ext cx="414408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th-TH" sz="2400" b="1">
                <a:solidFill>
                  <a:srgbClr val="808000"/>
                </a:solidFill>
              </a:rPr>
              <a:t>for </a:t>
            </a:r>
            <a:r>
              <a:rPr lang="en-US" sz="2400" i="1">
                <a:solidFill>
                  <a:srgbClr val="808000"/>
                </a:solidFill>
              </a:rPr>
              <a:t>k = </a:t>
            </a:r>
            <a:r>
              <a:rPr lang="en-US" sz="2400">
                <a:solidFill>
                  <a:srgbClr val="808000"/>
                </a:solidFill>
              </a:rPr>
              <a:t>1</a:t>
            </a:r>
            <a:r>
              <a:rPr lang="en-US" sz="2400" i="1">
                <a:solidFill>
                  <a:srgbClr val="808000"/>
                </a:solidFill>
              </a:rPr>
              <a:t> </a:t>
            </a:r>
            <a:r>
              <a:rPr lang="th-TH" sz="2400" b="1">
                <a:solidFill>
                  <a:srgbClr val="808000"/>
                </a:solidFill>
              </a:rPr>
              <a:t>to </a:t>
            </a:r>
            <a:r>
              <a:rPr lang="th-TH" sz="2400" i="1">
                <a:solidFill>
                  <a:srgbClr val="808000"/>
                </a:solidFill>
              </a:rPr>
              <a:t>n</a:t>
            </a:r>
          </a:p>
          <a:p>
            <a:pPr eaLnBrk="1" hangingPunct="1"/>
            <a:r>
              <a:rPr lang="th-TH" sz="2400" b="1">
                <a:solidFill>
                  <a:srgbClr val="808000"/>
                </a:solidFill>
              </a:rPr>
              <a:t>     for </a:t>
            </a:r>
            <a:r>
              <a:rPr lang="en-US" sz="2400" i="1">
                <a:solidFill>
                  <a:srgbClr val="808000"/>
                </a:solidFill>
              </a:rPr>
              <a:t>i = 1 </a:t>
            </a:r>
            <a:r>
              <a:rPr lang="th-TH" sz="2400" b="1">
                <a:solidFill>
                  <a:srgbClr val="808000"/>
                </a:solidFill>
              </a:rPr>
              <a:t>to </a:t>
            </a:r>
            <a:r>
              <a:rPr lang="th-TH" sz="2400" i="1">
                <a:solidFill>
                  <a:srgbClr val="808000"/>
                </a:solidFill>
              </a:rPr>
              <a:t>n</a:t>
            </a:r>
          </a:p>
          <a:p>
            <a:pPr eaLnBrk="1" hangingPunct="1"/>
            <a:r>
              <a:rPr lang="th-TH" sz="2400" b="1">
                <a:solidFill>
                  <a:srgbClr val="808000"/>
                </a:solidFill>
              </a:rPr>
              <a:t>          for </a:t>
            </a:r>
            <a:r>
              <a:rPr lang="en-US" sz="2400" i="1">
                <a:solidFill>
                  <a:srgbClr val="808000"/>
                </a:solidFill>
              </a:rPr>
              <a:t>j = 1</a:t>
            </a:r>
            <a:r>
              <a:rPr lang="th-TH" sz="2400" i="1">
                <a:solidFill>
                  <a:srgbClr val="808000"/>
                </a:solidFill>
              </a:rPr>
              <a:t> </a:t>
            </a:r>
            <a:r>
              <a:rPr lang="th-TH" sz="2400" b="1">
                <a:solidFill>
                  <a:srgbClr val="808000"/>
                </a:solidFill>
              </a:rPr>
              <a:t>to </a:t>
            </a:r>
            <a:r>
              <a:rPr lang="th-TH" sz="2400" i="1">
                <a:solidFill>
                  <a:srgbClr val="808000"/>
                </a:solidFill>
              </a:rPr>
              <a:t>n</a:t>
            </a:r>
          </a:p>
          <a:p>
            <a:pPr eaLnBrk="1" hangingPunct="1"/>
            <a:r>
              <a:rPr lang="th-TH" sz="2400" b="1">
                <a:solidFill>
                  <a:srgbClr val="808000"/>
                </a:solidFill>
              </a:rPr>
              <a:t>	   </a:t>
            </a:r>
            <a:r>
              <a:rPr lang="en-US" sz="2400" i="1">
                <a:solidFill>
                  <a:srgbClr val="808000"/>
                </a:solidFill>
              </a:rPr>
              <a:t>d </a:t>
            </a:r>
            <a:r>
              <a:rPr lang="en-US" sz="2400">
                <a:solidFill>
                  <a:srgbClr val="808000"/>
                </a:solidFill>
              </a:rPr>
              <a:t>[</a:t>
            </a:r>
            <a:r>
              <a:rPr lang="en-US" sz="2400" i="1">
                <a:solidFill>
                  <a:srgbClr val="808000"/>
                </a:solidFill>
              </a:rPr>
              <a:t>i, </a:t>
            </a:r>
            <a:r>
              <a:rPr lang="th-TH" sz="2400" i="1">
                <a:solidFill>
                  <a:srgbClr val="808000"/>
                </a:solidFill>
              </a:rPr>
              <a:t>j</a:t>
            </a:r>
            <a:r>
              <a:rPr lang="en-US" sz="2400">
                <a:solidFill>
                  <a:srgbClr val="808000"/>
                </a:solidFill>
              </a:rPr>
              <a:t>] = </a:t>
            </a:r>
            <a:r>
              <a:rPr lang="th-TH" sz="2400">
                <a:solidFill>
                  <a:srgbClr val="808000"/>
                </a:solidFill>
              </a:rPr>
              <a:t>mi</a:t>
            </a:r>
            <a:r>
              <a:rPr lang="en-US" sz="2400">
                <a:solidFill>
                  <a:srgbClr val="808000"/>
                </a:solidFill>
              </a:rPr>
              <a:t>n (</a:t>
            </a:r>
            <a:r>
              <a:rPr lang="en-US" sz="2400" i="1">
                <a:solidFill>
                  <a:srgbClr val="808000"/>
                </a:solidFill>
              </a:rPr>
              <a:t>d </a:t>
            </a:r>
            <a:r>
              <a:rPr lang="en-US" sz="2400">
                <a:solidFill>
                  <a:srgbClr val="808000"/>
                </a:solidFill>
              </a:rPr>
              <a:t>[</a:t>
            </a:r>
            <a:r>
              <a:rPr lang="en-US" sz="2400" i="1">
                <a:solidFill>
                  <a:srgbClr val="808000"/>
                </a:solidFill>
              </a:rPr>
              <a:t>i, </a:t>
            </a:r>
            <a:r>
              <a:rPr lang="th-TH" sz="2400" i="1">
                <a:solidFill>
                  <a:srgbClr val="808000"/>
                </a:solidFill>
              </a:rPr>
              <a:t>j</a:t>
            </a:r>
            <a:r>
              <a:rPr lang="en-US" sz="2400">
                <a:solidFill>
                  <a:srgbClr val="808000"/>
                </a:solidFill>
              </a:rPr>
              <a:t>],  </a:t>
            </a:r>
          </a:p>
          <a:p>
            <a:pPr eaLnBrk="1" hangingPunct="1"/>
            <a:r>
              <a:rPr lang="en-US" sz="2400">
                <a:solidFill>
                  <a:srgbClr val="808000"/>
                </a:solidFill>
              </a:rPr>
              <a:t>                      </a:t>
            </a:r>
            <a:r>
              <a:rPr lang="en-US" sz="2400" i="1">
                <a:solidFill>
                  <a:srgbClr val="808000"/>
                </a:solidFill>
              </a:rPr>
              <a:t>d </a:t>
            </a:r>
            <a:r>
              <a:rPr lang="en-US" sz="2400">
                <a:solidFill>
                  <a:srgbClr val="808000"/>
                </a:solidFill>
              </a:rPr>
              <a:t>[</a:t>
            </a:r>
            <a:r>
              <a:rPr lang="en-US" sz="2400" i="1">
                <a:solidFill>
                  <a:srgbClr val="808000"/>
                </a:solidFill>
              </a:rPr>
              <a:t>i, k</a:t>
            </a:r>
            <a:r>
              <a:rPr lang="en-US" sz="2400">
                <a:solidFill>
                  <a:srgbClr val="808000"/>
                </a:solidFill>
              </a:rPr>
              <a:t>] + </a:t>
            </a:r>
            <a:r>
              <a:rPr lang="en-US" sz="2400" i="1">
                <a:solidFill>
                  <a:srgbClr val="808000"/>
                </a:solidFill>
              </a:rPr>
              <a:t>d </a:t>
            </a:r>
            <a:r>
              <a:rPr lang="en-US" sz="2400">
                <a:solidFill>
                  <a:srgbClr val="808000"/>
                </a:solidFill>
              </a:rPr>
              <a:t>[</a:t>
            </a:r>
            <a:r>
              <a:rPr lang="en-US" sz="2400" i="1">
                <a:solidFill>
                  <a:srgbClr val="808000"/>
                </a:solidFill>
              </a:rPr>
              <a:t>k, </a:t>
            </a:r>
            <a:r>
              <a:rPr lang="th-TH" sz="2400" i="1">
                <a:solidFill>
                  <a:srgbClr val="808000"/>
                </a:solidFill>
              </a:rPr>
              <a:t>j</a:t>
            </a:r>
            <a:r>
              <a:rPr lang="en-US" sz="2400">
                <a:solidFill>
                  <a:srgbClr val="808000"/>
                </a:solidFill>
              </a:rPr>
              <a:t>])</a:t>
            </a:r>
            <a:endParaRPr lang="th-TH" sz="2400">
              <a:solidFill>
                <a:srgbClr val="808000"/>
              </a:solidFill>
            </a:endParaRPr>
          </a:p>
        </p:txBody>
      </p:sp>
      <p:sp>
        <p:nvSpPr>
          <p:cNvPr id="50182" name="Rectangle 4"/>
          <p:cNvSpPr>
            <a:spLocks noGrp="1" noChangeArrowheads="1"/>
          </p:cNvSpPr>
          <p:nvPr>
            <p:ph type="title"/>
          </p:nvPr>
        </p:nvSpPr>
        <p:spPr>
          <a:xfrm>
            <a:off x="838200" y="365125"/>
            <a:ext cx="10198994" cy="974725"/>
          </a:xfrm>
        </p:spPr>
        <p:txBody>
          <a:bodyPr/>
          <a:lstStyle/>
          <a:p>
            <a:pPr eaLnBrk="1" hangingPunct="1"/>
            <a:r>
              <a:rPr lang="en-US" b="1" dirty="0"/>
              <a:t>Another Example</a:t>
            </a:r>
            <a:endParaRPr lang="th-TH" b="1" dirty="0"/>
          </a:p>
        </p:txBody>
      </p:sp>
      <p:graphicFrame>
        <p:nvGraphicFramePr>
          <p:cNvPr id="184443" name="Group 123"/>
          <p:cNvGraphicFramePr>
            <a:graphicFrameLocks noGrp="1"/>
          </p:cNvGraphicFramePr>
          <p:nvPr>
            <p:ph sz="half" idx="2"/>
          </p:nvPr>
        </p:nvGraphicFramePr>
        <p:xfrm>
          <a:off x="1847851" y="1773238"/>
          <a:ext cx="4100513" cy="3959226"/>
        </p:xfrm>
        <a:graphic>
          <a:graphicData uri="http://schemas.openxmlformats.org/drawingml/2006/table">
            <a:tbl>
              <a:tblPr/>
              <a:tblGrid>
                <a:gridCol w="684213">
                  <a:extLst>
                    <a:ext uri="{9D8B030D-6E8A-4147-A177-3AD203B41FA5}">
                      <a16:colId xmlns:a16="http://schemas.microsoft.com/office/drawing/2014/main" val="20000"/>
                    </a:ext>
                  </a:extLst>
                </a:gridCol>
                <a:gridCol w="682625">
                  <a:extLst>
                    <a:ext uri="{9D8B030D-6E8A-4147-A177-3AD203B41FA5}">
                      <a16:colId xmlns:a16="http://schemas.microsoft.com/office/drawing/2014/main" val="20001"/>
                    </a:ext>
                  </a:extLst>
                </a:gridCol>
                <a:gridCol w="684212">
                  <a:extLst>
                    <a:ext uri="{9D8B030D-6E8A-4147-A177-3AD203B41FA5}">
                      <a16:colId xmlns:a16="http://schemas.microsoft.com/office/drawing/2014/main" val="20002"/>
                    </a:ext>
                  </a:extLst>
                </a:gridCol>
                <a:gridCol w="682625">
                  <a:extLst>
                    <a:ext uri="{9D8B030D-6E8A-4147-A177-3AD203B41FA5}">
                      <a16:colId xmlns:a16="http://schemas.microsoft.com/office/drawing/2014/main" val="20003"/>
                    </a:ext>
                  </a:extLst>
                </a:gridCol>
                <a:gridCol w="684213">
                  <a:extLst>
                    <a:ext uri="{9D8B030D-6E8A-4147-A177-3AD203B41FA5}">
                      <a16:colId xmlns:a16="http://schemas.microsoft.com/office/drawing/2014/main" val="20004"/>
                    </a:ext>
                  </a:extLst>
                </a:gridCol>
                <a:gridCol w="682625">
                  <a:extLst>
                    <a:ext uri="{9D8B030D-6E8A-4147-A177-3AD203B41FA5}">
                      <a16:colId xmlns:a16="http://schemas.microsoft.com/office/drawing/2014/main" val="20005"/>
                    </a:ext>
                  </a:extLst>
                </a:gridCol>
              </a:tblGrid>
              <a:tr h="66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cs typeface="Angsana New" pitchFamily="18" charset="-34"/>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1</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2</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3</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4</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5</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lg" len="lg"/>
                    </a:lnB>
                    <a:lnTlToBr>
                      <a:noFill/>
                    </a:lnTlToBr>
                    <a:lnBlToTr>
                      <a:noFill/>
                    </a:lnBlToTr>
                    <a:noFill/>
                  </a:tcPr>
                </a:tc>
                <a:extLst>
                  <a:ext uri="{0D108BD9-81ED-4DB2-BD59-A6C34878D82A}">
                    <a16:rowId xmlns:a16="http://schemas.microsoft.com/office/drawing/2014/main" val="10000"/>
                  </a:ext>
                </a:extLst>
              </a:tr>
              <a:tr h="658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1</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lg" len="lg"/>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0</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-1</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2</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extLst>
                  <a:ext uri="{0D108BD9-81ED-4DB2-BD59-A6C34878D82A}">
                    <a16:rowId xmlns:a16="http://schemas.microsoft.com/office/drawing/2014/main" val="10001"/>
                  </a:ext>
                </a:extLst>
              </a:tr>
              <a:tr h="66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2</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lg" len="lg"/>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0</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-6</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2</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3</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lg" len="lg"/>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0</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5</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8</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extLst>
                  <a:ext uri="{0D108BD9-81ED-4DB2-BD59-A6C34878D82A}">
                    <a16:rowId xmlns:a16="http://schemas.microsoft.com/office/drawing/2014/main" val="10003"/>
                  </a:ext>
                </a:extLst>
              </a:tr>
              <a:tr h="658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4</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lg" len="lg"/>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0</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1</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rgbClr val="E9C8C1"/>
                    </a:solidFill>
                  </a:tcPr>
                </a:tc>
                <a:extLst>
                  <a:ext uri="{0D108BD9-81ED-4DB2-BD59-A6C34878D82A}">
                    <a16:rowId xmlns:a16="http://schemas.microsoft.com/office/drawing/2014/main" val="10004"/>
                  </a:ext>
                </a:extLst>
              </a:tr>
              <a:tr h="66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5</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lg" len="lg"/>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2</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th-TH" sz="3200" b="0" i="0" u="none" strike="noStrike" cap="none" normalizeH="0" baseline="0">
                          <a:ln>
                            <a:noFill/>
                          </a:ln>
                          <a:solidFill>
                            <a:schemeClr val="tx1"/>
                          </a:solidFill>
                          <a:effectLst/>
                          <a:latin typeface="Arial" charset="0"/>
                          <a:cs typeface="Angsana New" pitchFamily="18" charset="-34"/>
                          <a:sym typeface="Symbol" pitchFamily="18" charset="2"/>
                        </a:rPr>
                        <a:t></a:t>
                      </a:r>
                    </a:p>
                  </a:txBody>
                  <a:tcPr marL="90000" marR="90000" marT="46800" marB="46800" anchor="ctr" anchorCtr="1"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rgbClr val="E9C8C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ngsana New" pitchFamily="18" charset="-34"/>
                        </a:rPr>
                        <a:t>0</a:t>
                      </a:r>
                      <a:endParaRPr kumimoji="0" lang="th-TH" sz="2800" b="0" i="0" u="none" strike="noStrike" cap="none" normalizeH="0" baseline="0">
                        <a:ln>
                          <a:noFill/>
                        </a:ln>
                        <a:solidFill>
                          <a:schemeClr val="tx1"/>
                        </a:solidFill>
                        <a:effectLst/>
                        <a:latin typeface="Arial" charset="0"/>
                        <a:cs typeface="Angsana New" pitchFamily="18" charset="-34"/>
                      </a:endParaRPr>
                    </a:p>
                  </a:txBody>
                  <a:tcPr marL="90000" marR="90000" marT="46800" marB="46800" anchor="ctr" anchorCtr="1"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rgbClr val="E9C8C1"/>
                    </a:solidFill>
                  </a:tcPr>
                </a:tc>
                <a:extLst>
                  <a:ext uri="{0D108BD9-81ED-4DB2-BD59-A6C34878D82A}">
                    <a16:rowId xmlns:a16="http://schemas.microsoft.com/office/drawing/2014/main" val="10005"/>
                  </a:ext>
                </a:extLst>
              </a:tr>
            </a:tbl>
          </a:graphicData>
        </a:graphic>
      </p:graphicFrame>
      <p:sp>
        <p:nvSpPr>
          <p:cNvPr id="184422" name="Oval 102"/>
          <p:cNvSpPr>
            <a:spLocks noChangeArrowheads="1"/>
          </p:cNvSpPr>
          <p:nvPr/>
        </p:nvSpPr>
        <p:spPr bwMode="auto">
          <a:xfrm>
            <a:off x="6311901" y="4579939"/>
            <a:ext cx="504825" cy="5048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algn="ctr" eaLnBrk="1" hangingPunct="1"/>
            <a:r>
              <a:rPr lang="en-US" sz="2400"/>
              <a:t>1</a:t>
            </a:r>
            <a:endParaRPr lang="th-TH" sz="2400"/>
          </a:p>
        </p:txBody>
      </p:sp>
      <p:sp>
        <p:nvSpPr>
          <p:cNvPr id="184423" name="Oval 103"/>
          <p:cNvSpPr>
            <a:spLocks noChangeArrowheads="1"/>
          </p:cNvSpPr>
          <p:nvPr/>
        </p:nvSpPr>
        <p:spPr bwMode="auto">
          <a:xfrm>
            <a:off x="7608889" y="5588001"/>
            <a:ext cx="504825" cy="5048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algn="ctr" eaLnBrk="1" hangingPunct="1"/>
            <a:r>
              <a:rPr lang="en-US" sz="2400"/>
              <a:t>2</a:t>
            </a:r>
            <a:endParaRPr lang="th-TH" sz="2400"/>
          </a:p>
        </p:txBody>
      </p:sp>
      <p:sp>
        <p:nvSpPr>
          <p:cNvPr id="184424" name="Oval 104"/>
          <p:cNvSpPr>
            <a:spLocks noChangeArrowheads="1"/>
          </p:cNvSpPr>
          <p:nvPr/>
        </p:nvSpPr>
        <p:spPr bwMode="auto">
          <a:xfrm>
            <a:off x="7608889" y="3643314"/>
            <a:ext cx="504825" cy="5048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algn="ctr" eaLnBrk="1" hangingPunct="1"/>
            <a:r>
              <a:rPr lang="en-US" sz="2400"/>
              <a:t>3</a:t>
            </a:r>
            <a:endParaRPr lang="th-TH" sz="2400"/>
          </a:p>
        </p:txBody>
      </p:sp>
      <p:sp>
        <p:nvSpPr>
          <p:cNvPr id="184425" name="Oval 105"/>
          <p:cNvSpPr>
            <a:spLocks noChangeArrowheads="1"/>
          </p:cNvSpPr>
          <p:nvPr/>
        </p:nvSpPr>
        <p:spPr bwMode="auto">
          <a:xfrm>
            <a:off x="9264651" y="5588001"/>
            <a:ext cx="504825" cy="5048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algn="ctr" eaLnBrk="1" hangingPunct="1"/>
            <a:r>
              <a:rPr lang="en-US" sz="2400"/>
              <a:t>4</a:t>
            </a:r>
            <a:endParaRPr lang="th-TH" sz="2400"/>
          </a:p>
        </p:txBody>
      </p:sp>
      <p:sp>
        <p:nvSpPr>
          <p:cNvPr id="184426" name="Oval 106"/>
          <p:cNvSpPr>
            <a:spLocks noChangeArrowheads="1"/>
          </p:cNvSpPr>
          <p:nvPr/>
        </p:nvSpPr>
        <p:spPr bwMode="auto">
          <a:xfrm>
            <a:off x="9264651" y="3643314"/>
            <a:ext cx="504825" cy="5048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algn="ctr" eaLnBrk="1" hangingPunct="1"/>
            <a:r>
              <a:rPr lang="en-US" sz="2400"/>
              <a:t>5</a:t>
            </a:r>
            <a:endParaRPr lang="th-TH" sz="2400"/>
          </a:p>
        </p:txBody>
      </p:sp>
      <p:cxnSp>
        <p:nvCxnSpPr>
          <p:cNvPr id="50238" name="AutoShape 107"/>
          <p:cNvCxnSpPr>
            <a:cxnSpLocks noChangeShapeType="1"/>
            <a:stCxn id="184422" idx="7"/>
            <a:endCxn id="184424" idx="2"/>
          </p:cNvCxnSpPr>
          <p:nvPr/>
        </p:nvCxnSpPr>
        <p:spPr bwMode="auto">
          <a:xfrm flipV="1">
            <a:off x="6742114" y="3895726"/>
            <a:ext cx="866775" cy="758825"/>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39" name="AutoShape 108"/>
          <p:cNvCxnSpPr>
            <a:cxnSpLocks noChangeShapeType="1"/>
            <a:stCxn id="184424" idx="6"/>
            <a:endCxn id="184426" idx="2"/>
          </p:cNvCxnSpPr>
          <p:nvPr/>
        </p:nvCxnSpPr>
        <p:spPr bwMode="auto">
          <a:xfrm>
            <a:off x="8113714" y="3895725"/>
            <a:ext cx="1150937" cy="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0" name="AutoShape 109"/>
          <p:cNvCxnSpPr>
            <a:cxnSpLocks noChangeShapeType="1"/>
            <a:stCxn id="184422" idx="5"/>
            <a:endCxn id="184423" idx="2"/>
          </p:cNvCxnSpPr>
          <p:nvPr/>
        </p:nvCxnSpPr>
        <p:spPr bwMode="auto">
          <a:xfrm>
            <a:off x="6742114" y="5010151"/>
            <a:ext cx="866775" cy="830263"/>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1" name="AutoShape 110"/>
          <p:cNvCxnSpPr>
            <a:cxnSpLocks noChangeShapeType="1"/>
            <a:stCxn id="184423" idx="6"/>
            <a:endCxn id="184425" idx="2"/>
          </p:cNvCxnSpPr>
          <p:nvPr/>
        </p:nvCxnSpPr>
        <p:spPr bwMode="auto">
          <a:xfrm>
            <a:off x="8113714" y="5840413"/>
            <a:ext cx="1150937" cy="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2" name="AutoShape 111"/>
          <p:cNvCxnSpPr>
            <a:cxnSpLocks noChangeShapeType="1"/>
            <a:stCxn id="184425" idx="0"/>
            <a:endCxn id="184426" idx="4"/>
          </p:cNvCxnSpPr>
          <p:nvPr/>
        </p:nvCxnSpPr>
        <p:spPr bwMode="auto">
          <a:xfrm flipV="1">
            <a:off x="9517063" y="4148138"/>
            <a:ext cx="0" cy="1439862"/>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3" name="AutoShape 112"/>
          <p:cNvCxnSpPr>
            <a:cxnSpLocks noChangeShapeType="1"/>
            <a:stCxn id="184423" idx="0"/>
            <a:endCxn id="184424" idx="4"/>
          </p:cNvCxnSpPr>
          <p:nvPr/>
        </p:nvCxnSpPr>
        <p:spPr bwMode="auto">
          <a:xfrm flipV="1">
            <a:off x="7861300" y="4148138"/>
            <a:ext cx="0" cy="1439862"/>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4" name="AutoShape 113"/>
          <p:cNvCxnSpPr>
            <a:cxnSpLocks noChangeShapeType="1"/>
            <a:stCxn id="184424" idx="5"/>
          </p:cNvCxnSpPr>
          <p:nvPr/>
        </p:nvCxnSpPr>
        <p:spPr bwMode="auto">
          <a:xfrm>
            <a:off x="8039101" y="4073525"/>
            <a:ext cx="1304925" cy="1595438"/>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50245" name="AutoShape 114"/>
          <p:cNvCxnSpPr>
            <a:cxnSpLocks noChangeShapeType="1"/>
            <a:stCxn id="184426" idx="3"/>
            <a:endCxn id="184423" idx="7"/>
          </p:cNvCxnSpPr>
          <p:nvPr/>
        </p:nvCxnSpPr>
        <p:spPr bwMode="auto">
          <a:xfrm flipH="1">
            <a:off x="8039101" y="4073525"/>
            <a:ext cx="1300163" cy="1589088"/>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50246" name="Text Box 115"/>
          <p:cNvSpPr txBox="1">
            <a:spLocks noChangeArrowheads="1"/>
          </p:cNvSpPr>
          <p:nvPr/>
        </p:nvSpPr>
        <p:spPr bwMode="auto">
          <a:xfrm>
            <a:off x="6816725" y="40036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2</a:t>
            </a:r>
            <a:endParaRPr lang="th-TH" sz="2000">
              <a:solidFill>
                <a:srgbClr val="990000"/>
              </a:solidFill>
            </a:endParaRPr>
          </a:p>
        </p:txBody>
      </p:sp>
      <p:sp>
        <p:nvSpPr>
          <p:cNvPr id="50247" name="Text Box 116"/>
          <p:cNvSpPr txBox="1">
            <a:spLocks noChangeArrowheads="1"/>
          </p:cNvSpPr>
          <p:nvPr/>
        </p:nvSpPr>
        <p:spPr bwMode="auto">
          <a:xfrm>
            <a:off x="7032626" y="5084764"/>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-1</a:t>
            </a:r>
            <a:endParaRPr lang="th-TH" sz="2000">
              <a:solidFill>
                <a:srgbClr val="990000"/>
              </a:solidFill>
            </a:endParaRPr>
          </a:p>
        </p:txBody>
      </p:sp>
      <p:sp>
        <p:nvSpPr>
          <p:cNvPr id="50248" name="Text Box 117"/>
          <p:cNvSpPr txBox="1">
            <a:spLocks noChangeArrowheads="1"/>
          </p:cNvSpPr>
          <p:nvPr/>
        </p:nvSpPr>
        <p:spPr bwMode="auto">
          <a:xfrm>
            <a:off x="9480550" y="4651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1</a:t>
            </a:r>
            <a:endParaRPr lang="th-TH" sz="2000">
              <a:solidFill>
                <a:srgbClr val="990000"/>
              </a:solidFill>
            </a:endParaRPr>
          </a:p>
        </p:txBody>
      </p:sp>
      <p:sp>
        <p:nvSpPr>
          <p:cNvPr id="50249" name="Text Box 118"/>
          <p:cNvSpPr txBox="1">
            <a:spLocks noChangeArrowheads="1"/>
          </p:cNvSpPr>
          <p:nvPr/>
        </p:nvSpPr>
        <p:spPr bwMode="auto">
          <a:xfrm>
            <a:off x="8472489" y="350043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8</a:t>
            </a:r>
            <a:endParaRPr lang="th-TH" sz="2000">
              <a:solidFill>
                <a:srgbClr val="990000"/>
              </a:solidFill>
            </a:endParaRPr>
          </a:p>
        </p:txBody>
      </p:sp>
      <p:sp>
        <p:nvSpPr>
          <p:cNvPr id="50250" name="Text Box 119"/>
          <p:cNvSpPr txBox="1">
            <a:spLocks noChangeArrowheads="1"/>
          </p:cNvSpPr>
          <p:nvPr/>
        </p:nvSpPr>
        <p:spPr bwMode="auto">
          <a:xfrm>
            <a:off x="7535864" y="4724401"/>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-6</a:t>
            </a:r>
            <a:endParaRPr lang="th-TH" sz="2000">
              <a:solidFill>
                <a:srgbClr val="990000"/>
              </a:solidFill>
            </a:endParaRPr>
          </a:p>
        </p:txBody>
      </p:sp>
      <p:sp>
        <p:nvSpPr>
          <p:cNvPr id="50251" name="Text Box 120"/>
          <p:cNvSpPr txBox="1">
            <a:spLocks noChangeArrowheads="1"/>
          </p:cNvSpPr>
          <p:nvPr/>
        </p:nvSpPr>
        <p:spPr bwMode="auto">
          <a:xfrm>
            <a:off x="8112125" y="44354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5</a:t>
            </a:r>
            <a:endParaRPr lang="th-TH" sz="2000">
              <a:solidFill>
                <a:srgbClr val="990000"/>
              </a:solidFill>
            </a:endParaRPr>
          </a:p>
        </p:txBody>
      </p:sp>
      <p:sp>
        <p:nvSpPr>
          <p:cNvPr id="50252" name="Text Box 121"/>
          <p:cNvSpPr txBox="1">
            <a:spLocks noChangeArrowheads="1"/>
          </p:cNvSpPr>
          <p:nvPr/>
        </p:nvSpPr>
        <p:spPr bwMode="auto">
          <a:xfrm>
            <a:off x="8904289" y="443547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2</a:t>
            </a:r>
            <a:endParaRPr lang="th-TH" sz="2000">
              <a:solidFill>
                <a:srgbClr val="990000"/>
              </a:solidFill>
            </a:endParaRPr>
          </a:p>
        </p:txBody>
      </p:sp>
      <p:sp>
        <p:nvSpPr>
          <p:cNvPr id="50253" name="Text Box 122"/>
          <p:cNvSpPr txBox="1">
            <a:spLocks noChangeArrowheads="1"/>
          </p:cNvSpPr>
          <p:nvPr/>
        </p:nvSpPr>
        <p:spPr bwMode="auto">
          <a:xfrm>
            <a:off x="8472489" y="551656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000">
                <a:solidFill>
                  <a:srgbClr val="990000"/>
                </a:solidFill>
              </a:rPr>
              <a:t>2</a:t>
            </a:r>
            <a:endParaRPr lang="th-TH" sz="2000">
              <a:solidFill>
                <a:srgbClr val="990000"/>
              </a:solidFill>
            </a:endParaRPr>
          </a:p>
        </p:txBody>
      </p:sp>
      <p:sp>
        <p:nvSpPr>
          <p:cNvPr id="184444" name="Text Box 124"/>
          <p:cNvSpPr txBox="1">
            <a:spLocks noChangeArrowheads="1"/>
          </p:cNvSpPr>
          <p:nvPr/>
        </p:nvSpPr>
        <p:spPr bwMode="auto">
          <a:xfrm>
            <a:off x="4008438" y="2492376"/>
            <a:ext cx="501650" cy="519113"/>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-7</a:t>
            </a:r>
            <a:endParaRPr lang="th-TH" sz="2800"/>
          </a:p>
        </p:txBody>
      </p:sp>
      <p:sp>
        <p:nvSpPr>
          <p:cNvPr id="184447" name="Text Box 127"/>
          <p:cNvSpPr txBox="1">
            <a:spLocks noChangeArrowheads="1"/>
          </p:cNvSpPr>
          <p:nvPr/>
        </p:nvSpPr>
        <p:spPr bwMode="auto">
          <a:xfrm>
            <a:off x="4583114" y="2492376"/>
            <a:ext cx="579437" cy="519113"/>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 1 </a:t>
            </a:r>
            <a:endParaRPr lang="th-TH" sz="2800"/>
          </a:p>
        </p:txBody>
      </p:sp>
      <p:sp>
        <p:nvSpPr>
          <p:cNvPr id="184448" name="Text Box 128"/>
          <p:cNvSpPr txBox="1">
            <a:spLocks noChangeArrowheads="1"/>
          </p:cNvSpPr>
          <p:nvPr/>
        </p:nvSpPr>
        <p:spPr bwMode="auto">
          <a:xfrm>
            <a:off x="4008438" y="5157788"/>
            <a:ext cx="501650" cy="519112"/>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-4</a:t>
            </a:r>
            <a:endParaRPr lang="th-TH" sz="2800"/>
          </a:p>
        </p:txBody>
      </p:sp>
      <p:sp>
        <p:nvSpPr>
          <p:cNvPr id="184449" name="Text Box 129"/>
          <p:cNvSpPr txBox="1">
            <a:spLocks noChangeArrowheads="1"/>
          </p:cNvSpPr>
          <p:nvPr/>
        </p:nvSpPr>
        <p:spPr bwMode="auto">
          <a:xfrm>
            <a:off x="4727575" y="5157788"/>
            <a:ext cx="382588" cy="519112"/>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4</a:t>
            </a:r>
            <a:endParaRPr lang="th-TH" sz="2800"/>
          </a:p>
        </p:txBody>
      </p:sp>
      <p:sp>
        <p:nvSpPr>
          <p:cNvPr id="184450" name="Text Box 130"/>
          <p:cNvSpPr txBox="1">
            <a:spLocks noChangeArrowheads="1"/>
          </p:cNvSpPr>
          <p:nvPr/>
        </p:nvSpPr>
        <p:spPr bwMode="auto">
          <a:xfrm>
            <a:off x="4656138" y="2492376"/>
            <a:ext cx="501650" cy="519113"/>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-2</a:t>
            </a:r>
            <a:endParaRPr lang="th-TH" sz="2800"/>
          </a:p>
        </p:txBody>
      </p:sp>
      <p:sp>
        <p:nvSpPr>
          <p:cNvPr id="184451" name="Text Box 131"/>
          <p:cNvSpPr txBox="1">
            <a:spLocks noChangeArrowheads="1"/>
          </p:cNvSpPr>
          <p:nvPr/>
        </p:nvSpPr>
        <p:spPr bwMode="auto">
          <a:xfrm>
            <a:off x="5303839" y="2492376"/>
            <a:ext cx="579437" cy="519113"/>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 1 </a:t>
            </a:r>
            <a:endParaRPr lang="th-TH" sz="2800"/>
          </a:p>
        </p:txBody>
      </p:sp>
      <p:sp>
        <p:nvSpPr>
          <p:cNvPr id="184452" name="Text Box 132"/>
          <p:cNvSpPr txBox="1">
            <a:spLocks noChangeArrowheads="1"/>
          </p:cNvSpPr>
          <p:nvPr/>
        </p:nvSpPr>
        <p:spPr bwMode="auto">
          <a:xfrm>
            <a:off x="3359150" y="4508501"/>
            <a:ext cx="382588" cy="519113"/>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3</a:t>
            </a:r>
            <a:endParaRPr lang="th-TH" sz="2800"/>
          </a:p>
        </p:txBody>
      </p:sp>
      <p:sp>
        <p:nvSpPr>
          <p:cNvPr id="184453" name="Text Box 133"/>
          <p:cNvSpPr txBox="1">
            <a:spLocks noChangeArrowheads="1"/>
          </p:cNvSpPr>
          <p:nvPr/>
        </p:nvSpPr>
        <p:spPr bwMode="auto">
          <a:xfrm>
            <a:off x="5303839" y="3141663"/>
            <a:ext cx="579437" cy="519112"/>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 2 </a:t>
            </a:r>
            <a:endParaRPr lang="th-TH" sz="2800"/>
          </a:p>
        </p:txBody>
      </p:sp>
      <p:sp>
        <p:nvSpPr>
          <p:cNvPr id="184454" name="Text Box 134"/>
          <p:cNvSpPr txBox="1">
            <a:spLocks noChangeArrowheads="1"/>
          </p:cNvSpPr>
          <p:nvPr/>
        </p:nvSpPr>
        <p:spPr bwMode="auto">
          <a:xfrm>
            <a:off x="4656139" y="5157788"/>
            <a:ext cx="579437" cy="519112"/>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 1 </a:t>
            </a:r>
            <a:endParaRPr lang="th-TH" sz="2800"/>
          </a:p>
        </p:txBody>
      </p:sp>
      <p:sp>
        <p:nvSpPr>
          <p:cNvPr id="184455" name="Text Box 135"/>
          <p:cNvSpPr txBox="1">
            <a:spLocks noChangeArrowheads="1"/>
          </p:cNvSpPr>
          <p:nvPr/>
        </p:nvSpPr>
        <p:spPr bwMode="auto">
          <a:xfrm>
            <a:off x="5303838" y="2492376"/>
            <a:ext cx="501650" cy="519113"/>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-1</a:t>
            </a:r>
            <a:endParaRPr lang="th-TH" sz="2800"/>
          </a:p>
        </p:txBody>
      </p:sp>
      <p:sp>
        <p:nvSpPr>
          <p:cNvPr id="184457" name="Text Box 137"/>
          <p:cNvSpPr txBox="1">
            <a:spLocks noChangeArrowheads="1"/>
          </p:cNvSpPr>
          <p:nvPr/>
        </p:nvSpPr>
        <p:spPr bwMode="auto">
          <a:xfrm>
            <a:off x="5375275" y="3789363"/>
            <a:ext cx="382588" cy="519112"/>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6</a:t>
            </a:r>
            <a:endParaRPr lang="th-TH" sz="2800"/>
          </a:p>
        </p:txBody>
      </p:sp>
      <p:sp>
        <p:nvSpPr>
          <p:cNvPr id="184458" name="Text Box 138"/>
          <p:cNvSpPr txBox="1">
            <a:spLocks noChangeArrowheads="1"/>
          </p:cNvSpPr>
          <p:nvPr/>
        </p:nvSpPr>
        <p:spPr bwMode="auto">
          <a:xfrm>
            <a:off x="3359150" y="3789363"/>
            <a:ext cx="382588" cy="519112"/>
          </a:xfrm>
          <a:prstGeom prst="rect">
            <a:avLst/>
          </a:prstGeom>
          <a:solidFill>
            <a:srgbClr val="E9C8C1"/>
          </a:solidFill>
          <a:ln>
            <a:noFill/>
          </a:ln>
          <a:extLs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panose="020B0604020202020204" pitchFamily="34" charset="0"/>
                <a:cs typeface="Angsana New" pitchFamily="18" charset="-34"/>
              </a:defRPr>
            </a:lvl1pPr>
            <a:lvl2pPr marL="742950" indent="-285750" eaLnBrk="0" hangingPunct="0">
              <a:defRPr>
                <a:solidFill>
                  <a:schemeClr val="tx1"/>
                </a:solidFill>
                <a:latin typeface="Arial" panose="020B0604020202020204" pitchFamily="34" charset="0"/>
                <a:cs typeface="Angsana New" pitchFamily="18" charset="-34"/>
              </a:defRPr>
            </a:lvl2pPr>
            <a:lvl3pPr marL="1143000" indent="-228600" eaLnBrk="0" hangingPunct="0">
              <a:defRPr>
                <a:solidFill>
                  <a:schemeClr val="tx1"/>
                </a:solidFill>
                <a:latin typeface="Arial" panose="020B0604020202020204" pitchFamily="34" charset="0"/>
                <a:cs typeface="Angsana New" pitchFamily="18" charset="-34"/>
              </a:defRPr>
            </a:lvl3pPr>
            <a:lvl4pPr marL="1600200" indent="-228600" eaLnBrk="0" hangingPunct="0">
              <a:defRPr>
                <a:solidFill>
                  <a:schemeClr val="tx1"/>
                </a:solidFill>
                <a:latin typeface="Arial" panose="020B0604020202020204" pitchFamily="34" charset="0"/>
                <a:cs typeface="Angsana New" pitchFamily="18" charset="-34"/>
              </a:defRPr>
            </a:lvl4pPr>
            <a:lvl5pPr marL="2057400" indent="-228600" eaLnBrk="0" hangingPunct="0">
              <a:defRPr>
                <a:solidFill>
                  <a:schemeClr val="tx1"/>
                </a:solidFill>
                <a:latin typeface="Arial" panose="020B0604020202020204" pitchFamily="34" charset="0"/>
                <a:cs typeface="Angsana New"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itchFamily="18" charset="-34"/>
              </a:defRPr>
            </a:lvl9pPr>
          </a:lstStyle>
          <a:p>
            <a:pPr eaLnBrk="1" hangingPunct="1"/>
            <a:r>
              <a:rPr lang="en-US" sz="2800"/>
              <a:t>8</a:t>
            </a:r>
            <a:endParaRPr lang="th-TH" sz="2800"/>
          </a:p>
        </p:txBody>
      </p:sp>
    </p:spTree>
    <p:extLst>
      <p:ext uri="{BB962C8B-B14F-4D97-AF65-F5344CB8AC3E}">
        <p14:creationId xmlns:p14="http://schemas.microsoft.com/office/powerpoint/2010/main" val="3027508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184422"/>
                                        </p:tgtEl>
                                        <p:attrNameLst>
                                          <p:attrName>fillcolor</p:attrName>
                                        </p:attrNameLst>
                                      </p:cBhvr>
                                      <p:to>
                                        <a:srgbClr val="808000"/>
                                      </p:to>
                                    </p:animClr>
                                    <p:set>
                                      <p:cBhvr>
                                        <p:cTn id="7" dur="2000" fill="hold"/>
                                        <p:tgtEl>
                                          <p:spTgt spid="184422"/>
                                        </p:tgtEl>
                                        <p:attrNameLst>
                                          <p:attrName>fill.type</p:attrName>
                                        </p:attrNameLst>
                                      </p:cBhvr>
                                      <p:to>
                                        <p:strVal val="solid"/>
                                      </p:to>
                                    </p:set>
                                    <p:set>
                                      <p:cBhvr>
                                        <p:cTn id="8" dur="2000" fill="hold"/>
                                        <p:tgtEl>
                                          <p:spTgt spid="184422"/>
                                        </p:tgtEl>
                                        <p:attrNameLst>
                                          <p:attrName>fill.on</p:attrName>
                                        </p:attrNameLst>
                                      </p:cBhvr>
                                      <p:to>
                                        <p:strVal val="tru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mph" presetSubtype="2" fill="hold" nodeType="clickEffect">
                                  <p:stCondLst>
                                    <p:cond delay="0"/>
                                  </p:stCondLst>
                                  <p:childTnLst>
                                    <p:animClr clrSpc="rgb" dir="cw">
                                      <p:cBhvr>
                                        <p:cTn id="12" dur="2000" fill="hold"/>
                                        <p:tgtEl>
                                          <p:spTgt spid="184423"/>
                                        </p:tgtEl>
                                        <p:attrNameLst>
                                          <p:attrName>fillcolor</p:attrName>
                                        </p:attrNameLst>
                                      </p:cBhvr>
                                      <p:to>
                                        <a:srgbClr val="808000"/>
                                      </p:to>
                                    </p:animClr>
                                    <p:set>
                                      <p:cBhvr>
                                        <p:cTn id="13" dur="2000" fill="hold"/>
                                        <p:tgtEl>
                                          <p:spTgt spid="184423"/>
                                        </p:tgtEl>
                                        <p:attrNameLst>
                                          <p:attrName>fill.type</p:attrName>
                                        </p:attrNameLst>
                                      </p:cBhvr>
                                      <p:to>
                                        <p:strVal val="solid"/>
                                      </p:to>
                                    </p:set>
                                    <p:set>
                                      <p:cBhvr>
                                        <p:cTn id="14" dur="2000" fill="hold"/>
                                        <p:tgtEl>
                                          <p:spTgt spid="184423"/>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2000" fill="hold"/>
                                        <p:tgtEl>
                                          <p:spTgt spid="184422"/>
                                        </p:tgtEl>
                                        <p:attrNameLst>
                                          <p:attrName>fillcolor</p:attrName>
                                        </p:attrNameLst>
                                      </p:cBhvr>
                                      <p:to>
                                        <a:schemeClr val="accent1"/>
                                      </p:to>
                                    </p:animClr>
                                    <p:set>
                                      <p:cBhvr>
                                        <p:cTn id="17" dur="2000" fill="hold"/>
                                        <p:tgtEl>
                                          <p:spTgt spid="184422"/>
                                        </p:tgtEl>
                                        <p:attrNameLst>
                                          <p:attrName>fill.type</p:attrName>
                                        </p:attrNameLst>
                                      </p:cBhvr>
                                      <p:to>
                                        <p:strVal val="solid"/>
                                      </p:to>
                                    </p:set>
                                    <p:set>
                                      <p:cBhvr>
                                        <p:cTn id="18" dur="2000" fill="hold"/>
                                        <p:tgtEl>
                                          <p:spTgt spid="184422"/>
                                        </p:tgtEl>
                                        <p:attrNameLst>
                                          <p:attrName>fill.on</p:attrName>
                                        </p:attrNameLst>
                                      </p:cBhvr>
                                      <p:to>
                                        <p:strVal val="tru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4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4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mph" presetSubtype="2" fill="hold" nodeType="clickEffect">
                                  <p:stCondLst>
                                    <p:cond delay="0"/>
                                  </p:stCondLst>
                                  <p:childTnLst>
                                    <p:animClr clrSpc="rgb" dir="cw">
                                      <p:cBhvr>
                                        <p:cTn id="38" dur="2000" fill="hold"/>
                                        <p:tgtEl>
                                          <p:spTgt spid="184424"/>
                                        </p:tgtEl>
                                        <p:attrNameLst>
                                          <p:attrName>fillcolor</p:attrName>
                                        </p:attrNameLst>
                                      </p:cBhvr>
                                      <p:to>
                                        <a:srgbClr val="808000"/>
                                      </p:to>
                                    </p:animClr>
                                    <p:set>
                                      <p:cBhvr>
                                        <p:cTn id="39" dur="2000" fill="hold"/>
                                        <p:tgtEl>
                                          <p:spTgt spid="184424"/>
                                        </p:tgtEl>
                                        <p:attrNameLst>
                                          <p:attrName>fill.type</p:attrName>
                                        </p:attrNameLst>
                                      </p:cBhvr>
                                      <p:to>
                                        <p:strVal val="solid"/>
                                      </p:to>
                                    </p:set>
                                    <p:set>
                                      <p:cBhvr>
                                        <p:cTn id="40" dur="2000" fill="hold"/>
                                        <p:tgtEl>
                                          <p:spTgt spid="184424"/>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2000" fill="hold"/>
                                        <p:tgtEl>
                                          <p:spTgt spid="184423"/>
                                        </p:tgtEl>
                                        <p:attrNameLst>
                                          <p:attrName>fillcolor</p:attrName>
                                        </p:attrNameLst>
                                      </p:cBhvr>
                                      <p:to>
                                        <a:schemeClr val="accent1"/>
                                      </p:to>
                                    </p:animClr>
                                    <p:set>
                                      <p:cBhvr>
                                        <p:cTn id="43" dur="2000" fill="hold"/>
                                        <p:tgtEl>
                                          <p:spTgt spid="184423"/>
                                        </p:tgtEl>
                                        <p:attrNameLst>
                                          <p:attrName>fill.type</p:attrName>
                                        </p:attrNameLst>
                                      </p:cBhvr>
                                      <p:to>
                                        <p:strVal val="solid"/>
                                      </p:to>
                                    </p:set>
                                    <p:set>
                                      <p:cBhvr>
                                        <p:cTn id="44" dur="2000" fill="hold"/>
                                        <p:tgtEl>
                                          <p:spTgt spid="184423"/>
                                        </p:tgtEl>
                                        <p:attrNameLst>
                                          <p:attrName>fill.on</p:attrName>
                                        </p:attrNameLst>
                                      </p:cBhvr>
                                      <p:to>
                                        <p:strVal val="tru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445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4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445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445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mph" presetSubtype="2" fill="hold" nodeType="clickEffect">
                                  <p:stCondLst>
                                    <p:cond delay="0"/>
                                  </p:stCondLst>
                                  <p:childTnLst>
                                    <p:animClr clrSpc="rgb" dir="cw">
                                      <p:cBhvr>
                                        <p:cTn id="64" dur="2000" fill="hold"/>
                                        <p:tgtEl>
                                          <p:spTgt spid="184425"/>
                                        </p:tgtEl>
                                        <p:attrNameLst>
                                          <p:attrName>fillcolor</p:attrName>
                                        </p:attrNameLst>
                                      </p:cBhvr>
                                      <p:to>
                                        <a:srgbClr val="808000"/>
                                      </p:to>
                                    </p:animClr>
                                    <p:set>
                                      <p:cBhvr>
                                        <p:cTn id="65" dur="2000" fill="hold"/>
                                        <p:tgtEl>
                                          <p:spTgt spid="184425"/>
                                        </p:tgtEl>
                                        <p:attrNameLst>
                                          <p:attrName>fill.type</p:attrName>
                                        </p:attrNameLst>
                                      </p:cBhvr>
                                      <p:to>
                                        <p:strVal val="solid"/>
                                      </p:to>
                                    </p:set>
                                    <p:set>
                                      <p:cBhvr>
                                        <p:cTn id="66" dur="2000" fill="hold"/>
                                        <p:tgtEl>
                                          <p:spTgt spid="184425"/>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184424"/>
                                        </p:tgtEl>
                                        <p:attrNameLst>
                                          <p:attrName>fillcolor</p:attrName>
                                        </p:attrNameLst>
                                      </p:cBhvr>
                                      <p:to>
                                        <a:schemeClr val="accent1"/>
                                      </p:to>
                                    </p:animClr>
                                    <p:set>
                                      <p:cBhvr>
                                        <p:cTn id="69" dur="2000" fill="hold"/>
                                        <p:tgtEl>
                                          <p:spTgt spid="184424"/>
                                        </p:tgtEl>
                                        <p:attrNameLst>
                                          <p:attrName>fill.type</p:attrName>
                                        </p:attrNameLst>
                                      </p:cBhvr>
                                      <p:to>
                                        <p:strVal val="solid"/>
                                      </p:to>
                                    </p:set>
                                    <p:set>
                                      <p:cBhvr>
                                        <p:cTn id="70" dur="2000" fill="hold"/>
                                        <p:tgtEl>
                                          <p:spTgt spid="184424"/>
                                        </p:tgtEl>
                                        <p:attrNameLst>
                                          <p:attrName>fill.on</p:attrName>
                                        </p:attrNameLst>
                                      </p:cBhvr>
                                      <p:to>
                                        <p:strVal val="tru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8445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445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mph" presetSubtype="2" fill="hold" nodeType="clickEffect">
                                  <p:stCondLst>
                                    <p:cond delay="0"/>
                                  </p:stCondLst>
                                  <p:childTnLst>
                                    <p:animClr clrSpc="rgb" dir="cw">
                                      <p:cBhvr>
                                        <p:cTn id="82" dur="2000" fill="hold"/>
                                        <p:tgtEl>
                                          <p:spTgt spid="184426"/>
                                        </p:tgtEl>
                                        <p:attrNameLst>
                                          <p:attrName>fillcolor</p:attrName>
                                        </p:attrNameLst>
                                      </p:cBhvr>
                                      <p:to>
                                        <a:srgbClr val="808000"/>
                                      </p:to>
                                    </p:animClr>
                                    <p:set>
                                      <p:cBhvr>
                                        <p:cTn id="83" dur="2000" fill="hold"/>
                                        <p:tgtEl>
                                          <p:spTgt spid="184426"/>
                                        </p:tgtEl>
                                        <p:attrNameLst>
                                          <p:attrName>fill.type</p:attrName>
                                        </p:attrNameLst>
                                      </p:cBhvr>
                                      <p:to>
                                        <p:strVal val="solid"/>
                                      </p:to>
                                    </p:set>
                                    <p:set>
                                      <p:cBhvr>
                                        <p:cTn id="84" dur="2000" fill="hold"/>
                                        <p:tgtEl>
                                          <p:spTgt spid="184426"/>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184425"/>
                                        </p:tgtEl>
                                        <p:attrNameLst>
                                          <p:attrName>fillcolor</p:attrName>
                                        </p:attrNameLst>
                                      </p:cBhvr>
                                      <p:to>
                                        <a:schemeClr val="accent1"/>
                                      </p:to>
                                    </p:animClr>
                                    <p:set>
                                      <p:cBhvr>
                                        <p:cTn id="87" dur="2000" fill="hold"/>
                                        <p:tgtEl>
                                          <p:spTgt spid="184425"/>
                                        </p:tgtEl>
                                        <p:attrNameLst>
                                          <p:attrName>fill.type</p:attrName>
                                        </p:attrNameLst>
                                      </p:cBhvr>
                                      <p:to>
                                        <p:strVal val="solid"/>
                                      </p:to>
                                    </p:set>
                                    <p:set>
                                      <p:cBhvr>
                                        <p:cTn id="88" dur="2000" fill="hold"/>
                                        <p:tgtEl>
                                          <p:spTgt spid="184425"/>
                                        </p:tgtEl>
                                        <p:attrNameLst>
                                          <p:attrName>fill.on</p:attrName>
                                        </p:attrNameLst>
                                      </p:cBhvr>
                                      <p:to>
                                        <p:strVal val="tru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84458"/>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445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mph" presetSubtype="2" fill="hold" nodeType="clickEffect">
                                  <p:stCondLst>
                                    <p:cond delay="0"/>
                                  </p:stCondLst>
                                  <p:childTnLst>
                                    <p:animClr clrSpc="rgb" dir="cw">
                                      <p:cBhvr>
                                        <p:cTn id="100" dur="2000" fill="hold"/>
                                        <p:tgtEl>
                                          <p:spTgt spid="184426"/>
                                        </p:tgtEl>
                                        <p:attrNameLst>
                                          <p:attrName>fillcolor</p:attrName>
                                        </p:attrNameLst>
                                      </p:cBhvr>
                                      <p:to>
                                        <a:schemeClr val="accent1"/>
                                      </p:to>
                                    </p:animClr>
                                    <p:set>
                                      <p:cBhvr>
                                        <p:cTn id="101" dur="2000" fill="hold"/>
                                        <p:tgtEl>
                                          <p:spTgt spid="184426"/>
                                        </p:tgtEl>
                                        <p:attrNameLst>
                                          <p:attrName>fill.type</p:attrName>
                                        </p:attrNameLst>
                                      </p:cBhvr>
                                      <p:to>
                                        <p:strVal val="solid"/>
                                      </p:to>
                                    </p:set>
                                    <p:set>
                                      <p:cBhvr>
                                        <p:cTn id="102" dur="2000" fill="hold"/>
                                        <p:tgtEl>
                                          <p:spTgt spid="18442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44" grpId="0" animBg="1"/>
      <p:bldP spid="184447" grpId="0" animBg="1"/>
      <p:bldP spid="184448" grpId="0" animBg="1"/>
      <p:bldP spid="184449" grpId="0" animBg="1"/>
      <p:bldP spid="184450" grpId="0" animBg="1"/>
      <p:bldP spid="184451" grpId="0" animBg="1"/>
      <p:bldP spid="184452" grpId="0" animBg="1"/>
      <p:bldP spid="184453" grpId="0" animBg="1"/>
      <p:bldP spid="184454" grpId="0" animBg="1"/>
      <p:bldP spid="184455" grpId="0" animBg="1"/>
      <p:bldP spid="184457" grpId="0" animBg="1"/>
      <p:bldP spid="1844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195330" y="51448"/>
            <a:ext cx="9786870" cy="758490"/>
          </a:xfrm>
        </p:spPr>
        <p:txBody>
          <a:bodyPr>
            <a:normAutofit/>
          </a:bodyPr>
          <a:lstStyle/>
          <a:p>
            <a:r>
              <a:rPr lang="en-US" b="1" dirty="0"/>
              <a:t>Fibonacci Numbers: Bottom-up approach</a:t>
            </a:r>
          </a:p>
        </p:txBody>
      </p:sp>
      <p:sp>
        <p:nvSpPr>
          <p:cNvPr id="17" name="Content Placeholder 16"/>
          <p:cNvSpPr>
            <a:spLocks noGrp="1"/>
          </p:cNvSpPr>
          <p:nvPr>
            <p:ph idx="1"/>
          </p:nvPr>
        </p:nvSpPr>
        <p:spPr>
          <a:xfrm>
            <a:off x="457200" y="1253330"/>
            <a:ext cx="10515600" cy="5302015"/>
          </a:xfrm>
        </p:spPr>
        <p:txBody>
          <a:bodyPr>
            <a:normAutofit fontScale="92500" lnSpcReduction="10000"/>
          </a:bodyPr>
          <a:lstStyle/>
          <a:p>
            <a:pPr marL="342900" lvl="1" indent="-342900">
              <a:buSzPct val="80000"/>
            </a:pPr>
            <a:r>
              <a:rPr lang="en-US" sz="3200" dirty="0"/>
              <a:t>Computing the n</a:t>
            </a:r>
            <a:r>
              <a:rPr lang="en-US" sz="3200" u="sng" baseline="30000" dirty="0"/>
              <a:t>th</a:t>
            </a:r>
            <a:r>
              <a:rPr lang="en-US" sz="3200" dirty="0"/>
              <a:t> Fibonacci number using a :</a:t>
            </a:r>
          </a:p>
          <a:p>
            <a:pPr lvl="1"/>
            <a:r>
              <a:rPr lang="en-US" dirty="0"/>
              <a:t>F(0) = 0</a:t>
            </a:r>
          </a:p>
          <a:p>
            <a:pPr lvl="1"/>
            <a:r>
              <a:rPr lang="en-US" dirty="0"/>
              <a:t>F(1) = 1 </a:t>
            </a:r>
          </a:p>
          <a:p>
            <a:pPr lvl="1"/>
            <a:r>
              <a:rPr lang="en-US" dirty="0"/>
              <a:t>F(2) = 1+0 = 1</a:t>
            </a:r>
          </a:p>
          <a:p>
            <a:pPr lvl="1"/>
            <a:r>
              <a:rPr lang="en-US" dirty="0"/>
              <a:t>  …    </a:t>
            </a:r>
          </a:p>
          <a:p>
            <a:pPr lvl="1"/>
            <a:r>
              <a:rPr lang="en-US" dirty="0"/>
              <a:t>F(n-1) = F(n-2) + F(n-3)</a:t>
            </a:r>
          </a:p>
          <a:p>
            <a:pPr lvl="1"/>
            <a:r>
              <a:rPr lang="en-US" dirty="0"/>
              <a:t>F(n) = F(n-1) + F(n-2)</a:t>
            </a:r>
          </a:p>
          <a:p>
            <a:endParaRPr lang="en-US" dirty="0"/>
          </a:p>
          <a:p>
            <a:endParaRPr lang="en-US" dirty="0"/>
          </a:p>
          <a:p>
            <a:endParaRPr lang="en-US" dirty="0"/>
          </a:p>
          <a:p>
            <a:pPr>
              <a:lnSpc>
                <a:spcPct val="80000"/>
              </a:lnSpc>
            </a:pPr>
            <a:endParaRPr lang="en-US" dirty="0"/>
          </a:p>
          <a:p>
            <a:pPr>
              <a:lnSpc>
                <a:spcPct val="80000"/>
              </a:lnSpc>
            </a:pPr>
            <a:r>
              <a:rPr lang="en-US" dirty="0"/>
              <a:t>Efficiency:</a:t>
            </a:r>
          </a:p>
          <a:p>
            <a:pPr lvl="1">
              <a:lnSpc>
                <a:spcPct val="80000"/>
              </a:lnSpc>
            </a:pPr>
            <a:r>
              <a:rPr lang="en-US" dirty="0"/>
              <a:t>Time – O(n)</a:t>
            </a:r>
          </a:p>
          <a:p>
            <a:pPr lvl="1">
              <a:lnSpc>
                <a:spcPct val="80000"/>
              </a:lnSpc>
            </a:pPr>
            <a:r>
              <a:rPr lang="en-US" dirty="0"/>
              <a:t>Space – O(n)</a:t>
            </a:r>
          </a:p>
          <a:p>
            <a:endParaRPr lang="en-US" dirty="0"/>
          </a:p>
        </p:txBody>
      </p:sp>
      <p:graphicFrame>
        <p:nvGraphicFramePr>
          <p:cNvPr id="410628" name="Object 4"/>
          <p:cNvGraphicFramePr>
            <a:graphicFrameLocks noChangeAspect="1"/>
          </p:cNvGraphicFramePr>
          <p:nvPr/>
        </p:nvGraphicFramePr>
        <p:xfrm>
          <a:off x="3048001" y="3810000"/>
          <a:ext cx="6892925" cy="1843088"/>
        </p:xfrm>
        <a:graphic>
          <a:graphicData uri="http://schemas.openxmlformats.org/presentationml/2006/ole">
            <mc:AlternateContent xmlns:mc="http://schemas.openxmlformats.org/markup-compatibility/2006">
              <mc:Choice xmlns:v="urn:schemas-microsoft-com:vml" Requires="v">
                <p:oleObj spid="_x0000_s1025" name="Document" r:id="rId4" imgW="6582959" imgH="1759967" progId="Word.Document.8">
                  <p:embed/>
                </p:oleObj>
              </mc:Choice>
              <mc:Fallback>
                <p:oleObj name="Document" r:id="rId4" imgW="6582959" imgH="1759967" progId="Word.Document.8">
                  <p:embed/>
                  <p:pic>
                    <p:nvPicPr>
                      <p:cNvPr id="4106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1" y="3810000"/>
                        <a:ext cx="6892925" cy="184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29" name="Line 5"/>
          <p:cNvSpPr>
            <a:spLocks noChangeShapeType="1"/>
          </p:cNvSpPr>
          <p:nvPr/>
        </p:nvSpPr>
        <p:spPr bwMode="auto">
          <a:xfrm>
            <a:off x="3276600" y="4064000"/>
            <a:ext cx="6705600" cy="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0" name="Line 6"/>
          <p:cNvSpPr>
            <a:spLocks noChangeShapeType="1"/>
          </p:cNvSpPr>
          <p:nvPr/>
        </p:nvSpPr>
        <p:spPr bwMode="auto">
          <a:xfrm>
            <a:off x="3276600" y="4597400"/>
            <a:ext cx="6705600" cy="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1" name="Line 7"/>
          <p:cNvSpPr>
            <a:spLocks noChangeShapeType="1"/>
          </p:cNvSpPr>
          <p:nvPr/>
        </p:nvSpPr>
        <p:spPr bwMode="auto">
          <a:xfrm>
            <a:off x="32766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2" name="Line 8"/>
          <p:cNvSpPr>
            <a:spLocks noChangeShapeType="1"/>
          </p:cNvSpPr>
          <p:nvPr/>
        </p:nvSpPr>
        <p:spPr bwMode="auto">
          <a:xfrm>
            <a:off x="40386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3" name="Line 9"/>
          <p:cNvSpPr>
            <a:spLocks noChangeShapeType="1"/>
          </p:cNvSpPr>
          <p:nvPr/>
        </p:nvSpPr>
        <p:spPr bwMode="auto">
          <a:xfrm>
            <a:off x="48006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4" name="Line 10"/>
          <p:cNvSpPr>
            <a:spLocks noChangeShapeType="1"/>
          </p:cNvSpPr>
          <p:nvPr/>
        </p:nvSpPr>
        <p:spPr bwMode="auto">
          <a:xfrm>
            <a:off x="57150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5" name="Line 11"/>
          <p:cNvSpPr>
            <a:spLocks noChangeShapeType="1"/>
          </p:cNvSpPr>
          <p:nvPr/>
        </p:nvSpPr>
        <p:spPr bwMode="auto">
          <a:xfrm>
            <a:off x="67056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6" name="Line 12"/>
          <p:cNvSpPr>
            <a:spLocks noChangeShapeType="1"/>
          </p:cNvSpPr>
          <p:nvPr/>
        </p:nvSpPr>
        <p:spPr bwMode="auto">
          <a:xfrm>
            <a:off x="79248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7" name="Line 13"/>
          <p:cNvSpPr>
            <a:spLocks noChangeShapeType="1"/>
          </p:cNvSpPr>
          <p:nvPr/>
        </p:nvSpPr>
        <p:spPr bwMode="auto">
          <a:xfrm>
            <a:off x="90678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
        <p:nvSpPr>
          <p:cNvPr id="410638" name="Line 14"/>
          <p:cNvSpPr>
            <a:spLocks noChangeShapeType="1"/>
          </p:cNvSpPr>
          <p:nvPr/>
        </p:nvSpPr>
        <p:spPr bwMode="auto">
          <a:xfrm>
            <a:off x="9982200" y="4064000"/>
            <a:ext cx="0" cy="533400"/>
          </a:xfrm>
          <a:prstGeom prst="line">
            <a:avLst/>
          </a:prstGeom>
          <a:noFill/>
          <a:ln w="12700">
            <a:solidFill>
              <a:srgbClr val="FF0000"/>
            </a:solidFill>
            <a:round/>
            <a:headEnd type="none" w="sm" len="sm"/>
            <a:tailEnd type="none" w="sm" len="sm"/>
          </a:ln>
          <a:effectLst/>
        </p:spPr>
        <p:txBody>
          <a:bodyPr wrap="none" anchor="ctr"/>
          <a:lstStyle/>
          <a:p>
            <a:endParaRPr lang="en-US"/>
          </a:p>
        </p:txBody>
      </p:sp>
    </p:spTree>
    <p:extLst>
      <p:ext uri="{BB962C8B-B14F-4D97-AF65-F5344CB8AC3E}">
        <p14:creationId xmlns:p14="http://schemas.microsoft.com/office/powerpoint/2010/main" val="37120203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38200" y="365126"/>
            <a:ext cx="9864144" cy="626548"/>
          </a:xfrm>
        </p:spPr>
        <p:txBody>
          <a:bodyPr>
            <a:normAutofit fontScale="90000"/>
          </a:bodyPr>
          <a:lstStyle/>
          <a:p>
            <a:r>
              <a:rPr lang="en-US" altLang="zh-CN" b="1" dirty="0">
                <a:ea typeface="SimSun" panose="02010600030101010101" pitchFamily="2" charset="-122"/>
              </a:rPr>
              <a:t>Knapsack problem</a:t>
            </a:r>
          </a:p>
        </p:txBody>
      </p:sp>
      <p:sp>
        <p:nvSpPr>
          <p:cNvPr id="190467" name="Rectangle 3"/>
          <p:cNvSpPr>
            <a:spLocks noGrp="1" noChangeArrowheads="1"/>
          </p:cNvSpPr>
          <p:nvPr>
            <p:ph type="body" idx="1"/>
          </p:nvPr>
        </p:nvSpPr>
        <p:spPr>
          <a:xfrm>
            <a:off x="418561" y="1124542"/>
            <a:ext cx="7828210" cy="4351338"/>
          </a:xfrm>
        </p:spPr>
        <p:txBody>
          <a:bodyPr/>
          <a:lstStyle/>
          <a:p>
            <a:pPr marL="609600" indent="-609600">
              <a:buNone/>
            </a:pPr>
            <a:r>
              <a:rPr lang="en-US" altLang="zh-CN" sz="2400" dirty="0">
                <a:ea typeface="SimSun" panose="02010600030101010101" pitchFamily="2" charset="-122"/>
              </a:rPr>
              <a:t>There are two versions of the problem:</a:t>
            </a:r>
          </a:p>
          <a:p>
            <a:pPr marL="990600" lvl="1" indent="-533400">
              <a:spcBef>
                <a:spcPct val="0"/>
              </a:spcBef>
              <a:buFontTx/>
              <a:buAutoNum type="arabicPeriod"/>
            </a:pPr>
            <a:r>
              <a:rPr lang="en-US" altLang="zh-CN" sz="2000" dirty="0">
                <a:ea typeface="SimSun" panose="02010600030101010101" pitchFamily="2" charset="-122"/>
              </a:rPr>
              <a:t>“0-1 knapsack problem” and</a:t>
            </a:r>
          </a:p>
          <a:p>
            <a:pPr marL="990600" lvl="1" indent="-533400">
              <a:spcBef>
                <a:spcPct val="0"/>
              </a:spcBef>
              <a:buFontTx/>
              <a:buAutoNum type="arabicPeriod"/>
            </a:pPr>
            <a:r>
              <a:rPr lang="en-US" altLang="zh-CN" sz="2000" dirty="0">
                <a:ea typeface="SimSun" panose="02010600030101010101" pitchFamily="2" charset="-122"/>
              </a:rPr>
              <a:t>“Fractional knapsack problem”</a:t>
            </a:r>
          </a:p>
          <a:p>
            <a:pPr marL="609600" indent="-609600">
              <a:spcBef>
                <a:spcPct val="0"/>
              </a:spcBef>
              <a:buNone/>
            </a:pPr>
            <a:endParaRPr lang="en-US" altLang="zh-CN" sz="2400" dirty="0">
              <a:ea typeface="SimSun" panose="02010600030101010101" pitchFamily="2" charset="-122"/>
            </a:endParaRPr>
          </a:p>
          <a:p>
            <a:pPr marL="609600" indent="-609600">
              <a:spcBef>
                <a:spcPct val="0"/>
              </a:spcBef>
              <a:buFontTx/>
              <a:buAutoNum type="arabicPeriod"/>
            </a:pPr>
            <a:r>
              <a:rPr lang="en-US" altLang="zh-CN" sz="2400" dirty="0">
                <a:ea typeface="SimSun" panose="02010600030101010101" pitchFamily="2" charset="-122"/>
              </a:rPr>
              <a:t>Items are indivisible: you either take an item or not.</a:t>
            </a:r>
          </a:p>
          <a:p>
            <a:pPr marL="0" indent="0">
              <a:spcBef>
                <a:spcPct val="0"/>
              </a:spcBef>
              <a:buNone/>
            </a:pPr>
            <a:r>
              <a:rPr lang="en-US" altLang="zh-CN" sz="2400" dirty="0">
                <a:ea typeface="SimSun" panose="02010600030101010101" pitchFamily="2" charset="-122"/>
              </a:rPr>
              <a:t>	- Can be solved with </a:t>
            </a:r>
            <a:r>
              <a:rPr lang="en-US" altLang="zh-CN" sz="2400" i="1" dirty="0">
                <a:solidFill>
                  <a:schemeClr val="hlink"/>
                </a:solidFill>
                <a:ea typeface="SimSun" panose="02010600030101010101" pitchFamily="2" charset="-122"/>
              </a:rPr>
              <a:t>dynamic programming</a:t>
            </a:r>
          </a:p>
          <a:p>
            <a:pPr marL="609600" indent="-609600">
              <a:spcBef>
                <a:spcPct val="0"/>
              </a:spcBef>
              <a:buNone/>
            </a:pPr>
            <a:endParaRPr lang="en-US" altLang="zh-CN" sz="2400" dirty="0">
              <a:ea typeface="SimSun" panose="02010600030101010101" pitchFamily="2" charset="-122"/>
            </a:endParaRPr>
          </a:p>
          <a:p>
            <a:pPr marL="609600" indent="-609600">
              <a:spcBef>
                <a:spcPct val="0"/>
              </a:spcBef>
              <a:buFontTx/>
              <a:buAutoNum type="arabicPeriod" startAt="2"/>
            </a:pPr>
            <a:r>
              <a:rPr lang="en-US" altLang="zh-CN" sz="2400" dirty="0">
                <a:ea typeface="SimSun" panose="02010600030101010101" pitchFamily="2" charset="-122"/>
              </a:rPr>
              <a:t>Items are divisible: you can take any fraction of an item. </a:t>
            </a:r>
          </a:p>
          <a:p>
            <a:pPr marL="0" indent="0">
              <a:spcBef>
                <a:spcPct val="0"/>
              </a:spcBef>
              <a:buNone/>
            </a:pPr>
            <a:r>
              <a:rPr lang="en-US" altLang="zh-CN" sz="2400" dirty="0">
                <a:ea typeface="SimSun" panose="02010600030101010101" pitchFamily="2" charset="-122"/>
              </a:rPr>
              <a:t>	- Solved with a </a:t>
            </a:r>
            <a:r>
              <a:rPr lang="en-US" altLang="zh-CN" sz="2400" i="1" dirty="0">
                <a:solidFill>
                  <a:schemeClr val="hlink"/>
                </a:solidFill>
                <a:ea typeface="SimSun" panose="02010600030101010101" pitchFamily="2" charset="-122"/>
              </a:rPr>
              <a:t>greedy algorithm</a:t>
            </a:r>
            <a:endParaRPr lang="en-US" altLang="zh-CN" sz="2400" dirty="0">
              <a:ea typeface="SimSun" panose="02010600030101010101" pitchFamily="2" charset="-122"/>
            </a:endParaRPr>
          </a:p>
        </p:txBody>
      </p:sp>
      <p:pic>
        <p:nvPicPr>
          <p:cNvPr id="5" name="Content Placeholder 5" descr="knapsack_proble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14952" y="466859"/>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56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0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0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90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04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0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04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0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52"/>
            <a:ext cx="10083085" cy="901522"/>
          </a:xfrm>
        </p:spPr>
        <p:txBody>
          <a:bodyPr>
            <a:normAutofit/>
          </a:bodyPr>
          <a:lstStyle/>
          <a:p>
            <a:r>
              <a:rPr lang="en-IN" b="1" dirty="0"/>
              <a:t>0-1 Knapsack</a:t>
            </a:r>
          </a:p>
        </p:txBody>
      </p:sp>
      <p:sp>
        <p:nvSpPr>
          <p:cNvPr id="3" name="Content Placeholder 2"/>
          <p:cNvSpPr>
            <a:spLocks noGrp="1"/>
          </p:cNvSpPr>
          <p:nvPr>
            <p:ph idx="1"/>
          </p:nvPr>
        </p:nvSpPr>
        <p:spPr>
          <a:xfrm>
            <a:off x="405685" y="1210614"/>
            <a:ext cx="10515600" cy="4966349"/>
          </a:xfrm>
        </p:spPr>
        <p:txBody>
          <a:bodyPr>
            <a:normAutofit/>
          </a:bodyPr>
          <a:lstStyle/>
          <a:p>
            <a:r>
              <a:rPr lang="en-US" altLang="zh-CN" sz="2600" dirty="0"/>
              <a:t>Given some items, pack the knapsack to get the maximum total value. Each item has some weight and some value. Total weight that we can carry is no more than some fixed number W.</a:t>
            </a:r>
          </a:p>
          <a:p>
            <a:r>
              <a:rPr lang="en-IN" sz="2600" dirty="0"/>
              <a:t>In 0-1 Knapsack, items cannot be broken which means the thief should take the item as a whole or should leave it. so we can either take an entire item or reject it completely. </a:t>
            </a:r>
          </a:p>
          <a:p>
            <a:r>
              <a:rPr lang="en-IN" sz="2600" dirty="0"/>
              <a:t>Hence, in case of 0-1 Knapsack, the value of </a:t>
            </a:r>
            <a:r>
              <a:rPr lang="en-IN" sz="2600" b="1" i="1" dirty="0"/>
              <a:t>x</a:t>
            </a:r>
            <a:r>
              <a:rPr lang="en-IN" sz="2600" b="1" i="1" baseline="-25000" dirty="0"/>
              <a:t>i</a:t>
            </a:r>
            <a:r>
              <a:rPr lang="en-IN" sz="2600" dirty="0"/>
              <a:t> can be either </a:t>
            </a:r>
            <a:r>
              <a:rPr lang="en-IN" sz="2600" b="1" i="1" dirty="0"/>
              <a:t>0</a:t>
            </a:r>
            <a:r>
              <a:rPr lang="en-IN" sz="2600" dirty="0"/>
              <a:t> or </a:t>
            </a:r>
            <a:r>
              <a:rPr lang="en-IN" sz="2600" b="1" i="1" dirty="0"/>
              <a:t>1</a:t>
            </a:r>
            <a:r>
              <a:rPr lang="en-IN" sz="2600" dirty="0"/>
              <a:t>, where other constraints remain the same.</a:t>
            </a:r>
          </a:p>
          <a:p>
            <a:endParaRPr lang="en-IN" sz="2600" dirty="0"/>
          </a:p>
        </p:txBody>
      </p:sp>
      <p:grpSp>
        <p:nvGrpSpPr>
          <p:cNvPr id="4" name="Group 9"/>
          <p:cNvGrpSpPr>
            <a:grpSpLocks/>
          </p:cNvGrpSpPr>
          <p:nvPr/>
        </p:nvGrpSpPr>
        <p:grpSpPr bwMode="auto">
          <a:xfrm>
            <a:off x="1299157" y="4479131"/>
            <a:ext cx="3981450" cy="1131888"/>
            <a:chOff x="1152" y="1680"/>
            <a:chExt cx="2508" cy="713"/>
          </a:xfrm>
        </p:grpSpPr>
        <p:sp>
          <p:nvSpPr>
            <p:cNvPr id="5" name="Freeform 4"/>
            <p:cNvSpPr>
              <a:spLocks/>
            </p:cNvSpPr>
            <p:nvPr/>
          </p:nvSpPr>
          <p:spPr bwMode="auto">
            <a:xfrm>
              <a:off x="2311" y="2016"/>
              <a:ext cx="330" cy="193"/>
            </a:xfrm>
            <a:custGeom>
              <a:avLst/>
              <a:gdLst>
                <a:gd name="T0" fmla="*/ 245 w 330"/>
                <a:gd name="T1" fmla="*/ 0 h 193"/>
                <a:gd name="T2" fmla="*/ 188 w 330"/>
                <a:gd name="T3" fmla="*/ 0 h 193"/>
                <a:gd name="T4" fmla="*/ 158 w 330"/>
                <a:gd name="T5" fmla="*/ 0 h 193"/>
                <a:gd name="T6" fmla="*/ 118 w 330"/>
                <a:gd name="T7" fmla="*/ 0 h 193"/>
                <a:gd name="T8" fmla="*/ 69 w 330"/>
                <a:gd name="T9" fmla="*/ 0 h 193"/>
                <a:gd name="T10" fmla="*/ 29 w 330"/>
                <a:gd name="T11" fmla="*/ 0 h 193"/>
                <a:gd name="T12" fmla="*/ 0 w 330"/>
                <a:gd name="T13" fmla="*/ 0 h 193"/>
                <a:gd name="T14" fmla="*/ 20 w 330"/>
                <a:gd name="T15" fmla="*/ 11 h 193"/>
                <a:gd name="T16" fmla="*/ 49 w 330"/>
                <a:gd name="T17" fmla="*/ 26 h 193"/>
                <a:gd name="T18" fmla="*/ 69 w 330"/>
                <a:gd name="T19" fmla="*/ 41 h 193"/>
                <a:gd name="T20" fmla="*/ 89 w 330"/>
                <a:gd name="T21" fmla="*/ 56 h 193"/>
                <a:gd name="T22" fmla="*/ 118 w 330"/>
                <a:gd name="T23" fmla="*/ 67 h 193"/>
                <a:gd name="T24" fmla="*/ 138 w 330"/>
                <a:gd name="T25" fmla="*/ 82 h 193"/>
                <a:gd name="T26" fmla="*/ 158 w 330"/>
                <a:gd name="T27" fmla="*/ 97 h 193"/>
                <a:gd name="T28" fmla="*/ 148 w 330"/>
                <a:gd name="T29" fmla="*/ 112 h 193"/>
                <a:gd name="T30" fmla="*/ 129 w 330"/>
                <a:gd name="T31" fmla="*/ 127 h 193"/>
                <a:gd name="T32" fmla="*/ 109 w 330"/>
                <a:gd name="T33" fmla="*/ 142 h 193"/>
                <a:gd name="T34" fmla="*/ 99 w 330"/>
                <a:gd name="T35" fmla="*/ 156 h 193"/>
                <a:gd name="T36" fmla="*/ 69 w 330"/>
                <a:gd name="T37" fmla="*/ 176 h 193"/>
                <a:gd name="T38" fmla="*/ 59 w 330"/>
                <a:gd name="T39" fmla="*/ 192 h 193"/>
                <a:gd name="T40" fmla="*/ 99 w 330"/>
                <a:gd name="T41" fmla="*/ 192 h 193"/>
                <a:gd name="T42" fmla="*/ 129 w 330"/>
                <a:gd name="T43" fmla="*/ 192 h 193"/>
                <a:gd name="T44" fmla="*/ 158 w 330"/>
                <a:gd name="T45" fmla="*/ 192 h 193"/>
                <a:gd name="T46" fmla="*/ 188 w 330"/>
                <a:gd name="T47" fmla="*/ 192 h 193"/>
                <a:gd name="T48" fmla="*/ 218 w 330"/>
                <a:gd name="T49" fmla="*/ 192 h 193"/>
                <a:gd name="T50" fmla="*/ 247 w 330"/>
                <a:gd name="T51" fmla="*/ 192 h 193"/>
                <a:gd name="T52" fmla="*/ 276 w 330"/>
                <a:gd name="T53" fmla="*/ 192 h 193"/>
                <a:gd name="T54" fmla="*/ 316 w 330"/>
                <a:gd name="T55" fmla="*/ 192 h 193"/>
                <a:gd name="T56" fmla="*/ 329 w 330"/>
                <a:gd name="T5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0" h="193">
                  <a:moveTo>
                    <a:pt x="245" y="0"/>
                  </a:moveTo>
                  <a:lnTo>
                    <a:pt x="188" y="0"/>
                  </a:lnTo>
                  <a:lnTo>
                    <a:pt x="158" y="0"/>
                  </a:lnTo>
                  <a:lnTo>
                    <a:pt x="118" y="0"/>
                  </a:lnTo>
                  <a:lnTo>
                    <a:pt x="69" y="0"/>
                  </a:lnTo>
                  <a:lnTo>
                    <a:pt x="29" y="0"/>
                  </a:lnTo>
                  <a:lnTo>
                    <a:pt x="0" y="0"/>
                  </a:lnTo>
                  <a:lnTo>
                    <a:pt x="20" y="11"/>
                  </a:lnTo>
                  <a:lnTo>
                    <a:pt x="49" y="26"/>
                  </a:lnTo>
                  <a:lnTo>
                    <a:pt x="69" y="41"/>
                  </a:lnTo>
                  <a:lnTo>
                    <a:pt x="89" y="56"/>
                  </a:lnTo>
                  <a:lnTo>
                    <a:pt x="118" y="67"/>
                  </a:lnTo>
                  <a:lnTo>
                    <a:pt x="138" y="82"/>
                  </a:lnTo>
                  <a:lnTo>
                    <a:pt x="158" y="97"/>
                  </a:lnTo>
                  <a:lnTo>
                    <a:pt x="148" y="112"/>
                  </a:lnTo>
                  <a:lnTo>
                    <a:pt x="129" y="127"/>
                  </a:lnTo>
                  <a:lnTo>
                    <a:pt x="109" y="142"/>
                  </a:lnTo>
                  <a:lnTo>
                    <a:pt x="99" y="156"/>
                  </a:lnTo>
                  <a:lnTo>
                    <a:pt x="69" y="176"/>
                  </a:lnTo>
                  <a:lnTo>
                    <a:pt x="59" y="192"/>
                  </a:lnTo>
                  <a:lnTo>
                    <a:pt x="99" y="192"/>
                  </a:lnTo>
                  <a:lnTo>
                    <a:pt x="129" y="192"/>
                  </a:lnTo>
                  <a:lnTo>
                    <a:pt x="158" y="192"/>
                  </a:lnTo>
                  <a:lnTo>
                    <a:pt x="188" y="192"/>
                  </a:lnTo>
                  <a:lnTo>
                    <a:pt x="218" y="192"/>
                  </a:lnTo>
                  <a:lnTo>
                    <a:pt x="247" y="192"/>
                  </a:lnTo>
                  <a:lnTo>
                    <a:pt x="276" y="192"/>
                  </a:lnTo>
                  <a:lnTo>
                    <a:pt x="316" y="192"/>
                  </a:lnTo>
                  <a:lnTo>
                    <a:pt x="329" y="190"/>
                  </a:lnTo>
                </a:path>
              </a:pathLst>
            </a:custGeom>
            <a:noFill/>
            <a:ln w="50800" cap="rnd"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 name="Rectangle 5"/>
            <p:cNvSpPr>
              <a:spLocks noChangeArrowheads="1"/>
            </p:cNvSpPr>
            <p:nvPr/>
          </p:nvSpPr>
          <p:spPr bwMode="auto">
            <a:xfrm>
              <a:off x="2256" y="2160"/>
              <a:ext cx="7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i = 1</a:t>
              </a:r>
            </a:p>
          </p:txBody>
        </p:sp>
        <p:sp>
          <p:nvSpPr>
            <p:cNvPr id="7" name="Rectangle 6"/>
            <p:cNvSpPr>
              <a:spLocks noChangeArrowheads="1"/>
            </p:cNvSpPr>
            <p:nvPr/>
          </p:nvSpPr>
          <p:spPr bwMode="auto">
            <a:xfrm>
              <a:off x="2304" y="1680"/>
              <a:ext cx="3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n</a:t>
              </a:r>
            </a:p>
          </p:txBody>
        </p:sp>
        <p:sp>
          <p:nvSpPr>
            <p:cNvPr id="8" name="Rectangle 7"/>
            <p:cNvSpPr>
              <a:spLocks noChangeArrowheads="1"/>
            </p:cNvSpPr>
            <p:nvPr/>
          </p:nvSpPr>
          <p:spPr bwMode="auto">
            <a:xfrm>
              <a:off x="2604" y="1944"/>
              <a:ext cx="10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sz="2400" dirty="0"/>
                <a:t>p</a:t>
              </a:r>
              <a:r>
                <a:rPr lang="en-US" sz="2400" baseline="-25000" dirty="0"/>
                <a:t>i</a:t>
              </a:r>
              <a:r>
                <a:rPr lang="en-US" sz="2400" dirty="0"/>
                <a:t> x</a:t>
              </a:r>
              <a:r>
                <a:rPr lang="en-US" sz="2400" baseline="-25000" dirty="0"/>
                <a:t>i</a:t>
              </a:r>
            </a:p>
          </p:txBody>
        </p:sp>
        <p:sp>
          <p:nvSpPr>
            <p:cNvPr id="9" name="Rectangle 8"/>
            <p:cNvSpPr>
              <a:spLocks noChangeArrowheads="1"/>
            </p:cNvSpPr>
            <p:nvPr/>
          </p:nvSpPr>
          <p:spPr bwMode="auto">
            <a:xfrm>
              <a:off x="1152" y="1968"/>
              <a:ext cx="12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sz="2400" b="1" dirty="0"/>
                <a:t>maximize</a:t>
              </a:r>
            </a:p>
          </p:txBody>
        </p:sp>
      </p:grpSp>
      <p:grpSp>
        <p:nvGrpSpPr>
          <p:cNvPr id="10" name="Group 15"/>
          <p:cNvGrpSpPr>
            <a:grpSpLocks/>
          </p:cNvGrpSpPr>
          <p:nvPr/>
        </p:nvGrpSpPr>
        <p:grpSpPr bwMode="auto">
          <a:xfrm>
            <a:off x="4729096" y="5360194"/>
            <a:ext cx="4724400" cy="1131888"/>
            <a:chOff x="1104" y="2496"/>
            <a:chExt cx="2976" cy="713"/>
          </a:xfrm>
        </p:grpSpPr>
        <p:sp>
          <p:nvSpPr>
            <p:cNvPr id="11" name="Freeform 10"/>
            <p:cNvSpPr>
              <a:spLocks/>
            </p:cNvSpPr>
            <p:nvPr/>
          </p:nvSpPr>
          <p:spPr bwMode="auto">
            <a:xfrm>
              <a:off x="2263" y="2832"/>
              <a:ext cx="330" cy="193"/>
            </a:xfrm>
            <a:custGeom>
              <a:avLst/>
              <a:gdLst>
                <a:gd name="T0" fmla="*/ 245 w 330"/>
                <a:gd name="T1" fmla="*/ 0 h 193"/>
                <a:gd name="T2" fmla="*/ 188 w 330"/>
                <a:gd name="T3" fmla="*/ 0 h 193"/>
                <a:gd name="T4" fmla="*/ 158 w 330"/>
                <a:gd name="T5" fmla="*/ 0 h 193"/>
                <a:gd name="T6" fmla="*/ 118 w 330"/>
                <a:gd name="T7" fmla="*/ 0 h 193"/>
                <a:gd name="T8" fmla="*/ 69 w 330"/>
                <a:gd name="T9" fmla="*/ 0 h 193"/>
                <a:gd name="T10" fmla="*/ 29 w 330"/>
                <a:gd name="T11" fmla="*/ 0 h 193"/>
                <a:gd name="T12" fmla="*/ 0 w 330"/>
                <a:gd name="T13" fmla="*/ 0 h 193"/>
                <a:gd name="T14" fmla="*/ 20 w 330"/>
                <a:gd name="T15" fmla="*/ 11 h 193"/>
                <a:gd name="T16" fmla="*/ 49 w 330"/>
                <a:gd name="T17" fmla="*/ 26 h 193"/>
                <a:gd name="T18" fmla="*/ 69 w 330"/>
                <a:gd name="T19" fmla="*/ 41 h 193"/>
                <a:gd name="T20" fmla="*/ 89 w 330"/>
                <a:gd name="T21" fmla="*/ 56 h 193"/>
                <a:gd name="T22" fmla="*/ 118 w 330"/>
                <a:gd name="T23" fmla="*/ 67 h 193"/>
                <a:gd name="T24" fmla="*/ 138 w 330"/>
                <a:gd name="T25" fmla="*/ 82 h 193"/>
                <a:gd name="T26" fmla="*/ 158 w 330"/>
                <a:gd name="T27" fmla="*/ 97 h 193"/>
                <a:gd name="T28" fmla="*/ 148 w 330"/>
                <a:gd name="T29" fmla="*/ 112 h 193"/>
                <a:gd name="T30" fmla="*/ 129 w 330"/>
                <a:gd name="T31" fmla="*/ 127 h 193"/>
                <a:gd name="T32" fmla="*/ 109 w 330"/>
                <a:gd name="T33" fmla="*/ 142 h 193"/>
                <a:gd name="T34" fmla="*/ 99 w 330"/>
                <a:gd name="T35" fmla="*/ 156 h 193"/>
                <a:gd name="T36" fmla="*/ 69 w 330"/>
                <a:gd name="T37" fmla="*/ 176 h 193"/>
                <a:gd name="T38" fmla="*/ 59 w 330"/>
                <a:gd name="T39" fmla="*/ 192 h 193"/>
                <a:gd name="T40" fmla="*/ 99 w 330"/>
                <a:gd name="T41" fmla="*/ 192 h 193"/>
                <a:gd name="T42" fmla="*/ 129 w 330"/>
                <a:gd name="T43" fmla="*/ 192 h 193"/>
                <a:gd name="T44" fmla="*/ 158 w 330"/>
                <a:gd name="T45" fmla="*/ 192 h 193"/>
                <a:gd name="T46" fmla="*/ 188 w 330"/>
                <a:gd name="T47" fmla="*/ 192 h 193"/>
                <a:gd name="T48" fmla="*/ 218 w 330"/>
                <a:gd name="T49" fmla="*/ 192 h 193"/>
                <a:gd name="T50" fmla="*/ 247 w 330"/>
                <a:gd name="T51" fmla="*/ 192 h 193"/>
                <a:gd name="T52" fmla="*/ 276 w 330"/>
                <a:gd name="T53" fmla="*/ 192 h 193"/>
                <a:gd name="T54" fmla="*/ 316 w 330"/>
                <a:gd name="T55" fmla="*/ 192 h 193"/>
                <a:gd name="T56" fmla="*/ 329 w 330"/>
                <a:gd name="T5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0" h="193">
                  <a:moveTo>
                    <a:pt x="245" y="0"/>
                  </a:moveTo>
                  <a:lnTo>
                    <a:pt x="188" y="0"/>
                  </a:lnTo>
                  <a:lnTo>
                    <a:pt x="158" y="0"/>
                  </a:lnTo>
                  <a:lnTo>
                    <a:pt x="118" y="0"/>
                  </a:lnTo>
                  <a:lnTo>
                    <a:pt x="69" y="0"/>
                  </a:lnTo>
                  <a:lnTo>
                    <a:pt x="29" y="0"/>
                  </a:lnTo>
                  <a:lnTo>
                    <a:pt x="0" y="0"/>
                  </a:lnTo>
                  <a:lnTo>
                    <a:pt x="20" y="11"/>
                  </a:lnTo>
                  <a:lnTo>
                    <a:pt x="49" y="26"/>
                  </a:lnTo>
                  <a:lnTo>
                    <a:pt x="69" y="41"/>
                  </a:lnTo>
                  <a:lnTo>
                    <a:pt x="89" y="56"/>
                  </a:lnTo>
                  <a:lnTo>
                    <a:pt x="118" y="67"/>
                  </a:lnTo>
                  <a:lnTo>
                    <a:pt x="138" y="82"/>
                  </a:lnTo>
                  <a:lnTo>
                    <a:pt x="158" y="97"/>
                  </a:lnTo>
                  <a:lnTo>
                    <a:pt x="148" y="112"/>
                  </a:lnTo>
                  <a:lnTo>
                    <a:pt x="129" y="127"/>
                  </a:lnTo>
                  <a:lnTo>
                    <a:pt x="109" y="142"/>
                  </a:lnTo>
                  <a:lnTo>
                    <a:pt x="99" y="156"/>
                  </a:lnTo>
                  <a:lnTo>
                    <a:pt x="69" y="176"/>
                  </a:lnTo>
                  <a:lnTo>
                    <a:pt x="59" y="192"/>
                  </a:lnTo>
                  <a:lnTo>
                    <a:pt x="99" y="192"/>
                  </a:lnTo>
                  <a:lnTo>
                    <a:pt x="129" y="192"/>
                  </a:lnTo>
                  <a:lnTo>
                    <a:pt x="158" y="192"/>
                  </a:lnTo>
                  <a:lnTo>
                    <a:pt x="188" y="192"/>
                  </a:lnTo>
                  <a:lnTo>
                    <a:pt x="218" y="192"/>
                  </a:lnTo>
                  <a:lnTo>
                    <a:pt x="247" y="192"/>
                  </a:lnTo>
                  <a:lnTo>
                    <a:pt x="276" y="192"/>
                  </a:lnTo>
                  <a:lnTo>
                    <a:pt x="316" y="192"/>
                  </a:lnTo>
                  <a:lnTo>
                    <a:pt x="329" y="190"/>
                  </a:lnTo>
                </a:path>
              </a:pathLst>
            </a:custGeom>
            <a:noFill/>
            <a:ln w="50800" cap="rnd"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Rectangle 11"/>
            <p:cNvSpPr>
              <a:spLocks noChangeArrowheads="1"/>
            </p:cNvSpPr>
            <p:nvPr/>
          </p:nvSpPr>
          <p:spPr bwMode="auto">
            <a:xfrm>
              <a:off x="2208" y="2976"/>
              <a:ext cx="7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i = 1</a:t>
              </a:r>
            </a:p>
          </p:txBody>
        </p:sp>
        <p:sp>
          <p:nvSpPr>
            <p:cNvPr id="13" name="Rectangle 12"/>
            <p:cNvSpPr>
              <a:spLocks noChangeArrowheads="1"/>
            </p:cNvSpPr>
            <p:nvPr/>
          </p:nvSpPr>
          <p:spPr bwMode="auto">
            <a:xfrm>
              <a:off x="2256" y="2496"/>
              <a:ext cx="3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t>n</a:t>
              </a:r>
            </a:p>
          </p:txBody>
        </p:sp>
        <p:sp>
          <p:nvSpPr>
            <p:cNvPr id="14" name="Rectangle 13"/>
            <p:cNvSpPr>
              <a:spLocks noChangeArrowheads="1"/>
            </p:cNvSpPr>
            <p:nvPr/>
          </p:nvSpPr>
          <p:spPr bwMode="auto">
            <a:xfrm>
              <a:off x="2544" y="2764"/>
              <a:ext cx="15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sz="2400" dirty="0" err="1"/>
                <a:t>w</a:t>
              </a:r>
              <a:r>
                <a:rPr lang="en-US" sz="2400" baseline="-25000" dirty="0" err="1"/>
                <a:t>i</a:t>
              </a:r>
              <a:r>
                <a:rPr lang="en-US" sz="2400" dirty="0"/>
                <a:t> x</a:t>
              </a:r>
              <a:r>
                <a:rPr lang="en-US" sz="2400" baseline="-25000" dirty="0"/>
                <a:t>i</a:t>
              </a:r>
              <a:r>
                <a:rPr lang="en-US" sz="2400" dirty="0"/>
                <a:t>  &lt;= C</a:t>
              </a:r>
            </a:p>
          </p:txBody>
        </p:sp>
        <p:sp>
          <p:nvSpPr>
            <p:cNvPr id="15" name="Rectangle 14"/>
            <p:cNvSpPr>
              <a:spLocks noChangeArrowheads="1"/>
            </p:cNvSpPr>
            <p:nvPr/>
          </p:nvSpPr>
          <p:spPr bwMode="auto">
            <a:xfrm>
              <a:off x="1104" y="2784"/>
              <a:ext cx="11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sz="2400" b="1" dirty="0"/>
                <a:t>subject to</a:t>
              </a:r>
            </a:p>
          </p:txBody>
        </p:sp>
      </p:grpSp>
    </p:spTree>
    <p:extLst>
      <p:ext uri="{BB962C8B-B14F-4D97-AF65-F5344CB8AC3E}">
        <p14:creationId xmlns:p14="http://schemas.microsoft.com/office/powerpoint/2010/main" val="374118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152"/>
            <a:ext cx="10083085" cy="901522"/>
          </a:xfrm>
        </p:spPr>
        <p:txBody>
          <a:bodyPr>
            <a:normAutofit/>
          </a:bodyPr>
          <a:lstStyle/>
          <a:p>
            <a:r>
              <a:rPr lang="en-IN" b="1" dirty="0"/>
              <a:t>0-1 Knapsack</a:t>
            </a:r>
          </a:p>
        </p:txBody>
      </p:sp>
      <p:sp>
        <p:nvSpPr>
          <p:cNvPr id="3" name="Content Placeholder 2"/>
          <p:cNvSpPr>
            <a:spLocks noGrp="1"/>
          </p:cNvSpPr>
          <p:nvPr>
            <p:ph idx="1"/>
          </p:nvPr>
        </p:nvSpPr>
        <p:spPr>
          <a:xfrm>
            <a:off x="123422" y="881430"/>
            <a:ext cx="11945156" cy="5815583"/>
          </a:xfrm>
        </p:spPr>
        <p:txBody>
          <a:bodyPr>
            <a:noAutofit/>
          </a:bodyPr>
          <a:lstStyle/>
          <a:p>
            <a:pPr algn="just">
              <a:defRPr/>
            </a:pPr>
            <a:r>
              <a:rPr lang="en-US" sz="2600" dirty="0"/>
              <a:t>So now we must re-work the way we build upon previous sub-problems…</a:t>
            </a:r>
          </a:p>
          <a:p>
            <a:pPr lvl="1" algn="just">
              <a:defRPr/>
            </a:pPr>
            <a:r>
              <a:rPr lang="en-US" sz="2600" dirty="0"/>
              <a:t>Let B[k, w] represent the maximum total value of a subset </a:t>
            </a:r>
            <a:r>
              <a:rPr lang="en-US" sz="2600" dirty="0" err="1"/>
              <a:t>Sk</a:t>
            </a:r>
            <a:r>
              <a:rPr lang="en-US" sz="2600" dirty="0"/>
              <a:t> with weight w. </a:t>
            </a:r>
          </a:p>
          <a:p>
            <a:pPr lvl="1" algn="just">
              <a:defRPr/>
            </a:pPr>
            <a:r>
              <a:rPr lang="en-US" sz="2600" dirty="0"/>
              <a:t>Our goal is to find B[n, W], where n is the total number of items and W is the maximal weight the knapsack can carry.</a:t>
            </a:r>
          </a:p>
          <a:p>
            <a:pPr algn="just">
              <a:defRPr/>
            </a:pPr>
            <a:r>
              <a:rPr lang="en-US" sz="2600" dirty="0"/>
              <a:t>So our recursive formula for </a:t>
            </a:r>
            <a:r>
              <a:rPr lang="en-US" sz="2600" dirty="0" err="1"/>
              <a:t>subproblems</a:t>
            </a:r>
            <a:r>
              <a:rPr lang="en-US" sz="2600" dirty="0"/>
              <a:t>:</a:t>
            </a:r>
          </a:p>
          <a:p>
            <a:pPr algn="just">
              <a:buFont typeface="Wingdings 2" panose="05020102010507070707" pitchFamily="18" charset="2"/>
              <a:buNone/>
              <a:defRPr/>
            </a:pPr>
            <a:r>
              <a:rPr lang="en-US" sz="2600" dirty="0"/>
              <a:t>		</a:t>
            </a:r>
            <a:r>
              <a:rPr lang="en-US" sz="2600" b="1" dirty="0">
                <a:solidFill>
                  <a:srgbClr val="002060"/>
                </a:solidFill>
                <a:latin typeface="Times New Roman" pitchFamily="18" charset="0"/>
                <a:cs typeface="Times New Roman" pitchFamily="18" charset="0"/>
              </a:rPr>
              <a:t>B[k, w]   = B[k - 1,w], </a:t>
            </a:r>
            <a:r>
              <a:rPr lang="en-US" sz="2600" b="1" u="sng" dirty="0">
                <a:solidFill>
                  <a:srgbClr val="002060"/>
                </a:solidFill>
                <a:latin typeface="Times New Roman" pitchFamily="18" charset="0"/>
                <a:cs typeface="Times New Roman" pitchFamily="18" charset="0"/>
              </a:rPr>
              <a:t>if </a:t>
            </a:r>
            <a:r>
              <a:rPr lang="en-US" sz="2600" b="1" u="sng" dirty="0" err="1">
                <a:solidFill>
                  <a:srgbClr val="002060"/>
                </a:solidFill>
                <a:latin typeface="Times New Roman" pitchFamily="18" charset="0"/>
                <a:cs typeface="Times New Roman" pitchFamily="18" charset="0"/>
              </a:rPr>
              <a:t>w</a:t>
            </a:r>
            <a:r>
              <a:rPr lang="en-US" sz="2600" b="1" u="sng" baseline="-25000" dirty="0" err="1">
                <a:solidFill>
                  <a:srgbClr val="002060"/>
                </a:solidFill>
                <a:latin typeface="Times New Roman" pitchFamily="18" charset="0"/>
                <a:cs typeface="Times New Roman" pitchFamily="18" charset="0"/>
              </a:rPr>
              <a:t>k</a:t>
            </a:r>
            <a:r>
              <a:rPr lang="en-US" sz="2600" b="1" u="sng" dirty="0">
                <a:solidFill>
                  <a:srgbClr val="002060"/>
                </a:solidFill>
                <a:latin typeface="Times New Roman" pitchFamily="18" charset="0"/>
                <a:cs typeface="Times New Roman" pitchFamily="18" charset="0"/>
              </a:rPr>
              <a:t> &gt; w</a:t>
            </a:r>
          </a:p>
          <a:p>
            <a:pPr algn="just">
              <a:buFont typeface="Wingdings 2" panose="05020102010507070707" pitchFamily="18" charset="2"/>
              <a:buNone/>
              <a:defRPr/>
            </a:pPr>
            <a:r>
              <a:rPr lang="en-US" sz="2600" b="1" dirty="0">
                <a:solidFill>
                  <a:srgbClr val="002060"/>
                </a:solidFill>
                <a:latin typeface="Times New Roman" pitchFamily="18" charset="0"/>
                <a:cs typeface="Times New Roman" pitchFamily="18" charset="0"/>
              </a:rPr>
              <a:t>		  	 = max { B[k - 1,w], B[k - 1,w - </a:t>
            </a:r>
            <a:r>
              <a:rPr lang="en-US" sz="2600" b="1" dirty="0" err="1">
                <a:solidFill>
                  <a:srgbClr val="002060"/>
                </a:solidFill>
                <a:latin typeface="Times New Roman" pitchFamily="18" charset="0"/>
                <a:cs typeface="Times New Roman" pitchFamily="18" charset="0"/>
              </a:rPr>
              <a:t>w</a:t>
            </a:r>
            <a:r>
              <a:rPr lang="en-US" sz="2600" b="1" baseline="-25000" dirty="0" err="1">
                <a:solidFill>
                  <a:srgbClr val="002060"/>
                </a:solidFill>
                <a:latin typeface="Times New Roman" pitchFamily="18" charset="0"/>
                <a:cs typeface="Times New Roman" pitchFamily="18" charset="0"/>
              </a:rPr>
              <a:t>k</a:t>
            </a:r>
            <a:r>
              <a:rPr lang="en-US" sz="2600" b="1" dirty="0">
                <a:solidFill>
                  <a:srgbClr val="002060"/>
                </a:solidFill>
                <a:latin typeface="Times New Roman" pitchFamily="18" charset="0"/>
                <a:cs typeface="Times New Roman" pitchFamily="18" charset="0"/>
              </a:rPr>
              <a:t>] + </a:t>
            </a:r>
            <a:r>
              <a:rPr lang="en-US" sz="2600" b="1" dirty="0" err="1">
                <a:solidFill>
                  <a:srgbClr val="002060"/>
                </a:solidFill>
                <a:latin typeface="Times New Roman" pitchFamily="18" charset="0"/>
                <a:cs typeface="Times New Roman" pitchFamily="18" charset="0"/>
              </a:rPr>
              <a:t>v</a:t>
            </a:r>
            <a:r>
              <a:rPr lang="en-US" sz="2600" b="1" baseline="-25000" dirty="0" err="1">
                <a:solidFill>
                  <a:srgbClr val="002060"/>
                </a:solidFill>
                <a:latin typeface="Times New Roman" pitchFamily="18" charset="0"/>
                <a:cs typeface="Times New Roman" pitchFamily="18" charset="0"/>
              </a:rPr>
              <a:t>k</a:t>
            </a:r>
            <a:r>
              <a:rPr lang="en-US" sz="2600" b="1" dirty="0">
                <a:solidFill>
                  <a:srgbClr val="002060"/>
                </a:solidFill>
                <a:latin typeface="Times New Roman" pitchFamily="18" charset="0"/>
                <a:cs typeface="Times New Roman" pitchFamily="18" charset="0"/>
              </a:rPr>
              <a:t>}, </a:t>
            </a:r>
            <a:r>
              <a:rPr lang="en-US" sz="2600" b="1" u="sng" dirty="0">
                <a:solidFill>
                  <a:srgbClr val="002060"/>
                </a:solidFill>
                <a:latin typeface="Times New Roman" pitchFamily="18" charset="0"/>
                <a:cs typeface="Times New Roman" pitchFamily="18" charset="0"/>
              </a:rPr>
              <a:t>otherwise</a:t>
            </a:r>
          </a:p>
          <a:p>
            <a:pPr algn="just">
              <a:defRPr/>
            </a:pPr>
            <a:endParaRPr lang="en-US" sz="2600" b="1" u="sng" dirty="0">
              <a:solidFill>
                <a:srgbClr val="5A2781"/>
              </a:solidFill>
            </a:endParaRPr>
          </a:p>
          <a:p>
            <a:pPr algn="just">
              <a:defRPr/>
            </a:pPr>
            <a:r>
              <a:rPr lang="en-US" sz="2600" b="1" u="sng" dirty="0">
                <a:solidFill>
                  <a:srgbClr val="5A2781"/>
                </a:solidFill>
              </a:rPr>
              <a:t>First case:  </a:t>
            </a:r>
            <a:r>
              <a:rPr lang="en-US" sz="2600" i="1" dirty="0" err="1"/>
              <a:t>w</a:t>
            </a:r>
            <a:r>
              <a:rPr lang="en-US" sz="2600" i="1" baseline="-25000" dirty="0" err="1"/>
              <a:t>k</a:t>
            </a:r>
            <a:r>
              <a:rPr lang="en-US" sz="2600" i="1" dirty="0"/>
              <a:t> &gt; w</a:t>
            </a:r>
          </a:p>
          <a:p>
            <a:pPr lvl="1" algn="just">
              <a:defRPr/>
            </a:pPr>
            <a:r>
              <a:rPr lang="en-US" sz="2600" dirty="0"/>
              <a:t>Item </a:t>
            </a:r>
            <a:r>
              <a:rPr lang="en-US" sz="2600" i="1" dirty="0"/>
              <a:t>k</a:t>
            </a:r>
            <a:r>
              <a:rPr lang="en-US" sz="2600" dirty="0"/>
              <a:t> can’t be part of the solution!  If it was the total weight would be &gt; w, which is unacceptable.</a:t>
            </a:r>
          </a:p>
          <a:p>
            <a:pPr algn="just">
              <a:defRPr/>
            </a:pPr>
            <a:r>
              <a:rPr lang="en-US" sz="2600" b="1" u="sng" dirty="0">
                <a:solidFill>
                  <a:srgbClr val="5A2781"/>
                </a:solidFill>
              </a:rPr>
              <a:t>Second case:  </a:t>
            </a:r>
            <a:r>
              <a:rPr lang="en-US" sz="2600" i="1" dirty="0" err="1"/>
              <a:t>w</a:t>
            </a:r>
            <a:r>
              <a:rPr lang="en-US" sz="2600" i="1" baseline="-25000" dirty="0" err="1"/>
              <a:t>k</a:t>
            </a:r>
            <a:r>
              <a:rPr lang="en-US" sz="2600" i="1" dirty="0"/>
              <a:t> ≤ w </a:t>
            </a:r>
          </a:p>
          <a:p>
            <a:pPr lvl="1" algn="just">
              <a:defRPr/>
            </a:pPr>
            <a:r>
              <a:rPr lang="en-US" sz="2600" dirty="0"/>
              <a:t>Then the item </a:t>
            </a:r>
            <a:r>
              <a:rPr lang="en-US" sz="2600" i="1" dirty="0"/>
              <a:t>k</a:t>
            </a:r>
            <a:r>
              <a:rPr lang="en-US" sz="2600" dirty="0"/>
              <a:t> </a:t>
            </a:r>
            <a:r>
              <a:rPr lang="en-US" sz="2600" u="sng" dirty="0"/>
              <a:t>can </a:t>
            </a:r>
            <a:r>
              <a:rPr lang="en-US" sz="2600" dirty="0"/>
              <a:t>be in the solution, and we choose the case with greater value.</a:t>
            </a:r>
            <a:endParaRPr lang="en-US" sz="2600" b="1" u="sng"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401823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2408238" y="1371600"/>
            <a:ext cx="7878762" cy="5334000"/>
          </a:xfrm>
        </p:spPr>
        <p:txBody>
          <a:bodyPr>
            <a:normAutofit lnSpcReduction="10000"/>
          </a:bodyPr>
          <a:lstStyle/>
          <a:p>
            <a:pPr>
              <a:buFont typeface="Monotype Sorts"/>
              <a:buNone/>
            </a:pPr>
            <a:r>
              <a:rPr lang="en-US" altLang="zh-CN" sz="2400" dirty="0">
                <a:ea typeface="SimSun" panose="02010600030101010101" pitchFamily="2" charset="-122"/>
              </a:rPr>
              <a:t>for w = 0 to W</a:t>
            </a:r>
          </a:p>
          <a:p>
            <a:pPr>
              <a:buFont typeface="Monotype Sorts"/>
              <a:buNone/>
            </a:pPr>
            <a:r>
              <a:rPr lang="en-US" altLang="zh-CN" sz="2400" dirty="0">
                <a:ea typeface="SimSun" panose="02010600030101010101" pitchFamily="2" charset="-122"/>
              </a:rPr>
              <a:t>	V[0,w] = 0</a:t>
            </a:r>
          </a:p>
          <a:p>
            <a:pPr>
              <a:buFont typeface="Monotype Sorts"/>
              <a:buNone/>
            </a:pPr>
            <a:r>
              <a:rPr lang="en-US" altLang="zh-CN" sz="2400" dirty="0">
                <a:ea typeface="SimSun" panose="02010600030101010101" pitchFamily="2" charset="-122"/>
              </a:rPr>
              <a:t>for </a:t>
            </a:r>
            <a:r>
              <a:rPr lang="en-US" altLang="zh-CN" sz="2400" dirty="0" err="1">
                <a:ea typeface="SimSun" panose="02010600030101010101" pitchFamily="2" charset="-122"/>
              </a:rPr>
              <a:t>i</a:t>
            </a:r>
            <a:r>
              <a:rPr lang="en-US" altLang="zh-CN" sz="2400" dirty="0">
                <a:ea typeface="SimSun" panose="02010600030101010101" pitchFamily="2" charset="-122"/>
              </a:rPr>
              <a:t> = 1 to n</a:t>
            </a:r>
          </a:p>
          <a:p>
            <a:pPr>
              <a:buFont typeface="Monotype Sorts"/>
              <a:buNone/>
            </a:pPr>
            <a:r>
              <a:rPr lang="en-US" altLang="zh-CN" sz="2400" dirty="0">
                <a:ea typeface="SimSun" panose="02010600030101010101" pitchFamily="2" charset="-122"/>
              </a:rPr>
              <a:t>	V[i,0] = 0</a:t>
            </a:r>
          </a:p>
          <a:p>
            <a:pPr>
              <a:buFont typeface="Monotype Sorts"/>
              <a:buNone/>
            </a:pPr>
            <a:r>
              <a:rPr lang="en-US" altLang="zh-CN" sz="2400" dirty="0">
                <a:ea typeface="SimSun" panose="02010600030101010101" pitchFamily="2" charset="-122"/>
              </a:rPr>
              <a:t>for </a:t>
            </a:r>
            <a:r>
              <a:rPr lang="en-US" altLang="zh-CN" sz="2400" dirty="0" err="1">
                <a:ea typeface="SimSun" panose="02010600030101010101" pitchFamily="2" charset="-122"/>
              </a:rPr>
              <a:t>i</a:t>
            </a:r>
            <a:r>
              <a:rPr lang="en-US" altLang="zh-CN" sz="2400" dirty="0">
                <a:ea typeface="SimSun" panose="02010600030101010101" pitchFamily="2" charset="-122"/>
              </a:rPr>
              <a:t> = 1 to n</a:t>
            </a:r>
          </a:p>
          <a:p>
            <a:pPr>
              <a:buFont typeface="Monotype Sorts"/>
              <a:buNone/>
            </a:pPr>
            <a:r>
              <a:rPr lang="en-US" altLang="zh-CN" sz="2400" dirty="0">
                <a:ea typeface="SimSun" panose="02010600030101010101" pitchFamily="2" charset="-122"/>
              </a:rPr>
              <a:t>	for w = 1 to W</a:t>
            </a:r>
          </a:p>
          <a:p>
            <a:pPr>
              <a:buFont typeface="Monotype Sorts"/>
              <a:buNone/>
            </a:pPr>
            <a:r>
              <a:rPr lang="en-US" altLang="zh-CN" sz="2400" dirty="0">
                <a:ea typeface="SimSun" panose="02010600030101010101" pitchFamily="2" charset="-122"/>
              </a:rPr>
              <a:t>		if </a:t>
            </a:r>
            <a:r>
              <a:rPr lang="en-US" altLang="zh-CN" sz="2400" dirty="0" err="1">
                <a:ea typeface="SimSun" panose="02010600030101010101" pitchFamily="2" charset="-122"/>
              </a:rPr>
              <a:t>w</a:t>
            </a:r>
            <a:r>
              <a:rPr lang="en-US" altLang="zh-CN" sz="2400" baseline="-25000" dirty="0" err="1">
                <a:ea typeface="SimSun" panose="02010600030101010101" pitchFamily="2" charset="-122"/>
              </a:rPr>
              <a:t>i</a:t>
            </a:r>
            <a:r>
              <a:rPr lang="en-US" altLang="zh-CN" sz="2400" dirty="0">
                <a:ea typeface="SimSun" panose="02010600030101010101" pitchFamily="2" charset="-122"/>
              </a:rPr>
              <a:t> &lt;= w </a:t>
            </a:r>
            <a:r>
              <a:rPr lang="en-US" altLang="zh-CN" sz="2400" dirty="0">
                <a:solidFill>
                  <a:srgbClr val="008000"/>
                </a:solidFill>
                <a:ea typeface="SimSun" panose="02010600030101010101" pitchFamily="2" charset="-122"/>
              </a:rPr>
              <a:t>// item </a:t>
            </a:r>
            <a:r>
              <a:rPr lang="en-US" altLang="zh-CN" sz="2400" dirty="0" err="1">
                <a:solidFill>
                  <a:srgbClr val="008000"/>
                </a:solidFill>
                <a:ea typeface="SimSun" panose="02010600030101010101" pitchFamily="2" charset="-122"/>
              </a:rPr>
              <a:t>i</a:t>
            </a:r>
            <a:r>
              <a:rPr lang="en-US" altLang="zh-CN" sz="2400" dirty="0">
                <a:solidFill>
                  <a:srgbClr val="008000"/>
                </a:solidFill>
                <a:ea typeface="SimSun" panose="02010600030101010101" pitchFamily="2" charset="-122"/>
              </a:rPr>
              <a:t> can be part of the solution</a:t>
            </a:r>
          </a:p>
          <a:p>
            <a:pPr>
              <a:buFont typeface="Monotype Sorts"/>
              <a:buNone/>
            </a:pPr>
            <a:r>
              <a:rPr lang="en-US" altLang="zh-CN" sz="2400" dirty="0">
                <a:ea typeface="SimSun" panose="02010600030101010101" pitchFamily="2" charset="-122"/>
              </a:rPr>
              <a:t>			if b</a:t>
            </a:r>
            <a:r>
              <a:rPr lang="en-US" altLang="zh-CN" sz="2400" baseline="-25000" dirty="0">
                <a:ea typeface="SimSun" panose="02010600030101010101" pitchFamily="2" charset="-122"/>
              </a:rPr>
              <a:t>i</a:t>
            </a:r>
            <a:r>
              <a:rPr lang="en-US" altLang="zh-CN" sz="2400" dirty="0">
                <a:ea typeface="SimSun" panose="02010600030101010101" pitchFamily="2" charset="-122"/>
              </a:rPr>
              <a:t> + V[i-1,w-w</a:t>
            </a:r>
            <a:r>
              <a:rPr lang="en-US" altLang="zh-CN" sz="2400" baseline="-25000" dirty="0">
                <a:ea typeface="SimSun" panose="02010600030101010101" pitchFamily="2" charset="-122"/>
              </a:rPr>
              <a:t>i</a:t>
            </a:r>
            <a:r>
              <a:rPr lang="en-US" altLang="zh-CN" sz="2400" dirty="0">
                <a:ea typeface="SimSun" panose="02010600030101010101" pitchFamily="2" charset="-122"/>
              </a:rPr>
              <a:t>] &gt; V[i-1,w]</a:t>
            </a:r>
          </a:p>
          <a:p>
            <a:pPr>
              <a:buFont typeface="Monotype Sorts"/>
              <a:buNone/>
            </a:pPr>
            <a:r>
              <a:rPr lang="en-US" altLang="zh-CN" sz="2400" dirty="0">
                <a:ea typeface="SimSun" panose="02010600030101010101" pitchFamily="2" charset="-122"/>
              </a:rPr>
              <a:t>				V[</a:t>
            </a:r>
            <a:r>
              <a:rPr lang="en-US" altLang="zh-CN" sz="2400" dirty="0" err="1">
                <a:ea typeface="SimSun" panose="02010600030101010101" pitchFamily="2" charset="-122"/>
              </a:rPr>
              <a:t>i,w</a:t>
            </a:r>
            <a:r>
              <a:rPr lang="en-US" altLang="zh-CN" sz="2400" dirty="0">
                <a:ea typeface="SimSun" panose="02010600030101010101" pitchFamily="2" charset="-122"/>
              </a:rPr>
              <a:t>] = b</a:t>
            </a:r>
            <a:r>
              <a:rPr lang="en-US" altLang="zh-CN" sz="2400" baseline="-25000" dirty="0">
                <a:ea typeface="SimSun" panose="02010600030101010101" pitchFamily="2" charset="-122"/>
              </a:rPr>
              <a:t>i</a:t>
            </a:r>
            <a:r>
              <a:rPr lang="en-US" altLang="zh-CN" sz="2400" dirty="0">
                <a:ea typeface="SimSun" panose="02010600030101010101" pitchFamily="2" charset="-122"/>
              </a:rPr>
              <a:t> + V[i-1,w- </a:t>
            </a:r>
            <a:r>
              <a:rPr lang="en-US" altLang="zh-CN" sz="2400" dirty="0" err="1">
                <a:ea typeface="SimSun" panose="02010600030101010101" pitchFamily="2" charset="-122"/>
              </a:rPr>
              <a:t>w</a:t>
            </a:r>
            <a:r>
              <a:rPr lang="en-US" altLang="zh-CN" sz="2400" baseline="-25000" dirty="0" err="1">
                <a:ea typeface="SimSun" panose="02010600030101010101" pitchFamily="2" charset="-122"/>
              </a:rPr>
              <a:t>i</a:t>
            </a:r>
            <a:r>
              <a:rPr lang="en-US" altLang="zh-CN" sz="2400" dirty="0">
                <a:ea typeface="SimSun" panose="02010600030101010101" pitchFamily="2" charset="-122"/>
              </a:rPr>
              <a:t>]</a:t>
            </a:r>
          </a:p>
          <a:p>
            <a:pPr>
              <a:buFont typeface="Monotype Sorts"/>
              <a:buNone/>
            </a:pPr>
            <a:r>
              <a:rPr lang="en-US" altLang="zh-CN" sz="2400" dirty="0">
                <a:ea typeface="SimSun" panose="02010600030101010101" pitchFamily="2" charset="-122"/>
              </a:rPr>
              <a:t>			else</a:t>
            </a:r>
          </a:p>
          <a:p>
            <a:pPr>
              <a:buFont typeface="Monotype Sorts"/>
              <a:buNone/>
            </a:pPr>
            <a:r>
              <a:rPr lang="en-US" altLang="zh-CN" sz="2400" dirty="0">
                <a:ea typeface="SimSun" panose="02010600030101010101" pitchFamily="2" charset="-122"/>
              </a:rPr>
              <a:t>				V[</a:t>
            </a:r>
            <a:r>
              <a:rPr lang="en-US" altLang="zh-CN" sz="2400" dirty="0" err="1">
                <a:ea typeface="SimSun" panose="02010600030101010101" pitchFamily="2" charset="-122"/>
              </a:rPr>
              <a:t>i,w</a:t>
            </a:r>
            <a:r>
              <a:rPr lang="en-US" altLang="zh-CN" sz="2400" dirty="0">
                <a:ea typeface="SimSun" panose="02010600030101010101" pitchFamily="2" charset="-122"/>
              </a:rPr>
              <a:t>] = V[i-1,w]</a:t>
            </a:r>
          </a:p>
          <a:p>
            <a:pPr>
              <a:buFont typeface="Monotype Sorts"/>
              <a:buNone/>
            </a:pPr>
            <a:r>
              <a:rPr lang="en-US" altLang="zh-CN" sz="2400" dirty="0">
                <a:ea typeface="SimSun" panose="02010600030101010101" pitchFamily="2" charset="-122"/>
              </a:rPr>
              <a:t>		else V[</a:t>
            </a:r>
            <a:r>
              <a:rPr lang="en-US" altLang="zh-CN" sz="2400" dirty="0" err="1">
                <a:ea typeface="SimSun" panose="02010600030101010101" pitchFamily="2" charset="-122"/>
              </a:rPr>
              <a:t>i,w</a:t>
            </a:r>
            <a:r>
              <a:rPr lang="en-US" altLang="zh-CN" sz="2400" dirty="0">
                <a:ea typeface="SimSun" panose="02010600030101010101" pitchFamily="2" charset="-122"/>
              </a:rPr>
              <a:t>] = V[i-1,w]  </a:t>
            </a:r>
            <a:r>
              <a:rPr lang="en-US" altLang="zh-CN" sz="2400" dirty="0">
                <a:solidFill>
                  <a:srgbClr val="008000"/>
                </a:solidFill>
                <a:ea typeface="SimSun" panose="02010600030101010101" pitchFamily="2" charset="-122"/>
              </a:rPr>
              <a:t>// </a:t>
            </a:r>
            <a:r>
              <a:rPr lang="en-US" altLang="zh-CN" sz="2400" dirty="0" err="1">
                <a:solidFill>
                  <a:srgbClr val="008000"/>
                </a:solidFill>
                <a:ea typeface="SimSun" panose="02010600030101010101" pitchFamily="2" charset="-122"/>
              </a:rPr>
              <a:t>w</a:t>
            </a:r>
            <a:r>
              <a:rPr lang="en-US" altLang="zh-CN" sz="2400" baseline="-25000" dirty="0" err="1">
                <a:solidFill>
                  <a:srgbClr val="008000"/>
                </a:solidFill>
                <a:ea typeface="SimSun" panose="02010600030101010101" pitchFamily="2" charset="-122"/>
              </a:rPr>
              <a:t>i</a:t>
            </a:r>
            <a:r>
              <a:rPr lang="en-US" altLang="zh-CN" sz="2400" dirty="0">
                <a:solidFill>
                  <a:srgbClr val="008000"/>
                </a:solidFill>
                <a:ea typeface="SimSun" panose="02010600030101010101" pitchFamily="2" charset="-122"/>
              </a:rPr>
              <a:t> &gt; w </a:t>
            </a:r>
          </a:p>
        </p:txBody>
      </p:sp>
      <p:sp>
        <p:nvSpPr>
          <p:cNvPr id="8195" name="Rectangle 4"/>
          <p:cNvSpPr>
            <a:spLocks noGrp="1" noChangeArrowheads="1"/>
          </p:cNvSpPr>
          <p:nvPr>
            <p:ph type="title"/>
          </p:nvPr>
        </p:nvSpPr>
        <p:spPr>
          <a:xfrm>
            <a:off x="838200" y="365125"/>
            <a:ext cx="9838386" cy="639427"/>
          </a:xfrm>
        </p:spPr>
        <p:txBody>
          <a:bodyPr>
            <a:normAutofit fontScale="90000"/>
          </a:bodyPr>
          <a:lstStyle/>
          <a:p>
            <a:r>
              <a:rPr lang="en-US" altLang="zh-CN" b="1" dirty="0">
                <a:ea typeface="SimSun" panose="02010600030101010101" pitchFamily="2" charset="-122"/>
              </a:rPr>
              <a:t>0-1 Knapsack Algorithm</a:t>
            </a:r>
          </a:p>
        </p:txBody>
      </p:sp>
    </p:spTree>
    <p:extLst>
      <p:ext uri="{BB962C8B-B14F-4D97-AF65-F5344CB8AC3E}">
        <p14:creationId xmlns:p14="http://schemas.microsoft.com/office/powerpoint/2010/main" val="2233939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57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57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7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57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57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57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57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57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5715">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5715">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157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2697163" y="1428750"/>
            <a:ext cx="7772400" cy="3124200"/>
          </a:xfrm>
        </p:spPr>
        <p:txBody>
          <a:bodyPr>
            <a:normAutofit lnSpcReduction="10000"/>
          </a:bodyPr>
          <a:lstStyle/>
          <a:p>
            <a:pPr>
              <a:buFont typeface="Monotype Sorts"/>
              <a:buNone/>
            </a:pPr>
            <a:r>
              <a:rPr lang="en-US" altLang="zh-CN" sz="2400" dirty="0">
                <a:ea typeface="SimSun" panose="02010600030101010101" pitchFamily="2" charset="-122"/>
              </a:rPr>
              <a:t>for w = 0 to W</a:t>
            </a:r>
          </a:p>
          <a:p>
            <a:pPr>
              <a:buFont typeface="Monotype Sorts"/>
              <a:buNone/>
            </a:pPr>
            <a:r>
              <a:rPr lang="en-US" altLang="zh-CN" sz="2400" dirty="0">
                <a:ea typeface="SimSun" panose="02010600030101010101" pitchFamily="2" charset="-122"/>
              </a:rPr>
              <a:t>	V[0,w] = 0</a:t>
            </a:r>
          </a:p>
          <a:p>
            <a:pPr>
              <a:buFont typeface="Monotype Sorts"/>
              <a:buNone/>
            </a:pPr>
            <a:r>
              <a:rPr lang="en-US" altLang="zh-CN" sz="2400" dirty="0">
                <a:ea typeface="SimSun" panose="02010600030101010101" pitchFamily="2" charset="-122"/>
              </a:rPr>
              <a:t>for </a:t>
            </a:r>
            <a:r>
              <a:rPr lang="en-US" altLang="zh-CN" sz="2400" dirty="0" err="1">
                <a:ea typeface="SimSun" panose="02010600030101010101" pitchFamily="2" charset="-122"/>
              </a:rPr>
              <a:t>i</a:t>
            </a:r>
            <a:r>
              <a:rPr lang="en-US" altLang="zh-CN" sz="2400" dirty="0">
                <a:ea typeface="SimSun" panose="02010600030101010101" pitchFamily="2" charset="-122"/>
              </a:rPr>
              <a:t> = 1 to n</a:t>
            </a:r>
          </a:p>
          <a:p>
            <a:pPr>
              <a:buFont typeface="Monotype Sorts"/>
              <a:buNone/>
            </a:pPr>
            <a:r>
              <a:rPr lang="en-US" altLang="zh-CN" sz="2400" dirty="0">
                <a:ea typeface="SimSun" panose="02010600030101010101" pitchFamily="2" charset="-122"/>
              </a:rPr>
              <a:t>	V[i,0] = 0</a:t>
            </a:r>
          </a:p>
          <a:p>
            <a:pPr>
              <a:buFont typeface="Monotype Sorts"/>
              <a:buNone/>
            </a:pPr>
            <a:r>
              <a:rPr lang="en-US" altLang="zh-CN" sz="2400" dirty="0">
                <a:ea typeface="SimSun" panose="02010600030101010101" pitchFamily="2" charset="-122"/>
              </a:rPr>
              <a:t>for </a:t>
            </a:r>
            <a:r>
              <a:rPr lang="en-US" altLang="zh-CN" sz="2400" dirty="0" err="1">
                <a:ea typeface="SimSun" panose="02010600030101010101" pitchFamily="2" charset="-122"/>
              </a:rPr>
              <a:t>i</a:t>
            </a:r>
            <a:r>
              <a:rPr lang="en-US" altLang="zh-CN" sz="2400" dirty="0">
                <a:ea typeface="SimSun" panose="02010600030101010101" pitchFamily="2" charset="-122"/>
              </a:rPr>
              <a:t> = 1 to n</a:t>
            </a:r>
          </a:p>
          <a:p>
            <a:pPr>
              <a:buFont typeface="Monotype Sorts"/>
              <a:buNone/>
            </a:pPr>
            <a:r>
              <a:rPr lang="en-US" altLang="zh-CN" sz="2400" dirty="0">
                <a:ea typeface="SimSun" panose="02010600030101010101" pitchFamily="2" charset="-122"/>
              </a:rPr>
              <a:t>	for w = 0 to W</a:t>
            </a:r>
          </a:p>
          <a:p>
            <a:pPr>
              <a:buFont typeface="Monotype Sorts"/>
              <a:buNone/>
            </a:pPr>
            <a:r>
              <a:rPr lang="en-US" altLang="zh-CN" sz="2400" dirty="0">
                <a:ea typeface="SimSun" panose="02010600030101010101" pitchFamily="2" charset="-122"/>
              </a:rPr>
              <a:t>		&lt; the rest of the code &gt;</a:t>
            </a:r>
          </a:p>
        </p:txBody>
      </p:sp>
      <p:sp>
        <p:nvSpPr>
          <p:cNvPr id="118788" name="Text Box 4"/>
          <p:cNvSpPr txBox="1">
            <a:spLocks noChangeArrowheads="1"/>
          </p:cNvSpPr>
          <p:nvPr/>
        </p:nvSpPr>
        <p:spPr bwMode="auto">
          <a:xfrm>
            <a:off x="2803526" y="4572000"/>
            <a:ext cx="7216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3200" b="0">
                <a:solidFill>
                  <a:schemeClr val="hlink"/>
                </a:solidFill>
                <a:latin typeface="Times New Roman" panose="02020603050405020304" pitchFamily="18" charset="0"/>
                <a:ea typeface="SimSun" panose="02010600030101010101" pitchFamily="2" charset="-122"/>
              </a:rPr>
              <a:t>What is the running time of this algorithm?</a:t>
            </a:r>
            <a:endParaRPr lang="en-US" altLang="zh-CN" sz="2400" b="0">
              <a:solidFill>
                <a:schemeClr val="hlink"/>
              </a:solidFill>
              <a:latin typeface="Times New Roman" panose="02020603050405020304" pitchFamily="18" charset="0"/>
              <a:ea typeface="SimSun" panose="02010600030101010101" pitchFamily="2" charset="-122"/>
            </a:endParaRPr>
          </a:p>
        </p:txBody>
      </p:sp>
      <p:sp>
        <p:nvSpPr>
          <p:cNvPr id="118789" name="Text Box 5"/>
          <p:cNvSpPr txBox="1">
            <a:spLocks noChangeArrowheads="1"/>
          </p:cNvSpPr>
          <p:nvPr/>
        </p:nvSpPr>
        <p:spPr bwMode="auto">
          <a:xfrm>
            <a:off x="5775325" y="1524000"/>
            <a:ext cx="1085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3200" b="0" i="1">
                <a:solidFill>
                  <a:schemeClr val="hlink"/>
                </a:solidFill>
                <a:latin typeface="Times New Roman" panose="02020603050405020304" pitchFamily="18" charset="0"/>
                <a:ea typeface="SimSun" panose="02010600030101010101" pitchFamily="2" charset="-122"/>
              </a:rPr>
              <a:t>O(W)</a:t>
            </a:r>
            <a:endParaRPr lang="en-US" altLang="zh-CN" sz="3200" b="0">
              <a:solidFill>
                <a:schemeClr val="hlink"/>
              </a:solidFill>
              <a:latin typeface="Times New Roman" panose="02020603050405020304" pitchFamily="18" charset="0"/>
              <a:ea typeface="SimSun" panose="02010600030101010101" pitchFamily="2" charset="-122"/>
            </a:endParaRPr>
          </a:p>
        </p:txBody>
      </p:sp>
      <p:sp>
        <p:nvSpPr>
          <p:cNvPr id="118790" name="Text Box 6"/>
          <p:cNvSpPr txBox="1">
            <a:spLocks noChangeArrowheads="1"/>
          </p:cNvSpPr>
          <p:nvPr/>
        </p:nvSpPr>
        <p:spPr bwMode="auto">
          <a:xfrm>
            <a:off x="6324600" y="3638550"/>
            <a:ext cx="1085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3200" b="0" i="1">
                <a:solidFill>
                  <a:schemeClr val="hlink"/>
                </a:solidFill>
                <a:latin typeface="Times New Roman" panose="02020603050405020304" pitchFamily="18" charset="0"/>
                <a:ea typeface="SimSun" panose="02010600030101010101" pitchFamily="2" charset="-122"/>
              </a:rPr>
              <a:t>O(W)</a:t>
            </a:r>
            <a:endParaRPr lang="en-US" altLang="zh-CN" sz="3200" b="0">
              <a:solidFill>
                <a:schemeClr val="hlink"/>
              </a:solidFill>
              <a:latin typeface="Times New Roman" panose="02020603050405020304" pitchFamily="18" charset="0"/>
              <a:ea typeface="SimSun" panose="02010600030101010101" pitchFamily="2" charset="-122"/>
            </a:endParaRPr>
          </a:p>
        </p:txBody>
      </p:sp>
      <p:sp>
        <p:nvSpPr>
          <p:cNvPr id="118791" name="Text Box 7"/>
          <p:cNvSpPr txBox="1">
            <a:spLocks noChangeArrowheads="1"/>
          </p:cNvSpPr>
          <p:nvPr/>
        </p:nvSpPr>
        <p:spPr bwMode="auto">
          <a:xfrm>
            <a:off x="5867401" y="3028950"/>
            <a:ext cx="2601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3200" b="0">
                <a:solidFill>
                  <a:schemeClr val="hlink"/>
                </a:solidFill>
                <a:latin typeface="Times New Roman" panose="02020603050405020304" pitchFamily="18" charset="0"/>
                <a:ea typeface="SimSun" panose="02010600030101010101" pitchFamily="2" charset="-122"/>
              </a:rPr>
              <a:t>Repeat </a:t>
            </a:r>
            <a:r>
              <a:rPr lang="en-US" altLang="zh-CN" sz="3200" b="0" i="1">
                <a:solidFill>
                  <a:schemeClr val="hlink"/>
                </a:solidFill>
                <a:latin typeface="Times New Roman" panose="02020603050405020304" pitchFamily="18" charset="0"/>
                <a:ea typeface="SimSun" panose="02010600030101010101" pitchFamily="2" charset="-122"/>
              </a:rPr>
              <a:t>n</a:t>
            </a:r>
            <a:r>
              <a:rPr lang="en-US" altLang="zh-CN" sz="3200" b="0">
                <a:solidFill>
                  <a:schemeClr val="hlink"/>
                </a:solidFill>
                <a:latin typeface="Times New Roman" panose="02020603050405020304" pitchFamily="18" charset="0"/>
                <a:ea typeface="SimSun" panose="02010600030101010101" pitchFamily="2" charset="-122"/>
              </a:rPr>
              <a:t> times</a:t>
            </a:r>
          </a:p>
        </p:txBody>
      </p:sp>
      <p:sp>
        <p:nvSpPr>
          <p:cNvPr id="118792" name="Text Box 8"/>
          <p:cNvSpPr txBox="1">
            <a:spLocks noChangeArrowheads="1"/>
          </p:cNvSpPr>
          <p:nvPr/>
        </p:nvSpPr>
        <p:spPr bwMode="auto">
          <a:xfrm>
            <a:off x="2971800" y="5238750"/>
            <a:ext cx="1538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3200" b="0">
                <a:solidFill>
                  <a:schemeClr val="hlink"/>
                </a:solidFill>
                <a:latin typeface="Times New Roman" panose="02020603050405020304" pitchFamily="18" charset="0"/>
                <a:ea typeface="SimSun" panose="02010600030101010101" pitchFamily="2" charset="-122"/>
              </a:rPr>
              <a:t>O(n*W)</a:t>
            </a:r>
          </a:p>
        </p:txBody>
      </p:sp>
      <p:sp>
        <p:nvSpPr>
          <p:cNvPr id="9224" name="Rectangle 10"/>
          <p:cNvSpPr>
            <a:spLocks noGrp="1" noChangeArrowheads="1"/>
          </p:cNvSpPr>
          <p:nvPr>
            <p:ph type="title"/>
          </p:nvPr>
        </p:nvSpPr>
        <p:spPr>
          <a:xfrm>
            <a:off x="541986" y="227639"/>
            <a:ext cx="10121721" cy="961399"/>
          </a:xfrm>
        </p:spPr>
        <p:txBody>
          <a:bodyPr/>
          <a:lstStyle/>
          <a:p>
            <a:r>
              <a:rPr lang="en-US" altLang="zh-CN" b="1" dirty="0">
                <a:ea typeface="SimSun" panose="02010600030101010101" pitchFamily="2" charset="-122"/>
              </a:rPr>
              <a:t>Running time</a:t>
            </a:r>
          </a:p>
        </p:txBody>
      </p:sp>
    </p:spTree>
    <p:extLst>
      <p:ext uri="{BB962C8B-B14F-4D97-AF65-F5344CB8AC3E}">
        <p14:creationId xmlns:p14="http://schemas.microsoft.com/office/powerpoint/2010/main" val="3555035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187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18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7"/>
          <p:cNvSpPr txBox="1">
            <a:spLocks noChangeArrowheads="1"/>
          </p:cNvSpPr>
          <p:nvPr/>
        </p:nvSpPr>
        <p:spPr bwMode="auto">
          <a:xfrm>
            <a:off x="476518" y="1491445"/>
            <a:ext cx="1010991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3600" b="0" dirty="0">
                <a:solidFill>
                  <a:schemeClr val="hlink"/>
                </a:solidFill>
                <a:latin typeface="Times New Roman" panose="02020603050405020304" pitchFamily="18" charset="0"/>
                <a:ea typeface="SimSun" panose="02010600030101010101" pitchFamily="2" charset="-122"/>
              </a:rPr>
              <a:t>Let’s run our algorithm on the following data:</a:t>
            </a:r>
          </a:p>
          <a:p>
            <a:endParaRPr lang="en-US" altLang="zh-CN" sz="3600" b="0" dirty="0">
              <a:solidFill>
                <a:schemeClr val="hlink"/>
              </a:solidFill>
              <a:latin typeface="Times New Roman" panose="02020603050405020304" pitchFamily="18" charset="0"/>
              <a:ea typeface="SimSun" panose="02010600030101010101" pitchFamily="2" charset="-122"/>
            </a:endParaRPr>
          </a:p>
          <a:p>
            <a:r>
              <a:rPr lang="en-US" altLang="zh-CN" sz="3600" b="0" dirty="0">
                <a:latin typeface="Times New Roman" panose="02020603050405020304" pitchFamily="18" charset="0"/>
                <a:ea typeface="SimSun" panose="02010600030101010101" pitchFamily="2" charset="-122"/>
              </a:rPr>
              <a:t>n = 4 (Number of Items in knapsack)</a:t>
            </a:r>
          </a:p>
          <a:p>
            <a:r>
              <a:rPr lang="en-US" altLang="zh-CN" sz="3600" b="0" dirty="0">
                <a:latin typeface="Times New Roman" panose="02020603050405020304" pitchFamily="18" charset="0"/>
                <a:ea typeface="SimSun" panose="02010600030101010101" pitchFamily="2" charset="-122"/>
              </a:rPr>
              <a:t>W = 5 (max weight)</a:t>
            </a:r>
          </a:p>
          <a:p>
            <a:r>
              <a:rPr lang="en-US" altLang="zh-CN" sz="3600" b="0" dirty="0">
                <a:latin typeface="Times New Roman" panose="02020603050405020304" pitchFamily="18" charset="0"/>
                <a:ea typeface="SimSun" panose="02010600030101010101" pitchFamily="2" charset="-122"/>
              </a:rPr>
              <a:t>Elements (weight, benefit): (2,3), (3,4), (4,5), (5,6)</a:t>
            </a:r>
            <a:endParaRPr lang="en-US" altLang="zh-CN" sz="2400" b="0" dirty="0">
              <a:latin typeface="Times New Roman" panose="02020603050405020304" pitchFamily="18" charset="0"/>
              <a:ea typeface="SimSun" panose="02010600030101010101" pitchFamily="2" charset="-122"/>
            </a:endParaRPr>
          </a:p>
        </p:txBody>
      </p:sp>
      <p:sp>
        <p:nvSpPr>
          <p:cNvPr id="10243" name="Rectangle 28"/>
          <p:cNvSpPr>
            <a:spLocks noGrp="1" noChangeArrowheads="1"/>
          </p:cNvSpPr>
          <p:nvPr>
            <p:ph type="title"/>
          </p:nvPr>
        </p:nvSpPr>
        <p:spPr>
          <a:xfrm>
            <a:off x="838200" y="365125"/>
            <a:ext cx="10353541" cy="819731"/>
          </a:xfrm>
        </p:spPr>
        <p:txBody>
          <a:bodyPr/>
          <a:lstStyle/>
          <a:p>
            <a:r>
              <a:rPr lang="en-US" altLang="zh-CN" b="1" dirty="0">
                <a:ea typeface="SimSun" panose="02010600030101010101" pitchFamily="2" charset="-122"/>
              </a:rPr>
              <a:t>Example</a:t>
            </a:r>
          </a:p>
        </p:txBody>
      </p:sp>
    </p:spTree>
    <p:extLst>
      <p:ext uri="{BB962C8B-B14F-4D97-AF65-F5344CB8AC3E}">
        <p14:creationId xmlns:p14="http://schemas.microsoft.com/office/powerpoint/2010/main" val="1235774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121"/>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1267" name="Text Box 138"/>
          <p:cNvSpPr txBox="1">
            <a:spLocks noChangeArrowheads="1"/>
          </p:cNvSpPr>
          <p:nvPr/>
        </p:nvSpPr>
        <p:spPr bwMode="auto">
          <a:xfrm>
            <a:off x="3276600" y="4724400"/>
            <a:ext cx="3429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for w = 0 to W</a:t>
            </a:r>
          </a:p>
          <a:p>
            <a:r>
              <a:rPr lang="en-US" altLang="zh-CN" sz="2800" b="0">
                <a:latin typeface="Times New Roman" panose="02020603050405020304" pitchFamily="18" charset="0"/>
                <a:ea typeface="SimSun" panose="02010600030101010101" pitchFamily="2" charset="-122"/>
              </a:rPr>
              <a:t>	V[0,w] = 0</a:t>
            </a:r>
          </a:p>
        </p:txBody>
      </p:sp>
      <p:sp>
        <p:nvSpPr>
          <p:cNvPr id="11268" name="Line 151"/>
          <p:cNvSpPr>
            <a:spLocks noChangeShapeType="1"/>
          </p:cNvSpPr>
          <p:nvPr/>
        </p:nvSpPr>
        <p:spPr bwMode="auto">
          <a:xfrm>
            <a:off x="30480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69" name="Line 152"/>
          <p:cNvSpPr>
            <a:spLocks noChangeShapeType="1"/>
          </p:cNvSpPr>
          <p:nvPr/>
        </p:nvSpPr>
        <p:spPr bwMode="auto">
          <a:xfrm>
            <a:off x="3048000" y="21336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0" name="Line 160"/>
          <p:cNvSpPr>
            <a:spLocks noChangeShapeType="1"/>
          </p:cNvSpPr>
          <p:nvPr/>
        </p:nvSpPr>
        <p:spPr bwMode="auto">
          <a:xfrm>
            <a:off x="38100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1" name="Line 161"/>
          <p:cNvSpPr>
            <a:spLocks noChangeShapeType="1"/>
          </p:cNvSpPr>
          <p:nvPr/>
        </p:nvSpPr>
        <p:spPr bwMode="auto">
          <a:xfrm>
            <a:off x="46482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2" name="Line 162"/>
          <p:cNvSpPr>
            <a:spLocks noChangeShapeType="1"/>
          </p:cNvSpPr>
          <p:nvPr/>
        </p:nvSpPr>
        <p:spPr bwMode="auto">
          <a:xfrm>
            <a:off x="54864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3" name="Line 163"/>
          <p:cNvSpPr>
            <a:spLocks noChangeShapeType="1"/>
          </p:cNvSpPr>
          <p:nvPr/>
        </p:nvSpPr>
        <p:spPr bwMode="auto">
          <a:xfrm>
            <a:off x="63246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4" name="Line 164"/>
          <p:cNvSpPr>
            <a:spLocks noChangeShapeType="1"/>
          </p:cNvSpPr>
          <p:nvPr/>
        </p:nvSpPr>
        <p:spPr bwMode="auto">
          <a:xfrm>
            <a:off x="71628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0997" name="Text Box 165"/>
          <p:cNvSpPr txBox="1">
            <a:spLocks noChangeArrowheads="1"/>
          </p:cNvSpPr>
          <p:nvPr/>
        </p:nvSpPr>
        <p:spPr bwMode="auto">
          <a:xfrm>
            <a:off x="32766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0998" name="Text Box 166"/>
          <p:cNvSpPr txBox="1">
            <a:spLocks noChangeArrowheads="1"/>
          </p:cNvSpPr>
          <p:nvPr/>
        </p:nvSpPr>
        <p:spPr bwMode="auto">
          <a:xfrm>
            <a:off x="40386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0999" name="Text Box 167"/>
          <p:cNvSpPr txBox="1">
            <a:spLocks noChangeArrowheads="1"/>
          </p:cNvSpPr>
          <p:nvPr/>
        </p:nvSpPr>
        <p:spPr bwMode="auto">
          <a:xfrm>
            <a:off x="48768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1000" name="Text Box 168"/>
          <p:cNvSpPr txBox="1">
            <a:spLocks noChangeArrowheads="1"/>
          </p:cNvSpPr>
          <p:nvPr/>
        </p:nvSpPr>
        <p:spPr bwMode="auto">
          <a:xfrm>
            <a:off x="57150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1002" name="Text Box 170"/>
          <p:cNvSpPr txBox="1">
            <a:spLocks noChangeArrowheads="1"/>
          </p:cNvSpPr>
          <p:nvPr/>
        </p:nvSpPr>
        <p:spPr bwMode="auto">
          <a:xfrm>
            <a:off x="73914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1003" name="Text Box 171"/>
          <p:cNvSpPr txBox="1">
            <a:spLocks noChangeArrowheads="1"/>
          </p:cNvSpPr>
          <p:nvPr/>
        </p:nvSpPr>
        <p:spPr bwMode="auto">
          <a:xfrm>
            <a:off x="65532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1281" name="Line 192"/>
          <p:cNvSpPr>
            <a:spLocks noChangeShapeType="1"/>
          </p:cNvSpPr>
          <p:nvPr/>
        </p:nvSpPr>
        <p:spPr bwMode="auto">
          <a:xfrm>
            <a:off x="80010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2" name="Line 193"/>
          <p:cNvSpPr>
            <a:spLocks noChangeShapeType="1"/>
          </p:cNvSpPr>
          <p:nvPr/>
        </p:nvSpPr>
        <p:spPr bwMode="auto">
          <a:xfrm>
            <a:off x="3048000" y="25908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3" name="Line 194"/>
          <p:cNvSpPr>
            <a:spLocks noChangeShapeType="1"/>
          </p:cNvSpPr>
          <p:nvPr/>
        </p:nvSpPr>
        <p:spPr bwMode="auto">
          <a:xfrm>
            <a:off x="3048000" y="30480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4" name="Line 195"/>
          <p:cNvSpPr>
            <a:spLocks noChangeShapeType="1"/>
          </p:cNvSpPr>
          <p:nvPr/>
        </p:nvSpPr>
        <p:spPr bwMode="auto">
          <a:xfrm>
            <a:off x="3048000" y="35052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5" name="Line 196"/>
          <p:cNvSpPr>
            <a:spLocks noChangeShapeType="1"/>
          </p:cNvSpPr>
          <p:nvPr/>
        </p:nvSpPr>
        <p:spPr bwMode="auto">
          <a:xfrm>
            <a:off x="3048000" y="39624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6" name="Line 197"/>
          <p:cNvSpPr>
            <a:spLocks noChangeShapeType="1"/>
          </p:cNvSpPr>
          <p:nvPr/>
        </p:nvSpPr>
        <p:spPr bwMode="auto">
          <a:xfrm>
            <a:off x="3048000" y="44196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7" name="Text Box 200"/>
          <p:cNvSpPr txBox="1">
            <a:spLocks noChangeArrowheads="1"/>
          </p:cNvSpPr>
          <p:nvPr/>
        </p:nvSpPr>
        <p:spPr bwMode="auto">
          <a:xfrm>
            <a:off x="255905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1288" name="Text Box 201"/>
          <p:cNvSpPr txBox="1">
            <a:spLocks noChangeArrowheads="1"/>
          </p:cNvSpPr>
          <p:nvPr/>
        </p:nvSpPr>
        <p:spPr bwMode="auto">
          <a:xfrm>
            <a:off x="255905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1289" name="Text Box 202"/>
          <p:cNvSpPr txBox="1">
            <a:spLocks noChangeArrowheads="1"/>
          </p:cNvSpPr>
          <p:nvPr/>
        </p:nvSpPr>
        <p:spPr bwMode="auto">
          <a:xfrm>
            <a:off x="255905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1290" name="Text Box 203"/>
          <p:cNvSpPr txBox="1">
            <a:spLocks noChangeArrowheads="1"/>
          </p:cNvSpPr>
          <p:nvPr/>
        </p:nvSpPr>
        <p:spPr bwMode="auto">
          <a:xfrm>
            <a:off x="255905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1291" name="Text Box 204"/>
          <p:cNvSpPr txBox="1">
            <a:spLocks noChangeArrowheads="1"/>
          </p:cNvSpPr>
          <p:nvPr/>
        </p:nvSpPr>
        <p:spPr bwMode="auto">
          <a:xfrm>
            <a:off x="65532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1292" name="Text Box 205"/>
          <p:cNvSpPr txBox="1">
            <a:spLocks noChangeArrowheads="1"/>
          </p:cNvSpPr>
          <p:nvPr/>
        </p:nvSpPr>
        <p:spPr bwMode="auto">
          <a:xfrm>
            <a:off x="7391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1293" name="Text Box 206"/>
          <p:cNvSpPr txBox="1">
            <a:spLocks noChangeArrowheads="1"/>
          </p:cNvSpPr>
          <p:nvPr/>
        </p:nvSpPr>
        <p:spPr bwMode="auto">
          <a:xfrm>
            <a:off x="327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1294" name="Text Box 207"/>
          <p:cNvSpPr txBox="1">
            <a:spLocks noChangeArrowheads="1"/>
          </p:cNvSpPr>
          <p:nvPr/>
        </p:nvSpPr>
        <p:spPr bwMode="auto">
          <a:xfrm>
            <a:off x="4038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1295" name="Text Box 208"/>
          <p:cNvSpPr txBox="1">
            <a:spLocks noChangeArrowheads="1"/>
          </p:cNvSpPr>
          <p:nvPr/>
        </p:nvSpPr>
        <p:spPr bwMode="auto">
          <a:xfrm>
            <a:off x="4876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1296" name="Text Box 209"/>
          <p:cNvSpPr txBox="1">
            <a:spLocks noChangeArrowheads="1"/>
          </p:cNvSpPr>
          <p:nvPr/>
        </p:nvSpPr>
        <p:spPr bwMode="auto">
          <a:xfrm>
            <a:off x="5715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1297" name="Text Box 210"/>
          <p:cNvSpPr txBox="1">
            <a:spLocks noChangeArrowheads="1"/>
          </p:cNvSpPr>
          <p:nvPr/>
        </p:nvSpPr>
        <p:spPr bwMode="auto">
          <a:xfrm>
            <a:off x="255905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1298" name="Text Box 211"/>
          <p:cNvSpPr txBox="1">
            <a:spLocks noChangeArrowheads="1"/>
          </p:cNvSpPr>
          <p:nvPr/>
        </p:nvSpPr>
        <p:spPr bwMode="auto">
          <a:xfrm>
            <a:off x="2574925" y="1676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sp>
        <p:nvSpPr>
          <p:cNvPr id="11299" name="Rectangle 212"/>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2526931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9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9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09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10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100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10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97" grpId="0" autoUpdateAnimBg="0"/>
      <p:bldP spid="120998" grpId="0" autoUpdateAnimBg="0"/>
      <p:bldP spid="120999" grpId="0" autoUpdateAnimBg="0"/>
      <p:bldP spid="121000" grpId="0" autoUpdateAnimBg="0"/>
      <p:bldP spid="121002" grpId="0" autoUpdateAnimBg="0"/>
      <p:bldP spid="12100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2291" name="Text Box 4"/>
          <p:cNvSpPr txBox="1">
            <a:spLocks noChangeArrowheads="1"/>
          </p:cNvSpPr>
          <p:nvPr/>
        </p:nvSpPr>
        <p:spPr bwMode="auto">
          <a:xfrm>
            <a:off x="3276600" y="4724400"/>
            <a:ext cx="3429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for i = 1 to n</a:t>
            </a:r>
          </a:p>
          <a:p>
            <a:r>
              <a:rPr lang="en-US" altLang="zh-CN" sz="2800" b="0">
                <a:latin typeface="Times New Roman" panose="02020603050405020304" pitchFamily="18" charset="0"/>
                <a:ea typeface="SimSun" panose="02010600030101010101" pitchFamily="2" charset="-122"/>
              </a:rPr>
              <a:t>	V[i,0] = 0</a:t>
            </a:r>
          </a:p>
        </p:txBody>
      </p:sp>
      <p:sp>
        <p:nvSpPr>
          <p:cNvPr id="137252" name="Text Box 36"/>
          <p:cNvSpPr txBox="1">
            <a:spLocks noChangeArrowheads="1"/>
          </p:cNvSpPr>
          <p:nvPr/>
        </p:nvSpPr>
        <p:spPr bwMode="auto">
          <a:xfrm>
            <a:off x="32766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7253" name="Text Box 37"/>
          <p:cNvSpPr txBox="1">
            <a:spLocks noChangeArrowheads="1"/>
          </p:cNvSpPr>
          <p:nvPr/>
        </p:nvSpPr>
        <p:spPr bwMode="auto">
          <a:xfrm>
            <a:off x="327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7254" name="Text Box 38"/>
          <p:cNvSpPr txBox="1">
            <a:spLocks noChangeArrowheads="1"/>
          </p:cNvSpPr>
          <p:nvPr/>
        </p:nvSpPr>
        <p:spPr bwMode="auto">
          <a:xfrm>
            <a:off x="3276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7255" name="Text Box 39"/>
          <p:cNvSpPr txBox="1">
            <a:spLocks noChangeArrowheads="1"/>
          </p:cNvSpPr>
          <p:nvPr/>
        </p:nvSpPr>
        <p:spPr bwMode="auto">
          <a:xfrm>
            <a:off x="3276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2296" name="Group 72"/>
          <p:cNvGrpSpPr>
            <a:grpSpLocks/>
          </p:cNvGrpSpPr>
          <p:nvPr/>
        </p:nvGrpSpPr>
        <p:grpSpPr bwMode="auto">
          <a:xfrm>
            <a:off x="2559050" y="1676400"/>
            <a:ext cx="5441950" cy="2743200"/>
            <a:chOff x="652" y="768"/>
            <a:chExt cx="3428" cy="1728"/>
          </a:xfrm>
        </p:grpSpPr>
        <p:sp>
          <p:nvSpPr>
            <p:cNvPr id="12298" name="Line 41"/>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9" name="Line 42"/>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0" name="Line 43"/>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1" name="Line 44"/>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2" name="Line 45"/>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3" name="Line 46"/>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4" name="Line 47"/>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5" name="Text Box 48"/>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06" name="Text Box 49"/>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07" name="Text Box 50"/>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08" name="Text Box 51"/>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09" name="Text Box 52"/>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10" name="Text Box 53"/>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11" name="Line 54"/>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12" name="Line 55"/>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13" name="Line 56"/>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14" name="Line 57"/>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15" name="Line 58"/>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16" name="Line 59"/>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17" name="Text Box 60"/>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18" name="Text Box 61"/>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2319" name="Text Box 62"/>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2320" name="Text Box 63"/>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2321" name="Text Box 64"/>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2322" name="Text Box 65"/>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2323" name="Text Box 66"/>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2324" name="Text Box 67"/>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2325" name="Text Box 68"/>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2326" name="Text Box 69"/>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2327" name="Text Box 70"/>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2328" name="Text Box 71"/>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sp>
        <p:nvSpPr>
          <p:cNvPr id="12297" name="Rectangle 73"/>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1786984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72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72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7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52" grpId="0" autoUpdateAnimBg="0"/>
      <p:bldP spid="137253" grpId="0" autoUpdateAnimBg="0"/>
      <p:bldP spid="137254" grpId="0" autoUpdateAnimBg="0"/>
      <p:bldP spid="137255"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413198" y="184821"/>
            <a:ext cx="9645203" cy="819731"/>
          </a:xfrm>
        </p:spPr>
        <p:txBody>
          <a:bodyPr/>
          <a:lstStyle/>
          <a:p>
            <a:r>
              <a:rPr lang="en-US" b="1" dirty="0"/>
              <a:t>Algorithmic Paradigms</a:t>
            </a:r>
          </a:p>
        </p:txBody>
      </p:sp>
      <p:sp>
        <p:nvSpPr>
          <p:cNvPr id="617475" name="Rectangle 3"/>
          <p:cNvSpPr>
            <a:spLocks noGrp="1" noChangeArrowheads="1"/>
          </p:cNvSpPr>
          <p:nvPr>
            <p:ph type="body" idx="1"/>
          </p:nvPr>
        </p:nvSpPr>
        <p:spPr>
          <a:xfrm>
            <a:off x="297287" y="1253331"/>
            <a:ext cx="11692943" cy="4351338"/>
          </a:xfrm>
        </p:spPr>
        <p:txBody>
          <a:bodyPr>
            <a:normAutofit/>
          </a:bodyPr>
          <a:lstStyle/>
          <a:p>
            <a:pPr algn="just"/>
            <a:r>
              <a:rPr lang="en-US" sz="2600" b="1" dirty="0"/>
              <a:t>Greedy</a:t>
            </a:r>
            <a:r>
              <a:rPr lang="en-US" sz="2600" dirty="0"/>
              <a:t>:  Build up a solution incrementally.</a:t>
            </a:r>
          </a:p>
          <a:p>
            <a:pPr algn="just"/>
            <a:r>
              <a:rPr lang="en-US" sz="2600" b="1" dirty="0"/>
              <a:t>Divide-and-conquer</a:t>
            </a:r>
            <a:r>
              <a:rPr lang="en-US" sz="2600" dirty="0"/>
              <a:t>: Break up a problem into two sub-problems, solve each sub-problem independently, and combine solution to sub-problems to form solution to original problem. </a:t>
            </a:r>
          </a:p>
          <a:p>
            <a:pPr algn="just"/>
            <a:r>
              <a:rPr lang="en-US" sz="2600" b="1" dirty="0"/>
              <a:t>Dynamic programming</a:t>
            </a:r>
            <a:r>
              <a:rPr lang="en-US" sz="2600" dirty="0"/>
              <a:t>:  Break up a problem into a series of overlapping sub-problems, and build up solutions to larger and larger sub-problems.</a:t>
            </a:r>
          </a:p>
          <a:p>
            <a:pPr algn="just"/>
            <a:endParaRPr lang="en-US" sz="2600" dirty="0"/>
          </a:p>
        </p:txBody>
      </p:sp>
      <p:sp>
        <p:nvSpPr>
          <p:cNvPr id="2" name="Rectangle 1"/>
          <p:cNvSpPr/>
          <p:nvPr/>
        </p:nvSpPr>
        <p:spPr>
          <a:xfrm>
            <a:off x="115910" y="4016022"/>
            <a:ext cx="11874319" cy="2086725"/>
          </a:xfrm>
          <a:prstGeom prst="rect">
            <a:avLst/>
          </a:prstGeom>
        </p:spPr>
        <p:txBody>
          <a:bodyPr wrap="square">
            <a:spAutoFit/>
          </a:bodyPr>
          <a:lstStyle/>
          <a:p>
            <a:pPr>
              <a:lnSpc>
                <a:spcPct val="90000"/>
              </a:lnSpc>
              <a:buFontTx/>
              <a:buChar char="•"/>
            </a:pPr>
            <a:r>
              <a:rPr lang="en-US" sz="2400" dirty="0">
                <a:solidFill>
                  <a:schemeClr val="hlink"/>
                </a:solidFill>
              </a:rPr>
              <a:t> Main idea of DP:</a:t>
            </a:r>
          </a:p>
          <a:p>
            <a:pPr lvl="1" algn="just">
              <a:lnSpc>
                <a:spcPct val="90000"/>
              </a:lnSpc>
              <a:buFontTx/>
              <a:buChar char="-"/>
            </a:pPr>
            <a:r>
              <a:rPr lang="en-US" sz="2400" dirty="0">
                <a:solidFill>
                  <a:schemeClr val="hlink"/>
                </a:solidFill>
              </a:rPr>
              <a:t>set up a recurrence relating a solution to a larger instance  to solutions of some smaller instances.</a:t>
            </a:r>
          </a:p>
          <a:p>
            <a:pPr lvl="1" algn="just">
              <a:lnSpc>
                <a:spcPct val="90000"/>
              </a:lnSpc>
            </a:pPr>
            <a:r>
              <a:rPr lang="en-US" sz="2400" dirty="0">
                <a:solidFill>
                  <a:schemeClr val="hlink"/>
                </a:solidFill>
              </a:rPr>
              <a:t>-solve smaller instances once</a:t>
            </a:r>
          </a:p>
          <a:p>
            <a:pPr lvl="1" algn="just">
              <a:lnSpc>
                <a:spcPct val="90000"/>
              </a:lnSpc>
              <a:buFontTx/>
              <a:buChar char="-"/>
            </a:pPr>
            <a:r>
              <a:rPr lang="en-US" sz="2400" dirty="0">
                <a:solidFill>
                  <a:schemeClr val="hlink"/>
                </a:solidFill>
              </a:rPr>
              <a:t>record solutions in a table </a:t>
            </a:r>
          </a:p>
          <a:p>
            <a:pPr lvl="1" algn="just">
              <a:lnSpc>
                <a:spcPct val="90000"/>
              </a:lnSpc>
              <a:buFontTx/>
              <a:buChar char="-"/>
            </a:pPr>
            <a:r>
              <a:rPr lang="en-US" sz="2400" dirty="0">
                <a:solidFill>
                  <a:schemeClr val="hlink"/>
                </a:solidFill>
              </a:rPr>
              <a:t>extract solution to the initial instance from that table</a:t>
            </a:r>
            <a:endParaRPr lang="en-IN" sz="2400" dirty="0"/>
          </a:p>
        </p:txBody>
      </p:sp>
    </p:spTree>
    <p:extLst>
      <p:ext uri="{BB962C8B-B14F-4D97-AF65-F5344CB8AC3E}">
        <p14:creationId xmlns:p14="http://schemas.microsoft.com/office/powerpoint/2010/main" val="3608100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3315" name="Text Box 4"/>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&lt;= w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solidFill>
                  <a:srgbClr val="FF0000"/>
                </a:solidFill>
                <a:latin typeface="Times New Roman" panose="02020603050405020304" pitchFamily="18" charset="0"/>
                <a:ea typeface="SimSun" panose="02010600030101010101" pitchFamily="2" charset="-122"/>
              </a:rPr>
              <a:t>else </a:t>
            </a:r>
            <a:r>
              <a:rPr lang="en-US" altLang="zh-CN" sz="2000">
                <a:latin typeface="Times New Roman" panose="02020603050405020304" pitchFamily="18" charset="0"/>
                <a:ea typeface="SimSun" panose="02010600030101010101" pitchFamily="2" charset="-122"/>
              </a:rPr>
              <a:t>V[i,w] = V[i-1,w]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3316" name="Text Box 36"/>
          <p:cNvSpPr txBox="1">
            <a:spLocks noChangeArrowheads="1"/>
          </p:cNvSpPr>
          <p:nvPr/>
        </p:nvSpPr>
        <p:spPr bwMode="auto">
          <a:xfrm>
            <a:off x="32766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17" name="Text Box 38"/>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sp>
        <p:nvSpPr>
          <p:cNvPr id="191528" name="Text Box 40"/>
          <p:cNvSpPr txBox="1">
            <a:spLocks noChangeArrowheads="1"/>
          </p:cNvSpPr>
          <p:nvPr/>
        </p:nvSpPr>
        <p:spPr bwMode="auto">
          <a:xfrm>
            <a:off x="40386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solidFill>
                  <a:srgbClr val="FF0000"/>
                </a:solidFill>
                <a:latin typeface="Times New Roman" panose="02020603050405020304" pitchFamily="18" charset="0"/>
                <a:ea typeface="SimSun" panose="02010600030101010101" pitchFamily="2" charset="-122"/>
              </a:rPr>
              <a:t>0</a:t>
            </a:r>
          </a:p>
        </p:txBody>
      </p:sp>
      <p:sp>
        <p:nvSpPr>
          <p:cNvPr id="13319" name="Rectangle 41"/>
          <p:cNvSpPr>
            <a:spLocks noChangeArrowheads="1"/>
          </p:cNvSpPr>
          <p:nvPr/>
        </p:nvSpPr>
        <p:spPr bwMode="auto">
          <a:xfrm>
            <a:off x="8763000" y="5334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13320"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i=1</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1</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=-1</a:t>
            </a:r>
          </a:p>
        </p:txBody>
      </p:sp>
      <p:sp>
        <p:nvSpPr>
          <p:cNvPr id="13321" name="Line 47"/>
          <p:cNvSpPr>
            <a:spLocks noChangeShapeType="1"/>
          </p:cNvSpPr>
          <p:nvPr/>
        </p:nvSpPr>
        <p:spPr bwMode="auto">
          <a:xfrm>
            <a:off x="30480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2" name="Line 48"/>
          <p:cNvSpPr>
            <a:spLocks noChangeShapeType="1"/>
          </p:cNvSpPr>
          <p:nvPr/>
        </p:nvSpPr>
        <p:spPr bwMode="auto">
          <a:xfrm>
            <a:off x="3048000" y="21336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3" name="Line 49"/>
          <p:cNvSpPr>
            <a:spLocks noChangeShapeType="1"/>
          </p:cNvSpPr>
          <p:nvPr/>
        </p:nvSpPr>
        <p:spPr bwMode="auto">
          <a:xfrm>
            <a:off x="38100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4" name="Line 50"/>
          <p:cNvSpPr>
            <a:spLocks noChangeShapeType="1"/>
          </p:cNvSpPr>
          <p:nvPr/>
        </p:nvSpPr>
        <p:spPr bwMode="auto">
          <a:xfrm>
            <a:off x="46482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5" name="Line 51"/>
          <p:cNvSpPr>
            <a:spLocks noChangeShapeType="1"/>
          </p:cNvSpPr>
          <p:nvPr/>
        </p:nvSpPr>
        <p:spPr bwMode="auto">
          <a:xfrm>
            <a:off x="54864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6" name="Line 52"/>
          <p:cNvSpPr>
            <a:spLocks noChangeShapeType="1"/>
          </p:cNvSpPr>
          <p:nvPr/>
        </p:nvSpPr>
        <p:spPr bwMode="auto">
          <a:xfrm>
            <a:off x="63246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7" name="Line 53"/>
          <p:cNvSpPr>
            <a:spLocks noChangeShapeType="1"/>
          </p:cNvSpPr>
          <p:nvPr/>
        </p:nvSpPr>
        <p:spPr bwMode="auto">
          <a:xfrm>
            <a:off x="71628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8" name="Text Box 54"/>
          <p:cNvSpPr txBox="1">
            <a:spLocks noChangeArrowheads="1"/>
          </p:cNvSpPr>
          <p:nvPr/>
        </p:nvSpPr>
        <p:spPr bwMode="auto">
          <a:xfrm>
            <a:off x="32766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29" name="Text Box 55"/>
          <p:cNvSpPr txBox="1">
            <a:spLocks noChangeArrowheads="1"/>
          </p:cNvSpPr>
          <p:nvPr/>
        </p:nvSpPr>
        <p:spPr bwMode="auto">
          <a:xfrm>
            <a:off x="40386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30" name="Text Box 56"/>
          <p:cNvSpPr txBox="1">
            <a:spLocks noChangeArrowheads="1"/>
          </p:cNvSpPr>
          <p:nvPr/>
        </p:nvSpPr>
        <p:spPr bwMode="auto">
          <a:xfrm>
            <a:off x="48768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31" name="Text Box 57"/>
          <p:cNvSpPr txBox="1">
            <a:spLocks noChangeArrowheads="1"/>
          </p:cNvSpPr>
          <p:nvPr/>
        </p:nvSpPr>
        <p:spPr bwMode="auto">
          <a:xfrm>
            <a:off x="57150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32" name="Text Box 58"/>
          <p:cNvSpPr txBox="1">
            <a:spLocks noChangeArrowheads="1"/>
          </p:cNvSpPr>
          <p:nvPr/>
        </p:nvSpPr>
        <p:spPr bwMode="auto">
          <a:xfrm>
            <a:off x="73914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33" name="Text Box 59"/>
          <p:cNvSpPr txBox="1">
            <a:spLocks noChangeArrowheads="1"/>
          </p:cNvSpPr>
          <p:nvPr/>
        </p:nvSpPr>
        <p:spPr bwMode="auto">
          <a:xfrm>
            <a:off x="65532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34" name="Line 71"/>
          <p:cNvSpPr>
            <a:spLocks noChangeShapeType="1"/>
          </p:cNvSpPr>
          <p:nvPr/>
        </p:nvSpPr>
        <p:spPr bwMode="auto">
          <a:xfrm>
            <a:off x="8001000" y="21336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35" name="Line 72"/>
          <p:cNvSpPr>
            <a:spLocks noChangeShapeType="1"/>
          </p:cNvSpPr>
          <p:nvPr/>
        </p:nvSpPr>
        <p:spPr bwMode="auto">
          <a:xfrm>
            <a:off x="3048000" y="25908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36" name="Line 73"/>
          <p:cNvSpPr>
            <a:spLocks noChangeShapeType="1"/>
          </p:cNvSpPr>
          <p:nvPr/>
        </p:nvSpPr>
        <p:spPr bwMode="auto">
          <a:xfrm>
            <a:off x="3048000" y="30480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37" name="Line 74"/>
          <p:cNvSpPr>
            <a:spLocks noChangeShapeType="1"/>
          </p:cNvSpPr>
          <p:nvPr/>
        </p:nvSpPr>
        <p:spPr bwMode="auto">
          <a:xfrm>
            <a:off x="3048000" y="35052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38" name="Line 75"/>
          <p:cNvSpPr>
            <a:spLocks noChangeShapeType="1"/>
          </p:cNvSpPr>
          <p:nvPr/>
        </p:nvSpPr>
        <p:spPr bwMode="auto">
          <a:xfrm>
            <a:off x="3048000" y="39624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39" name="Line 76"/>
          <p:cNvSpPr>
            <a:spLocks noChangeShapeType="1"/>
          </p:cNvSpPr>
          <p:nvPr/>
        </p:nvSpPr>
        <p:spPr bwMode="auto">
          <a:xfrm>
            <a:off x="3048000" y="4419600"/>
            <a:ext cx="495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40" name="Text Box 79"/>
          <p:cNvSpPr txBox="1">
            <a:spLocks noChangeArrowheads="1"/>
          </p:cNvSpPr>
          <p:nvPr/>
        </p:nvSpPr>
        <p:spPr bwMode="auto">
          <a:xfrm>
            <a:off x="255905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41" name="Text Box 80"/>
          <p:cNvSpPr txBox="1">
            <a:spLocks noChangeArrowheads="1"/>
          </p:cNvSpPr>
          <p:nvPr/>
        </p:nvSpPr>
        <p:spPr bwMode="auto">
          <a:xfrm>
            <a:off x="255905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3342" name="Text Box 81"/>
          <p:cNvSpPr txBox="1">
            <a:spLocks noChangeArrowheads="1"/>
          </p:cNvSpPr>
          <p:nvPr/>
        </p:nvSpPr>
        <p:spPr bwMode="auto">
          <a:xfrm>
            <a:off x="255905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3343" name="Text Box 82"/>
          <p:cNvSpPr txBox="1">
            <a:spLocks noChangeArrowheads="1"/>
          </p:cNvSpPr>
          <p:nvPr/>
        </p:nvSpPr>
        <p:spPr bwMode="auto">
          <a:xfrm>
            <a:off x="255905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3344" name="Text Box 83"/>
          <p:cNvSpPr txBox="1">
            <a:spLocks noChangeArrowheads="1"/>
          </p:cNvSpPr>
          <p:nvPr/>
        </p:nvSpPr>
        <p:spPr bwMode="auto">
          <a:xfrm>
            <a:off x="65532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3345" name="Text Box 84"/>
          <p:cNvSpPr txBox="1">
            <a:spLocks noChangeArrowheads="1"/>
          </p:cNvSpPr>
          <p:nvPr/>
        </p:nvSpPr>
        <p:spPr bwMode="auto">
          <a:xfrm>
            <a:off x="7391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3346" name="Text Box 85"/>
          <p:cNvSpPr txBox="1">
            <a:spLocks noChangeArrowheads="1"/>
          </p:cNvSpPr>
          <p:nvPr/>
        </p:nvSpPr>
        <p:spPr bwMode="auto">
          <a:xfrm>
            <a:off x="327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47" name="Text Box 86"/>
          <p:cNvSpPr txBox="1">
            <a:spLocks noChangeArrowheads="1"/>
          </p:cNvSpPr>
          <p:nvPr/>
        </p:nvSpPr>
        <p:spPr bwMode="auto">
          <a:xfrm>
            <a:off x="4038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3348" name="Text Box 87"/>
          <p:cNvSpPr txBox="1">
            <a:spLocks noChangeArrowheads="1"/>
          </p:cNvSpPr>
          <p:nvPr/>
        </p:nvSpPr>
        <p:spPr bwMode="auto">
          <a:xfrm>
            <a:off x="4876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3349" name="Text Box 88"/>
          <p:cNvSpPr txBox="1">
            <a:spLocks noChangeArrowheads="1"/>
          </p:cNvSpPr>
          <p:nvPr/>
        </p:nvSpPr>
        <p:spPr bwMode="auto">
          <a:xfrm>
            <a:off x="5715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3350" name="Text Box 89"/>
          <p:cNvSpPr txBox="1">
            <a:spLocks noChangeArrowheads="1"/>
          </p:cNvSpPr>
          <p:nvPr/>
        </p:nvSpPr>
        <p:spPr bwMode="auto">
          <a:xfrm>
            <a:off x="255905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3351" name="Text Box 90"/>
          <p:cNvSpPr txBox="1">
            <a:spLocks noChangeArrowheads="1"/>
          </p:cNvSpPr>
          <p:nvPr/>
        </p:nvSpPr>
        <p:spPr bwMode="auto">
          <a:xfrm>
            <a:off x="2574925" y="1676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sp>
        <p:nvSpPr>
          <p:cNvPr id="13352" name="Text Box 103"/>
          <p:cNvSpPr txBox="1">
            <a:spLocks noChangeArrowheads="1"/>
          </p:cNvSpPr>
          <p:nvPr/>
        </p:nvSpPr>
        <p:spPr bwMode="auto">
          <a:xfrm>
            <a:off x="327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53" name="Text Box 104"/>
          <p:cNvSpPr txBox="1">
            <a:spLocks noChangeArrowheads="1"/>
          </p:cNvSpPr>
          <p:nvPr/>
        </p:nvSpPr>
        <p:spPr bwMode="auto">
          <a:xfrm>
            <a:off x="3276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3354" name="Text Box 105"/>
          <p:cNvSpPr txBox="1">
            <a:spLocks noChangeArrowheads="1"/>
          </p:cNvSpPr>
          <p:nvPr/>
        </p:nvSpPr>
        <p:spPr bwMode="auto">
          <a:xfrm>
            <a:off x="3276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1594" name="Line 106"/>
          <p:cNvSpPr>
            <a:spLocks noChangeShapeType="1"/>
          </p:cNvSpPr>
          <p:nvPr/>
        </p:nvSpPr>
        <p:spPr bwMode="auto">
          <a:xfrm>
            <a:off x="4038600" y="24384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3356" name="Rectangle 107"/>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420879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15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1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528" grpId="0" autoUpdateAnimBg="0"/>
      <p:bldP spid="1915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4339" name="Text Box 41"/>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sp>
        <p:nvSpPr>
          <p:cNvPr id="149548"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endParaRPr lang="en-US" altLang="zh-CN" sz="2400" b="0">
              <a:latin typeface="Times New Roman" panose="02020603050405020304" pitchFamily="18" charset="0"/>
              <a:ea typeface="SimSun" panose="02010600030101010101" pitchFamily="2" charset="-122"/>
            </a:endParaRPr>
          </a:p>
        </p:txBody>
      </p:sp>
      <p:sp>
        <p:nvSpPr>
          <p:cNvPr id="149549" name="Line 45"/>
          <p:cNvSpPr>
            <a:spLocks noChangeShapeType="1"/>
          </p:cNvSpPr>
          <p:nvPr/>
        </p:nvSpPr>
        <p:spPr bwMode="auto">
          <a:xfrm>
            <a:off x="3657600" y="2362200"/>
            <a:ext cx="12192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42" name="Rectangle 46"/>
          <p:cNvSpPr>
            <a:spLocks noChangeArrowheads="1"/>
          </p:cNvSpPr>
          <p:nvPr/>
        </p:nvSpPr>
        <p:spPr bwMode="auto">
          <a:xfrm>
            <a:off x="8763000" y="5334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grpSp>
        <p:nvGrpSpPr>
          <p:cNvPr id="14343" name="Group 83"/>
          <p:cNvGrpSpPr>
            <a:grpSpLocks/>
          </p:cNvGrpSpPr>
          <p:nvPr/>
        </p:nvGrpSpPr>
        <p:grpSpPr bwMode="auto">
          <a:xfrm>
            <a:off x="2559050" y="1676400"/>
            <a:ext cx="5441950" cy="2743200"/>
            <a:chOff x="652" y="768"/>
            <a:chExt cx="3428" cy="1728"/>
          </a:xfrm>
        </p:grpSpPr>
        <p:sp>
          <p:nvSpPr>
            <p:cNvPr id="14347" name="Text Box 43"/>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48" name="Text Box 4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49" name="Text Box 4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50" name="Text Box 4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51" name="Text Box 5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4352" name="Group 51"/>
            <p:cNvGrpSpPr>
              <a:grpSpLocks/>
            </p:cNvGrpSpPr>
            <p:nvPr/>
          </p:nvGrpSpPr>
          <p:grpSpPr bwMode="auto">
            <a:xfrm>
              <a:off x="652" y="768"/>
              <a:ext cx="3428" cy="1728"/>
              <a:chOff x="652" y="768"/>
              <a:chExt cx="3428" cy="1728"/>
            </a:xfrm>
          </p:grpSpPr>
          <p:sp>
            <p:nvSpPr>
              <p:cNvPr id="14353" name="Line 5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4" name="Line 5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5" name="Line 5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6" name="Line 5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7" name="Line 5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8" name="Line 5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9" name="Line 5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60" name="Text Box 5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61" name="Text Box 6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62" name="Text Box 6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63" name="Text Box 6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64" name="Text Box 6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65" name="Text Box 6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66" name="Line 6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67" name="Line 6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68" name="Line 6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69" name="Line 6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70" name="Line 6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71" name="Line 7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72" name="Text Box 7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73" name="Text Box 7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4374" name="Text Box 7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4375" name="Text Box 7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4376" name="Text Box 7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4377" name="Text Box 7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4378" name="Text Box 7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4379" name="Text Box 7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4380" name="Text Box 7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4381" name="Text Box 8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4382" name="Text Box 8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4383" name="Text Box 8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14344" name="Text Box 87"/>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i=1</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=0</a:t>
            </a:r>
          </a:p>
        </p:txBody>
      </p:sp>
      <p:sp>
        <p:nvSpPr>
          <p:cNvPr id="14345" name="Text Box 88"/>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4346" name="Rectangle 89"/>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1803674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95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9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48" grpId="0" autoUpdateAnimBg="0"/>
      <p:bldP spid="1495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5363"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sp>
        <p:nvSpPr>
          <p:cNvPr id="192517" name="Text Box 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endParaRPr lang="en-US" altLang="zh-CN" sz="2400" b="0">
              <a:latin typeface="Times New Roman" panose="02020603050405020304" pitchFamily="18" charset="0"/>
              <a:ea typeface="SimSun" panose="02010600030101010101" pitchFamily="2" charset="-122"/>
            </a:endParaRPr>
          </a:p>
        </p:txBody>
      </p:sp>
      <p:sp>
        <p:nvSpPr>
          <p:cNvPr id="192518" name="Line 6"/>
          <p:cNvSpPr>
            <a:spLocks noChangeShapeType="1"/>
          </p:cNvSpPr>
          <p:nvPr/>
        </p:nvSpPr>
        <p:spPr bwMode="auto">
          <a:xfrm>
            <a:off x="4495800" y="2362200"/>
            <a:ext cx="12192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5366" name="Rectangle 7"/>
          <p:cNvSpPr>
            <a:spLocks noChangeArrowheads="1"/>
          </p:cNvSpPr>
          <p:nvPr/>
        </p:nvSpPr>
        <p:spPr bwMode="auto">
          <a:xfrm>
            <a:off x="8763000" y="5334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grpSp>
        <p:nvGrpSpPr>
          <p:cNvPr id="15367" name="Group 8"/>
          <p:cNvGrpSpPr>
            <a:grpSpLocks/>
          </p:cNvGrpSpPr>
          <p:nvPr/>
        </p:nvGrpSpPr>
        <p:grpSpPr bwMode="auto">
          <a:xfrm>
            <a:off x="2559050" y="1676400"/>
            <a:ext cx="5441950" cy="2743200"/>
            <a:chOff x="652" y="768"/>
            <a:chExt cx="3428" cy="1728"/>
          </a:xfrm>
        </p:grpSpPr>
        <p:sp>
          <p:nvSpPr>
            <p:cNvPr id="15372" name="Text Box 9"/>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73" name="Text Box 10"/>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74" name="Text Box 11"/>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75" name="Text Box 12"/>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76" name="Text Box 13"/>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5377" name="Group 14"/>
            <p:cNvGrpSpPr>
              <a:grpSpLocks/>
            </p:cNvGrpSpPr>
            <p:nvPr/>
          </p:nvGrpSpPr>
          <p:grpSpPr bwMode="auto">
            <a:xfrm>
              <a:off x="652" y="768"/>
              <a:ext cx="3428" cy="1728"/>
              <a:chOff x="652" y="768"/>
              <a:chExt cx="3428" cy="1728"/>
            </a:xfrm>
          </p:grpSpPr>
          <p:sp>
            <p:nvSpPr>
              <p:cNvPr id="15378" name="Line 15"/>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9" name="Line 16"/>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80" name="Line 17"/>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81" name="Line 18"/>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82" name="Line 19"/>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83" name="Line 20"/>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84" name="Line 21"/>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85" name="Text Box 22"/>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86" name="Text Box 23"/>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87" name="Text Box 24"/>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88" name="Text Box 25"/>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89" name="Text Box 26"/>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90" name="Text Box 27"/>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91" name="Line 28"/>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92" name="Line 29"/>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93" name="Line 30"/>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94" name="Line 31"/>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95" name="Line 32"/>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96" name="Line 33"/>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97" name="Text Box 34"/>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398" name="Text Box 35"/>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5399" name="Text Box 36"/>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5400" name="Text Box 37"/>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5401" name="Text Box 38"/>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5402" name="Text Box 39"/>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5403" name="Text Box 40"/>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5404" name="Text Box 41"/>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5405" name="Text Box 42"/>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5406" name="Text Box 43"/>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5407" name="Text Box 44"/>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5408" name="Text Box 45"/>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15368" name="Text Box 46"/>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i=1</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=1</a:t>
            </a:r>
          </a:p>
        </p:txBody>
      </p:sp>
      <p:sp>
        <p:nvSpPr>
          <p:cNvPr id="15369" name="Text Box 47"/>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5370" name="Text Box 48"/>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5371" name="Rectangle 49"/>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179511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25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7" grpId="0" autoUpdateAnimBg="0"/>
      <p:bldP spid="1925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6387"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sp>
        <p:nvSpPr>
          <p:cNvPr id="193541" name="Text Box 5"/>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endParaRPr lang="en-US" altLang="zh-CN" sz="2400" b="0">
              <a:latin typeface="Times New Roman" panose="02020603050405020304" pitchFamily="18" charset="0"/>
              <a:ea typeface="SimSun" panose="02010600030101010101" pitchFamily="2" charset="-122"/>
            </a:endParaRPr>
          </a:p>
        </p:txBody>
      </p:sp>
      <p:sp>
        <p:nvSpPr>
          <p:cNvPr id="193542" name="Line 6"/>
          <p:cNvSpPr>
            <a:spLocks noChangeShapeType="1"/>
          </p:cNvSpPr>
          <p:nvPr/>
        </p:nvSpPr>
        <p:spPr bwMode="auto">
          <a:xfrm>
            <a:off x="5334000" y="2362200"/>
            <a:ext cx="12192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390" name="Rectangle 7"/>
          <p:cNvSpPr>
            <a:spLocks noChangeArrowheads="1"/>
          </p:cNvSpPr>
          <p:nvPr/>
        </p:nvSpPr>
        <p:spPr bwMode="auto">
          <a:xfrm>
            <a:off x="8763000" y="5334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grpSp>
        <p:nvGrpSpPr>
          <p:cNvPr id="16391" name="Group 8"/>
          <p:cNvGrpSpPr>
            <a:grpSpLocks/>
          </p:cNvGrpSpPr>
          <p:nvPr/>
        </p:nvGrpSpPr>
        <p:grpSpPr bwMode="auto">
          <a:xfrm>
            <a:off x="2559050" y="1676400"/>
            <a:ext cx="5441950" cy="2743200"/>
            <a:chOff x="652" y="768"/>
            <a:chExt cx="3428" cy="1728"/>
          </a:xfrm>
        </p:grpSpPr>
        <p:sp>
          <p:nvSpPr>
            <p:cNvPr id="16397" name="Text Box 9"/>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398" name="Text Box 10"/>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399" name="Text Box 11"/>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00" name="Text Box 12"/>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01" name="Text Box 13"/>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6402" name="Group 14"/>
            <p:cNvGrpSpPr>
              <a:grpSpLocks/>
            </p:cNvGrpSpPr>
            <p:nvPr/>
          </p:nvGrpSpPr>
          <p:grpSpPr bwMode="auto">
            <a:xfrm>
              <a:off x="652" y="768"/>
              <a:ext cx="3428" cy="1728"/>
              <a:chOff x="652" y="768"/>
              <a:chExt cx="3428" cy="1728"/>
            </a:xfrm>
          </p:grpSpPr>
          <p:sp>
            <p:nvSpPr>
              <p:cNvPr id="16403" name="Line 15"/>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4" name="Line 16"/>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5" name="Line 17"/>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6" name="Line 18"/>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7" name="Line 19"/>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8" name="Line 20"/>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9" name="Line 21"/>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10" name="Text Box 22"/>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11" name="Text Box 23"/>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12" name="Text Box 24"/>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13" name="Text Box 25"/>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14" name="Text Box 26"/>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15" name="Text Box 27"/>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16" name="Line 28"/>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17" name="Line 29"/>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18" name="Line 30"/>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19" name="Line 31"/>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20" name="Line 32"/>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21" name="Line 33"/>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22" name="Text Box 34"/>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23" name="Text Box 35"/>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6424" name="Text Box 36"/>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6425" name="Text Box 37"/>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6426" name="Text Box 38"/>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6427" name="Text Box 39"/>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6428" name="Text Box 40"/>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6429" name="Text Box 41"/>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6430" name="Text Box 42"/>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6431" name="Text Box 43"/>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6432" name="Text Box 44"/>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6433" name="Text Box 45"/>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16392" name="Text Box 46"/>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i=1</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=2</a:t>
            </a:r>
          </a:p>
        </p:txBody>
      </p:sp>
      <p:sp>
        <p:nvSpPr>
          <p:cNvPr id="16393" name="Text Box 47"/>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6394" name="Text Box 48"/>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6395" name="Text Box 49"/>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6396" name="Rectangle 50"/>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2474022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35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3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1" grpId="0" autoUpdateAnimBg="0"/>
      <p:bldP spid="1935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7411"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sp>
        <p:nvSpPr>
          <p:cNvPr id="194565" name="Text Box 5"/>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endParaRPr lang="en-US" altLang="zh-CN" sz="2400" b="0">
              <a:latin typeface="Times New Roman" panose="02020603050405020304" pitchFamily="18" charset="0"/>
              <a:ea typeface="SimSun" panose="02010600030101010101" pitchFamily="2" charset="-122"/>
            </a:endParaRPr>
          </a:p>
        </p:txBody>
      </p:sp>
      <p:sp>
        <p:nvSpPr>
          <p:cNvPr id="194566" name="Line 6"/>
          <p:cNvSpPr>
            <a:spLocks noChangeShapeType="1"/>
          </p:cNvSpPr>
          <p:nvPr/>
        </p:nvSpPr>
        <p:spPr bwMode="auto">
          <a:xfrm>
            <a:off x="6172200" y="2362200"/>
            <a:ext cx="12192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7414" name="Rectangle 7"/>
          <p:cNvSpPr>
            <a:spLocks noChangeArrowheads="1"/>
          </p:cNvSpPr>
          <p:nvPr/>
        </p:nvSpPr>
        <p:spPr bwMode="auto">
          <a:xfrm>
            <a:off x="8763000" y="533400"/>
            <a:ext cx="16764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grpSp>
        <p:nvGrpSpPr>
          <p:cNvPr id="17415" name="Group 8"/>
          <p:cNvGrpSpPr>
            <a:grpSpLocks/>
          </p:cNvGrpSpPr>
          <p:nvPr/>
        </p:nvGrpSpPr>
        <p:grpSpPr bwMode="auto">
          <a:xfrm>
            <a:off x="2559050" y="1676400"/>
            <a:ext cx="5441950" cy="2743200"/>
            <a:chOff x="652" y="768"/>
            <a:chExt cx="3428" cy="1728"/>
          </a:xfrm>
        </p:grpSpPr>
        <p:sp>
          <p:nvSpPr>
            <p:cNvPr id="17422" name="Text Box 9"/>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23" name="Text Box 10"/>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24" name="Text Box 11"/>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25" name="Text Box 12"/>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26" name="Text Box 13"/>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7427" name="Group 14"/>
            <p:cNvGrpSpPr>
              <a:grpSpLocks/>
            </p:cNvGrpSpPr>
            <p:nvPr/>
          </p:nvGrpSpPr>
          <p:grpSpPr bwMode="auto">
            <a:xfrm>
              <a:off x="652" y="768"/>
              <a:ext cx="3428" cy="1728"/>
              <a:chOff x="652" y="768"/>
              <a:chExt cx="3428" cy="1728"/>
            </a:xfrm>
          </p:grpSpPr>
          <p:sp>
            <p:nvSpPr>
              <p:cNvPr id="17428" name="Line 15"/>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9" name="Line 16"/>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0" name="Line 17"/>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1" name="Line 18"/>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2" name="Line 19"/>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3" name="Line 20"/>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4" name="Line 21"/>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35" name="Text Box 22"/>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36" name="Text Box 23"/>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37" name="Text Box 24"/>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38" name="Text Box 25"/>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39" name="Text Box 26"/>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40" name="Text Box 27"/>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41" name="Line 28"/>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42" name="Line 29"/>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43" name="Line 30"/>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44" name="Line 31"/>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45" name="Line 32"/>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46" name="Line 33"/>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47" name="Text Box 34"/>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48" name="Text Box 35"/>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7449" name="Text Box 36"/>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7450" name="Text Box 37"/>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7451" name="Text Box 38"/>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7452" name="Text Box 39"/>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7453" name="Text Box 40"/>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7454" name="Text Box 41"/>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7455" name="Text Box 42"/>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7456" name="Text Box 43"/>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7457" name="Text Box 44"/>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7458" name="Text Box 45"/>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17416" name="Text Box 46"/>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i=1</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=3</a:t>
            </a:r>
          </a:p>
        </p:txBody>
      </p:sp>
      <p:sp>
        <p:nvSpPr>
          <p:cNvPr id="17417" name="Text Box 47"/>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7418" name="Text Box 48"/>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7419" name="Text Box 49"/>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7420" name="Text Box 50"/>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7421" name="Rectangle 51"/>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271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5" grpId="0" autoUpdateAnimBg="0"/>
      <p:bldP spid="19456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8435"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18436" name="Group 8"/>
          <p:cNvGrpSpPr>
            <a:grpSpLocks/>
          </p:cNvGrpSpPr>
          <p:nvPr/>
        </p:nvGrpSpPr>
        <p:grpSpPr bwMode="auto">
          <a:xfrm>
            <a:off x="2559050" y="1676400"/>
            <a:ext cx="5441950" cy="2743200"/>
            <a:chOff x="652" y="768"/>
            <a:chExt cx="3428" cy="1728"/>
          </a:xfrm>
        </p:grpSpPr>
        <p:sp>
          <p:nvSpPr>
            <p:cNvPr id="18447" name="Text Box 9"/>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48" name="Text Box 10"/>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49" name="Text Box 11"/>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50" name="Text Box 12"/>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51" name="Text Box 13"/>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8452" name="Group 14"/>
            <p:cNvGrpSpPr>
              <a:grpSpLocks/>
            </p:cNvGrpSpPr>
            <p:nvPr/>
          </p:nvGrpSpPr>
          <p:grpSpPr bwMode="auto">
            <a:xfrm>
              <a:off x="652" y="768"/>
              <a:ext cx="3428" cy="1728"/>
              <a:chOff x="652" y="768"/>
              <a:chExt cx="3428" cy="1728"/>
            </a:xfrm>
          </p:grpSpPr>
          <p:sp>
            <p:nvSpPr>
              <p:cNvPr id="18453" name="Line 15"/>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4" name="Line 16"/>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5" name="Line 17"/>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6" name="Line 18"/>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7" name="Line 19"/>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8" name="Line 20"/>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9" name="Line 21"/>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60" name="Text Box 22"/>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61" name="Text Box 23"/>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62" name="Text Box 24"/>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63" name="Text Box 25"/>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64" name="Text Box 26"/>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65" name="Text Box 27"/>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66" name="Line 28"/>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67" name="Line 29"/>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68" name="Line 30"/>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69" name="Line 31"/>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70" name="Line 32"/>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71" name="Line 33"/>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72" name="Text Box 34"/>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73" name="Text Box 35"/>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8474" name="Text Box 36"/>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8475" name="Text Box 37"/>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8476" name="Text Box 38"/>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8477" name="Text Box 39"/>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8478" name="Text Box 40"/>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8479" name="Text Box 41"/>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8480" name="Text Box 42"/>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8481" name="Text Box 43"/>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8482" name="Text Box 44"/>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8483" name="Text Box 45"/>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18437" name="Text Box 46"/>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solidFill>
                  <a:srgbClr val="FF0000"/>
                </a:solidFill>
                <a:latin typeface="Times New Roman" panose="02020603050405020304" pitchFamily="18" charset="0"/>
                <a:ea typeface="SimSun" panose="02010600030101010101" pitchFamily="2" charset="-122"/>
              </a:rPr>
              <a:t>i=2</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1</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=-2</a:t>
            </a:r>
          </a:p>
        </p:txBody>
      </p:sp>
      <p:sp>
        <p:nvSpPr>
          <p:cNvPr id="18438" name="Text Box 48"/>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8439" name="Text Box 49"/>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8440" name="Text Box 50"/>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8441" name="Rectangle 51"/>
          <p:cNvSpPr>
            <a:spLocks noChangeArrowheads="1"/>
          </p:cNvSpPr>
          <p:nvPr/>
        </p:nvSpPr>
        <p:spPr bwMode="auto">
          <a:xfrm>
            <a:off x="8763000" y="533400"/>
            <a:ext cx="16764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18442" name="Text Box 52"/>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5637" name="Line 53"/>
          <p:cNvSpPr>
            <a:spLocks noChangeShapeType="1"/>
          </p:cNvSpPr>
          <p:nvPr/>
        </p:nvSpPr>
        <p:spPr bwMode="auto">
          <a:xfrm>
            <a:off x="4038600" y="287178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95638" name="Text Box 54"/>
          <p:cNvSpPr txBox="1">
            <a:spLocks noChangeArrowheads="1"/>
          </p:cNvSpPr>
          <p:nvPr/>
        </p:nvSpPr>
        <p:spPr bwMode="auto">
          <a:xfrm>
            <a:off x="400685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0</a:t>
            </a:r>
            <a:endParaRPr lang="en-US" altLang="zh-CN" sz="2400" b="0">
              <a:latin typeface="Times New Roman" panose="02020603050405020304" pitchFamily="18" charset="0"/>
              <a:ea typeface="SimSun" panose="02010600030101010101" pitchFamily="2" charset="-122"/>
            </a:endParaRPr>
          </a:p>
        </p:txBody>
      </p:sp>
      <p:sp>
        <p:nvSpPr>
          <p:cNvPr id="18445" name="Text Box 56"/>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&lt;= w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solidFill>
                  <a:srgbClr val="FF0000"/>
                </a:solidFill>
                <a:latin typeface="Times New Roman" panose="02020603050405020304" pitchFamily="18" charset="0"/>
                <a:ea typeface="SimSun" panose="02010600030101010101" pitchFamily="2" charset="-122"/>
              </a:rPr>
              <a:t>else </a:t>
            </a:r>
            <a:r>
              <a:rPr lang="en-US" altLang="zh-CN" sz="2000">
                <a:latin typeface="Times New Roman" panose="02020603050405020304" pitchFamily="18" charset="0"/>
                <a:ea typeface="SimSun" panose="02010600030101010101" pitchFamily="2" charset="-122"/>
              </a:rPr>
              <a:t>V[i,w] = V[i-1,w]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8446" name="Rectangle 57"/>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2884081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56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5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37" grpId="0" animBg="1"/>
      <p:bldP spid="19563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19459"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19460" name="Group 5"/>
          <p:cNvGrpSpPr>
            <a:grpSpLocks/>
          </p:cNvGrpSpPr>
          <p:nvPr/>
        </p:nvGrpSpPr>
        <p:grpSpPr bwMode="auto">
          <a:xfrm>
            <a:off x="2559050" y="1676400"/>
            <a:ext cx="5441950" cy="2743200"/>
            <a:chOff x="652" y="768"/>
            <a:chExt cx="3428" cy="1728"/>
          </a:xfrm>
        </p:grpSpPr>
        <p:sp>
          <p:nvSpPr>
            <p:cNvPr id="19472"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73"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74"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75"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76"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19477" name="Group 11"/>
            <p:cNvGrpSpPr>
              <a:grpSpLocks/>
            </p:cNvGrpSpPr>
            <p:nvPr/>
          </p:nvGrpSpPr>
          <p:grpSpPr bwMode="auto">
            <a:xfrm>
              <a:off x="652" y="768"/>
              <a:ext cx="3428" cy="1728"/>
              <a:chOff x="652" y="768"/>
              <a:chExt cx="3428" cy="1728"/>
            </a:xfrm>
          </p:grpSpPr>
          <p:sp>
            <p:nvSpPr>
              <p:cNvPr id="19478"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9"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0"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1"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2"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3"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4"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85"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86"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87"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88"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89"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90"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91"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2"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3"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4"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5"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6"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7"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98"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9499"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9500"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501"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9502"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19503"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504"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19505"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19506"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507"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19508"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19461"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i=2</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2</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=-1</a:t>
            </a:r>
          </a:p>
        </p:txBody>
      </p:sp>
      <p:sp>
        <p:nvSpPr>
          <p:cNvPr id="19462"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463"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464"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465" name="Rectangle 47"/>
          <p:cNvSpPr>
            <a:spLocks noChangeArrowheads="1"/>
          </p:cNvSpPr>
          <p:nvPr/>
        </p:nvSpPr>
        <p:spPr bwMode="auto">
          <a:xfrm>
            <a:off x="8763000" y="533400"/>
            <a:ext cx="16764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19466" name="Text Box 48"/>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196657" name="Line 49"/>
          <p:cNvSpPr>
            <a:spLocks noChangeShapeType="1"/>
          </p:cNvSpPr>
          <p:nvPr/>
        </p:nvSpPr>
        <p:spPr bwMode="auto">
          <a:xfrm>
            <a:off x="4876800" y="287178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96658" name="Text Box 50"/>
          <p:cNvSpPr txBox="1">
            <a:spLocks noChangeArrowheads="1"/>
          </p:cNvSpPr>
          <p:nvPr/>
        </p:nvSpPr>
        <p:spPr bwMode="auto">
          <a:xfrm>
            <a:off x="484505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endParaRPr lang="en-US" altLang="zh-CN" sz="2400" b="0">
              <a:latin typeface="Times New Roman" panose="02020603050405020304" pitchFamily="18" charset="0"/>
              <a:ea typeface="SimSun" panose="02010600030101010101" pitchFamily="2" charset="-122"/>
            </a:endParaRPr>
          </a:p>
        </p:txBody>
      </p:sp>
      <p:sp>
        <p:nvSpPr>
          <p:cNvPr id="19469" name="Text Box 51"/>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&lt;= w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solidFill>
                  <a:srgbClr val="FF0000"/>
                </a:solidFill>
                <a:latin typeface="Times New Roman" panose="02020603050405020304" pitchFamily="18" charset="0"/>
                <a:ea typeface="SimSun" panose="02010600030101010101" pitchFamily="2" charset="-122"/>
              </a:rPr>
              <a:t>else </a:t>
            </a:r>
            <a:r>
              <a:rPr lang="en-US" altLang="zh-CN" sz="2000">
                <a:latin typeface="Times New Roman" panose="02020603050405020304" pitchFamily="18" charset="0"/>
                <a:ea typeface="SimSun" panose="02010600030101010101" pitchFamily="2" charset="-122"/>
              </a:rPr>
              <a:t>V[i,w] = V[i-1,w]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9470" name="Text Box 52"/>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19471" name="Rectangle 53"/>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3426700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66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6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57" grpId="0" animBg="1"/>
      <p:bldP spid="19665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0483"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0484" name="Group 5"/>
          <p:cNvGrpSpPr>
            <a:grpSpLocks/>
          </p:cNvGrpSpPr>
          <p:nvPr/>
        </p:nvGrpSpPr>
        <p:grpSpPr bwMode="auto">
          <a:xfrm>
            <a:off x="2559050" y="1676400"/>
            <a:ext cx="5441950" cy="2743200"/>
            <a:chOff x="652" y="768"/>
            <a:chExt cx="3428" cy="1728"/>
          </a:xfrm>
        </p:grpSpPr>
        <p:sp>
          <p:nvSpPr>
            <p:cNvPr id="20497"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498"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499"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00"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01"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0502" name="Group 11"/>
            <p:cNvGrpSpPr>
              <a:grpSpLocks/>
            </p:cNvGrpSpPr>
            <p:nvPr/>
          </p:nvGrpSpPr>
          <p:grpSpPr bwMode="auto">
            <a:xfrm>
              <a:off x="652" y="768"/>
              <a:ext cx="3428" cy="1728"/>
              <a:chOff x="652" y="768"/>
              <a:chExt cx="3428" cy="1728"/>
            </a:xfrm>
          </p:grpSpPr>
          <p:sp>
            <p:nvSpPr>
              <p:cNvPr id="20503"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04"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05"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06"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07"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08"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09"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10"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11"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12"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13"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14"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15"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16"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17"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18"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19"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20"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21"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522"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23"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0524"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0525"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526"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0527"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0528"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529"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0530"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0531"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532"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0533"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0485"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i=2</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=0</a:t>
            </a:r>
          </a:p>
        </p:txBody>
      </p:sp>
      <p:sp>
        <p:nvSpPr>
          <p:cNvPr id="20486"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487"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488"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489" name="Rectangle 47"/>
          <p:cNvSpPr>
            <a:spLocks noChangeArrowheads="1"/>
          </p:cNvSpPr>
          <p:nvPr/>
        </p:nvSpPr>
        <p:spPr bwMode="auto">
          <a:xfrm>
            <a:off x="8763000" y="533400"/>
            <a:ext cx="16764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0490" name="Text Box 48"/>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491" name="Text Box 52"/>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0492" name="Text Box 53"/>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97686" name="Text Box 54"/>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4</a:t>
            </a:r>
            <a:endParaRPr lang="en-US" altLang="zh-CN" sz="2400" b="0">
              <a:latin typeface="Times New Roman" panose="02020603050405020304" pitchFamily="18" charset="0"/>
              <a:ea typeface="SimSun" panose="02010600030101010101" pitchFamily="2" charset="-122"/>
            </a:endParaRPr>
          </a:p>
        </p:txBody>
      </p:sp>
      <p:sp>
        <p:nvSpPr>
          <p:cNvPr id="197687" name="Line 55"/>
          <p:cNvSpPr>
            <a:spLocks noChangeShapeType="1"/>
          </p:cNvSpPr>
          <p:nvPr/>
        </p:nvSpPr>
        <p:spPr bwMode="auto">
          <a:xfrm>
            <a:off x="3581400" y="2895600"/>
            <a:ext cx="21336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495" name="Text Box 56"/>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0496" name="Rectangle 57"/>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1469210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76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7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86" grpId="0" autoUpdateAnimBg="0"/>
      <p:bldP spid="19768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1507"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1508" name="Group 5"/>
          <p:cNvGrpSpPr>
            <a:grpSpLocks/>
          </p:cNvGrpSpPr>
          <p:nvPr/>
        </p:nvGrpSpPr>
        <p:grpSpPr bwMode="auto">
          <a:xfrm>
            <a:off x="2559050" y="1676400"/>
            <a:ext cx="5441950" cy="2743200"/>
            <a:chOff x="652" y="768"/>
            <a:chExt cx="3428" cy="1728"/>
          </a:xfrm>
        </p:grpSpPr>
        <p:sp>
          <p:nvSpPr>
            <p:cNvPr id="21522"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23"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24"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25"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26"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1527" name="Group 11"/>
            <p:cNvGrpSpPr>
              <a:grpSpLocks/>
            </p:cNvGrpSpPr>
            <p:nvPr/>
          </p:nvGrpSpPr>
          <p:grpSpPr bwMode="auto">
            <a:xfrm>
              <a:off x="652" y="768"/>
              <a:ext cx="3428" cy="1728"/>
              <a:chOff x="652" y="768"/>
              <a:chExt cx="3428" cy="1728"/>
            </a:xfrm>
          </p:grpSpPr>
          <p:sp>
            <p:nvSpPr>
              <p:cNvPr id="21528"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29"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30"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31"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32"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33"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34"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35"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36"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37"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38"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39"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40"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41"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42"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43"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44"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45"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46"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47"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48"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1549"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1550"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51"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1552"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1553"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54"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1555"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1556"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57"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1558"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1509"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i=2</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=1</a:t>
            </a:r>
          </a:p>
        </p:txBody>
      </p:sp>
      <p:sp>
        <p:nvSpPr>
          <p:cNvPr id="21510"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11"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12"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13" name="Rectangle 47"/>
          <p:cNvSpPr>
            <a:spLocks noChangeArrowheads="1"/>
          </p:cNvSpPr>
          <p:nvPr/>
        </p:nvSpPr>
        <p:spPr bwMode="auto">
          <a:xfrm>
            <a:off x="8763000" y="533400"/>
            <a:ext cx="16764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1514" name="Text Box 48"/>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15" name="Text Box 49"/>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1516" name="Text Box 50"/>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98707"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4</a:t>
            </a:r>
            <a:endParaRPr lang="en-US" altLang="zh-CN" sz="2400" b="0">
              <a:latin typeface="Times New Roman" panose="02020603050405020304" pitchFamily="18" charset="0"/>
              <a:ea typeface="SimSun" panose="02010600030101010101" pitchFamily="2" charset="-122"/>
            </a:endParaRPr>
          </a:p>
        </p:txBody>
      </p:sp>
      <p:sp>
        <p:nvSpPr>
          <p:cNvPr id="198708" name="Line 52"/>
          <p:cNvSpPr>
            <a:spLocks noChangeShapeType="1"/>
          </p:cNvSpPr>
          <p:nvPr/>
        </p:nvSpPr>
        <p:spPr bwMode="auto">
          <a:xfrm>
            <a:off x="4419600" y="2895600"/>
            <a:ext cx="21336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19" name="Text Box 53"/>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1520" name="Text Box 54"/>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1521" name="Rectangle 55"/>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597810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07" grpId="0" autoUpdateAnimBg="0"/>
      <p:bldP spid="1987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2531"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2532" name="Group 5"/>
          <p:cNvGrpSpPr>
            <a:grpSpLocks/>
          </p:cNvGrpSpPr>
          <p:nvPr/>
        </p:nvGrpSpPr>
        <p:grpSpPr bwMode="auto">
          <a:xfrm>
            <a:off x="2559050" y="1676400"/>
            <a:ext cx="5441950" cy="2743200"/>
            <a:chOff x="652" y="768"/>
            <a:chExt cx="3428" cy="1728"/>
          </a:xfrm>
        </p:grpSpPr>
        <p:sp>
          <p:nvSpPr>
            <p:cNvPr id="22547"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48"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49"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50"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51"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2552" name="Group 11"/>
            <p:cNvGrpSpPr>
              <a:grpSpLocks/>
            </p:cNvGrpSpPr>
            <p:nvPr/>
          </p:nvGrpSpPr>
          <p:grpSpPr bwMode="auto">
            <a:xfrm>
              <a:off x="652" y="768"/>
              <a:ext cx="3428" cy="1728"/>
              <a:chOff x="652" y="768"/>
              <a:chExt cx="3428" cy="1728"/>
            </a:xfrm>
          </p:grpSpPr>
          <p:sp>
            <p:nvSpPr>
              <p:cNvPr id="22553"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54"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55"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56"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57"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58"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59"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60"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61"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62"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63"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64"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65"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66"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67"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68"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69"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70"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71"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72"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73"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2574"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2575"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76"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2577"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2578"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79"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2580"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2581"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82"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2583"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2533"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i=2</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=3</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a:solidFill>
                  <a:srgbClr val="FF0000"/>
                </a:solidFill>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 =2</a:t>
            </a:r>
          </a:p>
        </p:txBody>
      </p:sp>
      <p:sp>
        <p:nvSpPr>
          <p:cNvPr id="22534"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35"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36"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37" name="Rectangle 47"/>
          <p:cNvSpPr>
            <a:spLocks noChangeArrowheads="1"/>
          </p:cNvSpPr>
          <p:nvPr/>
        </p:nvSpPr>
        <p:spPr bwMode="auto">
          <a:xfrm>
            <a:off x="8763000" y="533400"/>
            <a:ext cx="1676400" cy="914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2538" name="Text Box 48"/>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39" name="Text Box 49"/>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2540" name="Text Box 50"/>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199731" name="Text Box 51"/>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7</a:t>
            </a:r>
            <a:endParaRPr lang="en-US" altLang="zh-CN" sz="2400" b="0">
              <a:latin typeface="Times New Roman" panose="02020603050405020304" pitchFamily="18" charset="0"/>
              <a:ea typeface="SimSun" panose="02010600030101010101" pitchFamily="2" charset="-122"/>
            </a:endParaRPr>
          </a:p>
        </p:txBody>
      </p:sp>
      <p:sp>
        <p:nvSpPr>
          <p:cNvPr id="199732" name="Line 52"/>
          <p:cNvSpPr>
            <a:spLocks noChangeShapeType="1"/>
          </p:cNvSpPr>
          <p:nvPr/>
        </p:nvSpPr>
        <p:spPr bwMode="auto">
          <a:xfrm>
            <a:off x="5257800" y="2895600"/>
            <a:ext cx="21336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543" name="Text Box 53"/>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2544" name="Text Box 54"/>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2545" name="Text Box 55"/>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2546" name="Rectangle 56"/>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1201793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9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9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31" grpId="0" autoUpdateAnimBg="0"/>
      <p:bldP spid="1997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244" r="13607" b="4062"/>
          <a:stretch/>
        </p:blipFill>
        <p:spPr>
          <a:xfrm>
            <a:off x="141668" y="196402"/>
            <a:ext cx="11732653" cy="6465195"/>
          </a:xfrm>
          <a:prstGeom prst="rect">
            <a:avLst/>
          </a:prstGeom>
        </p:spPr>
      </p:pic>
    </p:spTree>
    <p:extLst>
      <p:ext uri="{BB962C8B-B14F-4D97-AF65-F5344CB8AC3E}">
        <p14:creationId xmlns:p14="http://schemas.microsoft.com/office/powerpoint/2010/main" val="196475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3555"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3556" name="Group 5"/>
          <p:cNvGrpSpPr>
            <a:grpSpLocks/>
          </p:cNvGrpSpPr>
          <p:nvPr/>
        </p:nvGrpSpPr>
        <p:grpSpPr bwMode="auto">
          <a:xfrm>
            <a:off x="2559050" y="1676400"/>
            <a:ext cx="5441950" cy="2743200"/>
            <a:chOff x="652" y="768"/>
            <a:chExt cx="3428" cy="1728"/>
          </a:xfrm>
        </p:grpSpPr>
        <p:sp>
          <p:nvSpPr>
            <p:cNvPr id="23576"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77"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78"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79"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80"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3581" name="Group 11"/>
            <p:cNvGrpSpPr>
              <a:grpSpLocks/>
            </p:cNvGrpSpPr>
            <p:nvPr/>
          </p:nvGrpSpPr>
          <p:grpSpPr bwMode="auto">
            <a:xfrm>
              <a:off x="652" y="768"/>
              <a:ext cx="3428" cy="1728"/>
              <a:chOff x="652" y="768"/>
              <a:chExt cx="3428" cy="1728"/>
            </a:xfrm>
          </p:grpSpPr>
          <p:sp>
            <p:nvSpPr>
              <p:cNvPr id="23582"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3"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4"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5"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6"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7"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8"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89"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90"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91"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92"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93"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94"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95"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96"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97"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98"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99"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600"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601"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602"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3603"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3604"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605"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3606"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3607"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608"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3609"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3610"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611"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3612"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3557"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solidFill>
                  <a:srgbClr val="FF0000"/>
                </a:solidFill>
                <a:latin typeface="Times New Roman" panose="02020603050405020304" pitchFamily="18" charset="0"/>
                <a:ea typeface="SimSun" panose="02010600030101010101" pitchFamily="2" charset="-122"/>
              </a:rPr>
              <a:t>i=3</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 </a:t>
            </a:r>
            <a:r>
              <a:rPr lang="en-US" altLang="zh-CN" sz="2800" b="0">
                <a:solidFill>
                  <a:srgbClr val="FF0000"/>
                </a:solidFill>
                <a:latin typeface="Times New Roman" panose="02020603050405020304" pitchFamily="18" charset="0"/>
                <a:ea typeface="SimSun" panose="02010600030101010101" pitchFamily="2" charset="-122"/>
              </a:rPr>
              <a:t>1..3</a:t>
            </a:r>
          </a:p>
          <a:p>
            <a:pPr>
              <a:lnSpc>
                <a:spcPct val="110000"/>
              </a:lnSpc>
            </a:pPr>
            <a:endParaRPr lang="zh-CN" altLang="en-US" sz="2800" b="0">
              <a:latin typeface="Times New Roman" panose="02020603050405020304" pitchFamily="18" charset="0"/>
              <a:ea typeface="SimSun" panose="02010600030101010101" pitchFamily="2" charset="-122"/>
            </a:endParaRPr>
          </a:p>
        </p:txBody>
      </p:sp>
      <p:sp>
        <p:nvSpPr>
          <p:cNvPr id="23558"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559"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560"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561" name="Text Box 48"/>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562" name="Text Box 49"/>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3563" name="Text Box 53"/>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3564" name="Text Box 54"/>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3565" name="Text Box 55"/>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3566" name="Text Box 56"/>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&lt;= w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solidFill>
                  <a:srgbClr val="FF0000"/>
                </a:solidFill>
                <a:latin typeface="Times New Roman" panose="02020603050405020304" pitchFamily="18" charset="0"/>
                <a:ea typeface="SimSun" panose="02010600030101010101" pitchFamily="2" charset="-122"/>
              </a:rPr>
              <a:t>else </a:t>
            </a:r>
            <a:r>
              <a:rPr lang="en-US" altLang="zh-CN" sz="2000">
                <a:latin typeface="Times New Roman" panose="02020603050405020304" pitchFamily="18" charset="0"/>
                <a:ea typeface="SimSun" panose="02010600030101010101" pitchFamily="2" charset="-122"/>
              </a:rPr>
              <a:t>V[i,w] = V[i-1,w]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23567" name="Rectangle 57"/>
          <p:cNvSpPr>
            <a:spLocks noChangeArrowheads="1"/>
          </p:cNvSpPr>
          <p:nvPr/>
        </p:nvSpPr>
        <p:spPr bwMode="auto">
          <a:xfrm>
            <a:off x="8763000" y="533400"/>
            <a:ext cx="1676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3568" name="Text Box 58"/>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00764" name="Text Box 60"/>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p>
        </p:txBody>
      </p:sp>
      <p:sp>
        <p:nvSpPr>
          <p:cNvPr id="200765" name="Text Box 61"/>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4</a:t>
            </a:r>
          </a:p>
        </p:txBody>
      </p:sp>
      <p:sp>
        <p:nvSpPr>
          <p:cNvPr id="200769" name="Line 65"/>
          <p:cNvSpPr>
            <a:spLocks noChangeShapeType="1"/>
          </p:cNvSpPr>
          <p:nvPr/>
        </p:nvSpPr>
        <p:spPr bwMode="auto">
          <a:xfrm>
            <a:off x="4062413" y="332898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0770" name="Text Box 66"/>
          <p:cNvSpPr txBox="1">
            <a:spLocks noChangeArrowheads="1"/>
          </p:cNvSpPr>
          <p:nvPr/>
        </p:nvSpPr>
        <p:spPr bwMode="auto">
          <a:xfrm>
            <a:off x="4030663"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0</a:t>
            </a:r>
            <a:endParaRPr lang="en-US" altLang="zh-CN" sz="2400" b="0">
              <a:latin typeface="Times New Roman" panose="02020603050405020304" pitchFamily="18" charset="0"/>
              <a:ea typeface="SimSun" panose="02010600030101010101" pitchFamily="2" charset="-122"/>
            </a:endParaRPr>
          </a:p>
        </p:txBody>
      </p:sp>
      <p:sp>
        <p:nvSpPr>
          <p:cNvPr id="200771" name="Line 67"/>
          <p:cNvSpPr>
            <a:spLocks noChangeShapeType="1"/>
          </p:cNvSpPr>
          <p:nvPr/>
        </p:nvSpPr>
        <p:spPr bwMode="auto">
          <a:xfrm>
            <a:off x="4876800" y="33528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0772" name="Line 68"/>
          <p:cNvSpPr>
            <a:spLocks noChangeShapeType="1"/>
          </p:cNvSpPr>
          <p:nvPr/>
        </p:nvSpPr>
        <p:spPr bwMode="auto">
          <a:xfrm>
            <a:off x="5715000" y="33528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3575" name="Rectangle 69"/>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3098779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07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07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07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0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07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0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64" grpId="0" autoUpdateAnimBg="0"/>
      <p:bldP spid="200765" grpId="0" autoUpdateAnimBg="0"/>
      <p:bldP spid="200769" grpId="0" animBg="1"/>
      <p:bldP spid="200770" grpId="0" autoUpdateAnimBg="0"/>
      <p:bldP spid="200771" grpId="0" animBg="1"/>
      <p:bldP spid="20077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4579"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4580" name="Group 5"/>
          <p:cNvGrpSpPr>
            <a:grpSpLocks/>
          </p:cNvGrpSpPr>
          <p:nvPr/>
        </p:nvGrpSpPr>
        <p:grpSpPr bwMode="auto">
          <a:xfrm>
            <a:off x="2559050" y="1676400"/>
            <a:ext cx="5441950" cy="2743200"/>
            <a:chOff x="652" y="768"/>
            <a:chExt cx="3428" cy="1728"/>
          </a:xfrm>
        </p:grpSpPr>
        <p:sp>
          <p:nvSpPr>
            <p:cNvPr id="24599"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00"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01"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02"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03"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4604" name="Group 11"/>
            <p:cNvGrpSpPr>
              <a:grpSpLocks/>
            </p:cNvGrpSpPr>
            <p:nvPr/>
          </p:nvGrpSpPr>
          <p:grpSpPr bwMode="auto">
            <a:xfrm>
              <a:off x="652" y="768"/>
              <a:ext cx="3428" cy="1728"/>
              <a:chOff x="652" y="768"/>
              <a:chExt cx="3428" cy="1728"/>
            </a:xfrm>
          </p:grpSpPr>
          <p:sp>
            <p:nvSpPr>
              <p:cNvPr id="24605"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6"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7"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8"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9"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0"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1"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2"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13"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14"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15"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16"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17"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18"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19"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20"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21"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22"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23"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24"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25"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4626"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4627"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628"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4629"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4630"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631"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4632"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4633"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634"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4635"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4581"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i=3</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 </a:t>
            </a:r>
            <a:r>
              <a:rPr lang="en-US" altLang="zh-CN" sz="2800" b="0">
                <a:solidFill>
                  <a:srgbClr val="FF0000"/>
                </a:solidFill>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 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=0</a:t>
            </a:r>
          </a:p>
        </p:txBody>
      </p:sp>
      <p:sp>
        <p:nvSpPr>
          <p:cNvPr id="24582"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583"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584"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585"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586"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587"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588"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4589"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4590" name="Rectangle 53"/>
          <p:cNvSpPr>
            <a:spLocks noChangeArrowheads="1"/>
          </p:cNvSpPr>
          <p:nvPr/>
        </p:nvSpPr>
        <p:spPr bwMode="auto">
          <a:xfrm>
            <a:off x="8763000" y="533400"/>
            <a:ext cx="1676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4591" name="Text Box 54"/>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4592" name="Text Box 61"/>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4593" name="Text Box 62"/>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4594" name="Text Box 63"/>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01793" name="Line 65"/>
          <p:cNvSpPr>
            <a:spLocks noChangeShapeType="1"/>
          </p:cNvSpPr>
          <p:nvPr/>
        </p:nvSpPr>
        <p:spPr bwMode="auto">
          <a:xfrm>
            <a:off x="3581400" y="3276600"/>
            <a:ext cx="29718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1794" name="Text Box 66"/>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5</a:t>
            </a:r>
            <a:endParaRPr lang="en-US" altLang="zh-CN" sz="2400" b="0">
              <a:latin typeface="Times New Roman" panose="02020603050405020304" pitchFamily="18" charset="0"/>
              <a:ea typeface="SimSun" panose="02010600030101010101" pitchFamily="2" charset="-122"/>
            </a:endParaRPr>
          </a:p>
        </p:txBody>
      </p:sp>
      <p:sp>
        <p:nvSpPr>
          <p:cNvPr id="24597" name="Text Box 67"/>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a:t>
            </a:r>
            <a:r>
              <a:rPr lang="en-US" altLang="zh-CN" sz="2000" b="0">
                <a:solidFill>
                  <a:srgbClr val="FF0000"/>
                </a:solidFill>
                <a:latin typeface="Times New Roman" panose="02020603050405020304" pitchFamily="18" charset="0"/>
                <a:ea typeface="SimSun" panose="02010600030101010101" pitchFamily="2" charset="-122"/>
              </a:rPr>
              <a:t>b</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 V[i-1,w-w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b</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 + V[i-1,w- w</a:t>
            </a:r>
            <a:r>
              <a:rPr lang="en-US" altLang="zh-CN" sz="2000" baseline="-25000">
                <a:latin typeface="Times New Roman" panose="02020603050405020304" pitchFamily="18" charset="0"/>
                <a:ea typeface="SimSun" panose="02010600030101010101" pitchFamily="2" charset="-122"/>
              </a:rPr>
              <a:t>i</a:t>
            </a:r>
            <a:r>
              <a:rPr lang="en-US" altLang="zh-CN" sz="200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24598" name="Rectangle 68"/>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796623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17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1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93" grpId="0" animBg="1"/>
      <p:bldP spid="20179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5603"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5604" name="Group 5"/>
          <p:cNvGrpSpPr>
            <a:grpSpLocks/>
          </p:cNvGrpSpPr>
          <p:nvPr/>
        </p:nvGrpSpPr>
        <p:grpSpPr bwMode="auto">
          <a:xfrm>
            <a:off x="2559050" y="1676400"/>
            <a:ext cx="5441950" cy="2743200"/>
            <a:chOff x="652" y="768"/>
            <a:chExt cx="3428" cy="1728"/>
          </a:xfrm>
        </p:grpSpPr>
        <p:sp>
          <p:nvSpPr>
            <p:cNvPr id="25624"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25"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26"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27"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28"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5629" name="Group 11"/>
            <p:cNvGrpSpPr>
              <a:grpSpLocks/>
            </p:cNvGrpSpPr>
            <p:nvPr/>
          </p:nvGrpSpPr>
          <p:grpSpPr bwMode="auto">
            <a:xfrm>
              <a:off x="652" y="768"/>
              <a:ext cx="3428" cy="1728"/>
              <a:chOff x="652" y="768"/>
              <a:chExt cx="3428" cy="1728"/>
            </a:xfrm>
          </p:grpSpPr>
          <p:sp>
            <p:nvSpPr>
              <p:cNvPr id="25630"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1"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2"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3"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4"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5"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6"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37"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38"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39"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40"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41"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42"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43"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44"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45"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46"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47"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48"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649"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50"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5651"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5652"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53"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5654"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5655"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56"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5657"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5658"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59"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5660"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5605"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i=3</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=4</a:t>
            </a:r>
          </a:p>
          <a:p>
            <a:pPr>
              <a:lnSpc>
                <a:spcPct val="110000"/>
              </a:lnSpc>
            </a:pPr>
            <a:r>
              <a:rPr lang="en-US" altLang="zh-CN" sz="2800" b="0">
                <a:latin typeface="Times New Roman" panose="02020603050405020304" pitchFamily="18" charset="0"/>
                <a:ea typeface="SimSun" panose="02010600030101010101" pitchFamily="2" charset="-122"/>
              </a:rPr>
              <a:t>w= </a:t>
            </a:r>
            <a:r>
              <a:rPr lang="en-US" altLang="zh-CN" sz="2800" b="0">
                <a:solidFill>
                  <a:srgbClr val="FF0000"/>
                </a:solidFill>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 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=1</a:t>
            </a:r>
          </a:p>
        </p:txBody>
      </p:sp>
      <p:sp>
        <p:nvSpPr>
          <p:cNvPr id="25606"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07"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08"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09"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10"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11"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12"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5613"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5614" name="Rectangle 52"/>
          <p:cNvSpPr>
            <a:spLocks noChangeArrowheads="1"/>
          </p:cNvSpPr>
          <p:nvPr/>
        </p:nvSpPr>
        <p:spPr bwMode="auto">
          <a:xfrm>
            <a:off x="8763000" y="533400"/>
            <a:ext cx="1676400"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5615" name="Text Box 53"/>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5616" name="Text Box 54"/>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5617" name="Text Box 55"/>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5618" name="Text Box 56"/>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5619" name="Text Box 59"/>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a:t>
            </a:r>
            <a:r>
              <a:rPr lang="en-US" altLang="zh-CN" sz="2000" b="0">
                <a:solidFill>
                  <a:srgbClr val="FF0000"/>
                </a:solidFill>
                <a:latin typeface="Times New Roman" panose="02020603050405020304" pitchFamily="18" charset="0"/>
                <a:ea typeface="SimSun" panose="02010600030101010101" pitchFamily="2" charset="-122"/>
              </a:rPr>
              <a:t>else</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25620" name="Text Box 60"/>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02813" name="Line 61"/>
          <p:cNvSpPr>
            <a:spLocks noChangeShapeType="1"/>
          </p:cNvSpPr>
          <p:nvPr/>
        </p:nvSpPr>
        <p:spPr bwMode="auto">
          <a:xfrm>
            <a:off x="7423150" y="332898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2814" name="Text Box 62"/>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7</a:t>
            </a:r>
            <a:endParaRPr lang="en-US" altLang="zh-CN" sz="2400" b="0">
              <a:latin typeface="Times New Roman" panose="02020603050405020304" pitchFamily="18" charset="0"/>
              <a:ea typeface="SimSun" panose="02010600030101010101" pitchFamily="2" charset="-122"/>
            </a:endParaRPr>
          </a:p>
        </p:txBody>
      </p:sp>
      <p:sp>
        <p:nvSpPr>
          <p:cNvPr id="25623" name="Rectangle 63"/>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3353577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2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813" grpId="0" animBg="1"/>
      <p:bldP spid="20281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6627"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6628" name="Group 5"/>
          <p:cNvGrpSpPr>
            <a:grpSpLocks/>
          </p:cNvGrpSpPr>
          <p:nvPr/>
        </p:nvGrpSpPr>
        <p:grpSpPr bwMode="auto">
          <a:xfrm>
            <a:off x="2559050" y="1676400"/>
            <a:ext cx="5441950" cy="2743200"/>
            <a:chOff x="652" y="768"/>
            <a:chExt cx="3428" cy="1728"/>
          </a:xfrm>
        </p:grpSpPr>
        <p:sp>
          <p:nvSpPr>
            <p:cNvPr id="26655"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56"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57"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58"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59"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6660" name="Group 11"/>
            <p:cNvGrpSpPr>
              <a:grpSpLocks/>
            </p:cNvGrpSpPr>
            <p:nvPr/>
          </p:nvGrpSpPr>
          <p:grpSpPr bwMode="auto">
            <a:xfrm>
              <a:off x="652" y="768"/>
              <a:ext cx="3428" cy="1728"/>
              <a:chOff x="652" y="768"/>
              <a:chExt cx="3428" cy="1728"/>
            </a:xfrm>
          </p:grpSpPr>
          <p:sp>
            <p:nvSpPr>
              <p:cNvPr id="26661"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2"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3"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4"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5"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6"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7"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68"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69"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70"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71"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72"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73"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74"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75"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76"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77"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78"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79"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6680"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81"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6682"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6683"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84"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6685"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6686"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87"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6688"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6689"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90"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6691"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6629"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solidFill>
                  <a:srgbClr val="FF0000"/>
                </a:solidFill>
                <a:latin typeface="Times New Roman" panose="02020603050405020304" pitchFamily="18" charset="0"/>
                <a:ea typeface="SimSun" panose="02010600030101010101" pitchFamily="2" charset="-122"/>
              </a:rPr>
              <a:t>i=4</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=6</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 </a:t>
            </a:r>
            <a:r>
              <a:rPr lang="en-US" altLang="zh-CN" sz="2800" b="0">
                <a:solidFill>
                  <a:srgbClr val="FF0000"/>
                </a:solidFill>
                <a:latin typeface="Times New Roman" panose="02020603050405020304" pitchFamily="18" charset="0"/>
                <a:ea typeface="SimSun" panose="02010600030101010101" pitchFamily="2" charset="-122"/>
              </a:rPr>
              <a:t>1..4</a:t>
            </a:r>
          </a:p>
          <a:p>
            <a:pPr>
              <a:lnSpc>
                <a:spcPct val="110000"/>
              </a:lnSpc>
            </a:pPr>
            <a:endParaRPr lang="zh-CN" altLang="en-US" sz="2800" b="0">
              <a:latin typeface="Times New Roman" panose="02020603050405020304" pitchFamily="18" charset="0"/>
              <a:ea typeface="SimSun" panose="02010600030101010101" pitchFamily="2" charset="-122"/>
            </a:endParaRPr>
          </a:p>
        </p:txBody>
      </p:sp>
      <p:sp>
        <p:nvSpPr>
          <p:cNvPr id="26630"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31"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32"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33"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34"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35"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36"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6637"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6638" name="Text Box 52"/>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&lt;= w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else</a:t>
            </a:r>
          </a:p>
          <a:p>
            <a:r>
              <a:rPr lang="en-US" altLang="zh-CN" sz="2000" b="0">
                <a:latin typeface="Times New Roman" panose="02020603050405020304" pitchFamily="18" charset="0"/>
                <a:ea typeface="SimSun" panose="02010600030101010101" pitchFamily="2" charset="-122"/>
              </a:rPr>
              <a:t>            V[i,w] = V[i-1,w]</a:t>
            </a:r>
          </a:p>
          <a:p>
            <a:r>
              <a:rPr lang="en-US" altLang="zh-CN" sz="2000" b="0">
                <a:solidFill>
                  <a:srgbClr val="FF0000"/>
                </a:solidFill>
                <a:latin typeface="Times New Roman" panose="02020603050405020304" pitchFamily="18" charset="0"/>
                <a:ea typeface="SimSun" panose="02010600030101010101" pitchFamily="2" charset="-122"/>
              </a:rPr>
              <a:t>else </a:t>
            </a:r>
            <a:r>
              <a:rPr lang="en-US" altLang="zh-CN" sz="2000">
                <a:latin typeface="Times New Roman" panose="02020603050405020304" pitchFamily="18" charset="0"/>
                <a:ea typeface="SimSun" panose="02010600030101010101" pitchFamily="2" charset="-122"/>
              </a:rPr>
              <a:t>V[i,w] = V[i-1,w]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26639" name="Text Box 54"/>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03831" name="Text Box 55"/>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3</a:t>
            </a:r>
          </a:p>
        </p:txBody>
      </p:sp>
      <p:sp>
        <p:nvSpPr>
          <p:cNvPr id="203832" name="Text Box 56"/>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4</a:t>
            </a:r>
          </a:p>
        </p:txBody>
      </p:sp>
      <p:sp>
        <p:nvSpPr>
          <p:cNvPr id="203833" name="Line 57"/>
          <p:cNvSpPr>
            <a:spLocks noChangeShapeType="1"/>
          </p:cNvSpPr>
          <p:nvPr/>
        </p:nvSpPr>
        <p:spPr bwMode="auto">
          <a:xfrm>
            <a:off x="4062413" y="378618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3834" name="Text Box 58"/>
          <p:cNvSpPr txBox="1">
            <a:spLocks noChangeArrowheads="1"/>
          </p:cNvSpPr>
          <p:nvPr/>
        </p:nvSpPr>
        <p:spPr bwMode="auto">
          <a:xfrm>
            <a:off x="4030663"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0</a:t>
            </a:r>
            <a:endParaRPr lang="en-US" altLang="zh-CN" sz="2400" b="0">
              <a:latin typeface="Times New Roman" panose="02020603050405020304" pitchFamily="18" charset="0"/>
              <a:ea typeface="SimSun" panose="02010600030101010101" pitchFamily="2" charset="-122"/>
            </a:endParaRPr>
          </a:p>
        </p:txBody>
      </p:sp>
      <p:sp>
        <p:nvSpPr>
          <p:cNvPr id="203835" name="Line 59"/>
          <p:cNvSpPr>
            <a:spLocks noChangeShapeType="1"/>
          </p:cNvSpPr>
          <p:nvPr/>
        </p:nvSpPr>
        <p:spPr bwMode="auto">
          <a:xfrm>
            <a:off x="4876800" y="3810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3836" name="Line 60"/>
          <p:cNvSpPr>
            <a:spLocks noChangeShapeType="1"/>
          </p:cNvSpPr>
          <p:nvPr/>
        </p:nvSpPr>
        <p:spPr bwMode="auto">
          <a:xfrm>
            <a:off x="5715000" y="3810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46" name="Text Box 61"/>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6647" name="Text Box 62"/>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6648" name="Text Box 63"/>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6649" name="Text Box 64"/>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6650" name="Text Box 65"/>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03842" name="Text Box 66"/>
          <p:cNvSpPr txBox="1">
            <a:spLocks noChangeArrowheads="1"/>
          </p:cNvSpPr>
          <p:nvPr/>
        </p:nvSpPr>
        <p:spPr bwMode="auto">
          <a:xfrm>
            <a:off x="652145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5</a:t>
            </a:r>
          </a:p>
        </p:txBody>
      </p:sp>
      <p:sp>
        <p:nvSpPr>
          <p:cNvPr id="203843" name="Line 67"/>
          <p:cNvSpPr>
            <a:spLocks noChangeShapeType="1"/>
          </p:cNvSpPr>
          <p:nvPr/>
        </p:nvSpPr>
        <p:spPr bwMode="auto">
          <a:xfrm>
            <a:off x="6521450" y="38100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53" name="Rectangle 68"/>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6654" name="Rectangle 69"/>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2504697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38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38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38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38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38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38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384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3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31" grpId="0" autoUpdateAnimBg="0"/>
      <p:bldP spid="203832" grpId="0" autoUpdateAnimBg="0"/>
      <p:bldP spid="203833" grpId="0" animBg="1"/>
      <p:bldP spid="203834" grpId="0" autoUpdateAnimBg="0"/>
      <p:bldP spid="203835" grpId="0" animBg="1"/>
      <p:bldP spid="203836" grpId="0" animBg="1"/>
      <p:bldP spid="203842" grpId="0" autoUpdateAnimBg="0"/>
      <p:bldP spid="2038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7651"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7652" name="Group 5"/>
          <p:cNvGrpSpPr>
            <a:grpSpLocks/>
          </p:cNvGrpSpPr>
          <p:nvPr/>
        </p:nvGrpSpPr>
        <p:grpSpPr bwMode="auto">
          <a:xfrm>
            <a:off x="2559050" y="1676400"/>
            <a:ext cx="5441950" cy="2743200"/>
            <a:chOff x="652" y="768"/>
            <a:chExt cx="3428" cy="1728"/>
          </a:xfrm>
        </p:grpSpPr>
        <p:sp>
          <p:nvSpPr>
            <p:cNvPr id="27677"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78"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79"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80"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81"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7682" name="Group 11"/>
            <p:cNvGrpSpPr>
              <a:grpSpLocks/>
            </p:cNvGrpSpPr>
            <p:nvPr/>
          </p:nvGrpSpPr>
          <p:grpSpPr bwMode="auto">
            <a:xfrm>
              <a:off x="652" y="768"/>
              <a:ext cx="3428" cy="1728"/>
              <a:chOff x="652" y="768"/>
              <a:chExt cx="3428" cy="1728"/>
            </a:xfrm>
          </p:grpSpPr>
          <p:sp>
            <p:nvSpPr>
              <p:cNvPr id="27683"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84"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85"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86"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87"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88"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89"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90"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91"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92"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93"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94"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95"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96"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97"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98"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99"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700"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701"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702"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703"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7704"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7705"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706"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7707"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7708"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709"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7710"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7711"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712"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7713"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7653" name="Text Box 43"/>
          <p:cNvSpPr txBox="1">
            <a:spLocks noChangeArrowheads="1"/>
          </p:cNvSpPr>
          <p:nvPr/>
        </p:nvSpPr>
        <p:spPr bwMode="auto">
          <a:xfrm>
            <a:off x="8131176" y="1752601"/>
            <a:ext cx="14700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800" b="0">
                <a:latin typeface="Times New Roman" panose="02020603050405020304" pitchFamily="18" charset="0"/>
                <a:ea typeface="SimSun" panose="02010600030101010101" pitchFamily="2" charset="-122"/>
              </a:rPr>
              <a:t>i=4</a:t>
            </a:r>
          </a:p>
          <a:p>
            <a:pPr>
              <a:lnSpc>
                <a:spcPct val="110000"/>
              </a:lnSpc>
            </a:pPr>
            <a:r>
              <a:rPr lang="en-US" altLang="zh-CN" sz="2800" b="0">
                <a:latin typeface="Times New Roman" panose="02020603050405020304" pitchFamily="18" charset="0"/>
                <a:ea typeface="SimSun" panose="02010600030101010101" pitchFamily="2" charset="-122"/>
              </a:rPr>
              <a:t>b</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=6</a:t>
            </a:r>
          </a:p>
          <a:p>
            <a:pPr>
              <a:lnSpc>
                <a:spcPct val="110000"/>
              </a:lnSpc>
            </a:pPr>
            <a:r>
              <a:rPr lang="en-US" altLang="zh-CN" sz="2800" b="0">
                <a:latin typeface="Times New Roman" panose="02020603050405020304" pitchFamily="18" charset="0"/>
                <a:ea typeface="SimSun" panose="02010600030101010101" pitchFamily="2" charset="-122"/>
              </a:rPr>
              <a:t>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 </a:t>
            </a:r>
            <a:r>
              <a:rPr lang="en-US" altLang="zh-CN" sz="2800" b="0">
                <a:solidFill>
                  <a:srgbClr val="FF0000"/>
                </a:solidFill>
                <a:latin typeface="Times New Roman" panose="02020603050405020304" pitchFamily="18" charset="0"/>
                <a:ea typeface="SimSun" panose="02010600030101010101" pitchFamily="2" charset="-122"/>
              </a:rPr>
              <a:t>5</a:t>
            </a:r>
          </a:p>
          <a:p>
            <a:pPr>
              <a:lnSpc>
                <a:spcPct val="110000"/>
              </a:lnSpc>
            </a:pPr>
            <a:r>
              <a:rPr lang="en-US" altLang="zh-CN" sz="2800" b="0">
                <a:latin typeface="Times New Roman" panose="02020603050405020304" pitchFamily="18" charset="0"/>
                <a:ea typeface="SimSun" panose="02010600030101010101" pitchFamily="2" charset="-122"/>
              </a:rPr>
              <a:t>w- w</a:t>
            </a:r>
            <a:r>
              <a:rPr lang="en-US" altLang="zh-CN" sz="2800" b="0" baseline="-25000">
                <a:latin typeface="Times New Roman" panose="02020603050405020304" pitchFamily="18" charset="0"/>
                <a:ea typeface="SimSun" panose="02010600030101010101" pitchFamily="2" charset="-122"/>
              </a:rPr>
              <a:t>i</a:t>
            </a:r>
            <a:r>
              <a:rPr lang="en-US" altLang="zh-CN" sz="2800" b="0">
                <a:latin typeface="Times New Roman" panose="02020603050405020304" pitchFamily="18" charset="0"/>
                <a:ea typeface="SimSun" panose="02010600030101010101" pitchFamily="2" charset="-122"/>
              </a:rPr>
              <a:t>=0</a:t>
            </a:r>
          </a:p>
        </p:txBody>
      </p:sp>
      <p:sp>
        <p:nvSpPr>
          <p:cNvPr id="27654"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55"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56"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57"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58"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59"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60"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7661"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7662" name="Text Box 53"/>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7663" name="Text Box 54"/>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64" name="Text Box 55"/>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65" name="Text Box 56"/>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7666" name="Text Box 57"/>
          <p:cNvSpPr txBox="1">
            <a:spLocks noChangeArrowheads="1"/>
          </p:cNvSpPr>
          <p:nvPr/>
        </p:nvSpPr>
        <p:spPr bwMode="auto">
          <a:xfrm>
            <a:off x="3276600" y="4556126"/>
            <a:ext cx="69342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000" b="0">
                <a:latin typeface="Times New Roman" panose="02020603050405020304" pitchFamily="18" charset="0"/>
                <a:ea typeface="SimSun" panose="02010600030101010101" pitchFamily="2" charset="-122"/>
              </a:rPr>
              <a:t>if </a:t>
            </a:r>
            <a:r>
              <a:rPr lang="en-US" altLang="zh-CN" sz="2000" b="0">
                <a:solidFill>
                  <a:srgbClr val="FF0000"/>
                </a:solidFill>
                <a:latin typeface="Times New Roman" panose="02020603050405020304" pitchFamily="18" charset="0"/>
                <a:ea typeface="SimSun" panose="02010600030101010101" pitchFamily="2" charset="-122"/>
              </a:rPr>
              <a:t>w</a:t>
            </a:r>
            <a:r>
              <a:rPr lang="en-US" altLang="zh-CN" sz="2000" b="0" baseline="-25000">
                <a:solidFill>
                  <a:srgbClr val="FF0000"/>
                </a:solidFill>
                <a:latin typeface="Times New Roman" panose="02020603050405020304" pitchFamily="18" charset="0"/>
                <a:ea typeface="SimSun" panose="02010600030101010101" pitchFamily="2" charset="-122"/>
              </a:rPr>
              <a:t>i</a:t>
            </a:r>
            <a:r>
              <a:rPr lang="en-US" altLang="zh-CN" sz="2000" b="0">
                <a:solidFill>
                  <a:srgbClr val="FF0000"/>
                </a:solidFill>
                <a:latin typeface="Times New Roman" panose="02020603050405020304" pitchFamily="18" charset="0"/>
                <a:ea typeface="SimSun" panose="02010600030101010101" pitchFamily="2" charset="-122"/>
              </a:rPr>
              <a:t> &lt;= w</a:t>
            </a:r>
            <a:r>
              <a:rPr lang="en-US" altLang="zh-CN" sz="2000" b="0">
                <a:latin typeface="Times New Roman" panose="02020603050405020304" pitchFamily="18" charset="0"/>
                <a:ea typeface="SimSun" panose="02010600030101010101" pitchFamily="2" charset="-122"/>
              </a:rPr>
              <a:t> </a:t>
            </a:r>
            <a:r>
              <a:rPr lang="en-US" altLang="zh-CN" sz="2000" b="0">
                <a:solidFill>
                  <a:srgbClr val="008000"/>
                </a:solidFill>
                <a:latin typeface="Times New Roman" panose="02020603050405020304" pitchFamily="18" charset="0"/>
                <a:ea typeface="SimSun" panose="02010600030101010101" pitchFamily="2" charset="-122"/>
              </a:rPr>
              <a:t>// item i can be part of the solution</a:t>
            </a:r>
            <a:endParaRPr lang="en-US" altLang="zh-CN" sz="2000" b="0">
              <a:latin typeface="Times New Roman" panose="02020603050405020304" pitchFamily="18" charset="0"/>
              <a:ea typeface="SimSun" panose="02010600030101010101" pitchFamily="2" charset="-122"/>
            </a:endParaRPr>
          </a:p>
          <a:p>
            <a:r>
              <a:rPr lang="en-US" altLang="zh-CN" sz="2000" b="0">
                <a:latin typeface="Times New Roman" panose="02020603050405020304" pitchFamily="18" charset="0"/>
                <a:ea typeface="SimSun" panose="02010600030101010101" pitchFamily="2" charset="-122"/>
              </a:rPr>
              <a:t>        if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&gt; V[i-1,w]</a:t>
            </a:r>
          </a:p>
          <a:p>
            <a:r>
              <a:rPr lang="en-US" altLang="zh-CN" sz="2000" b="0">
                <a:latin typeface="Times New Roman" panose="02020603050405020304" pitchFamily="18" charset="0"/>
                <a:ea typeface="SimSun" panose="02010600030101010101" pitchFamily="2" charset="-122"/>
              </a:rPr>
              <a:t>            V[i,w] = b</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 + V[i-1,w- w</a:t>
            </a:r>
            <a:r>
              <a:rPr lang="en-US" altLang="zh-CN" sz="2000" b="0" baseline="-25000">
                <a:latin typeface="Times New Roman" panose="02020603050405020304" pitchFamily="18" charset="0"/>
                <a:ea typeface="SimSun" panose="02010600030101010101" pitchFamily="2" charset="-122"/>
              </a:rPr>
              <a:t>i</a:t>
            </a:r>
            <a:r>
              <a:rPr lang="en-US" altLang="zh-CN" sz="2000" b="0">
                <a:latin typeface="Times New Roman" panose="02020603050405020304" pitchFamily="18" charset="0"/>
                <a:ea typeface="SimSun" panose="02010600030101010101" pitchFamily="2" charset="-122"/>
              </a:rPr>
              <a:t>]</a:t>
            </a:r>
          </a:p>
          <a:p>
            <a:r>
              <a:rPr lang="en-US" altLang="zh-CN" sz="2000" b="0">
                <a:latin typeface="Times New Roman" panose="02020603050405020304" pitchFamily="18" charset="0"/>
                <a:ea typeface="SimSun" panose="02010600030101010101" pitchFamily="2" charset="-122"/>
              </a:rPr>
              <a:t>        </a:t>
            </a:r>
            <a:r>
              <a:rPr lang="en-US" altLang="zh-CN" sz="2000" b="0">
                <a:solidFill>
                  <a:srgbClr val="FF0000"/>
                </a:solidFill>
                <a:latin typeface="Times New Roman" panose="02020603050405020304" pitchFamily="18" charset="0"/>
                <a:ea typeface="SimSun" panose="02010600030101010101" pitchFamily="2" charset="-122"/>
              </a:rPr>
              <a:t>else</a:t>
            </a:r>
          </a:p>
          <a:p>
            <a:r>
              <a:rPr lang="en-US" altLang="zh-CN" sz="2000" b="0">
                <a:latin typeface="Times New Roman" panose="02020603050405020304" pitchFamily="18" charset="0"/>
                <a:ea typeface="SimSun" panose="02010600030101010101" pitchFamily="2" charset="-122"/>
              </a:rPr>
              <a:t>            </a:t>
            </a:r>
            <a:r>
              <a:rPr lang="en-US" altLang="zh-CN" sz="2000">
                <a:latin typeface="Times New Roman" panose="02020603050405020304" pitchFamily="18" charset="0"/>
                <a:ea typeface="SimSun" panose="02010600030101010101" pitchFamily="2" charset="-122"/>
              </a:rPr>
              <a:t>V[i,w] = V[i-1,w]</a:t>
            </a:r>
          </a:p>
          <a:p>
            <a:r>
              <a:rPr lang="en-US" altLang="zh-CN" sz="2000" b="0">
                <a:latin typeface="Times New Roman" panose="02020603050405020304" pitchFamily="18" charset="0"/>
                <a:ea typeface="SimSun" panose="02010600030101010101" pitchFamily="2" charset="-122"/>
              </a:rPr>
              <a:t>else V[i,w] = V[i-1,w]  </a:t>
            </a:r>
            <a:r>
              <a:rPr lang="en-US" altLang="zh-CN" sz="2000" b="0">
                <a:solidFill>
                  <a:srgbClr val="008000"/>
                </a:solidFill>
                <a:latin typeface="Times New Roman" panose="02020603050405020304" pitchFamily="18" charset="0"/>
                <a:ea typeface="SimSun" panose="02010600030101010101" pitchFamily="2" charset="-122"/>
              </a:rPr>
              <a:t>// w</a:t>
            </a:r>
            <a:r>
              <a:rPr lang="en-US" altLang="zh-CN" sz="2000" b="0" baseline="-25000">
                <a:solidFill>
                  <a:srgbClr val="008000"/>
                </a:solidFill>
                <a:latin typeface="Times New Roman" panose="02020603050405020304" pitchFamily="18" charset="0"/>
                <a:ea typeface="SimSun" panose="02010600030101010101" pitchFamily="2" charset="-122"/>
              </a:rPr>
              <a:t>i</a:t>
            </a:r>
            <a:r>
              <a:rPr lang="en-US" altLang="zh-CN" sz="2000" b="0">
                <a:solidFill>
                  <a:srgbClr val="008000"/>
                </a:solidFill>
                <a:latin typeface="Times New Roman" panose="02020603050405020304" pitchFamily="18" charset="0"/>
                <a:ea typeface="SimSun" panose="02010600030101010101" pitchFamily="2" charset="-122"/>
              </a:rPr>
              <a:t> &gt; w </a:t>
            </a:r>
          </a:p>
        </p:txBody>
      </p:sp>
      <p:sp>
        <p:nvSpPr>
          <p:cNvPr id="27667" name="Text Box 58"/>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04859" name="Line 59"/>
          <p:cNvSpPr>
            <a:spLocks noChangeShapeType="1"/>
          </p:cNvSpPr>
          <p:nvPr/>
        </p:nvSpPr>
        <p:spPr bwMode="auto">
          <a:xfrm>
            <a:off x="7423150" y="3786188"/>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4860" name="Text Box 60"/>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a:solidFill>
                  <a:srgbClr val="FF0000"/>
                </a:solidFill>
                <a:latin typeface="Times New Roman" panose="02020603050405020304" pitchFamily="18" charset="0"/>
                <a:ea typeface="SimSun" panose="02010600030101010101" pitchFamily="2" charset="-122"/>
              </a:rPr>
              <a:t>7</a:t>
            </a:r>
            <a:endParaRPr lang="en-US" altLang="zh-CN" sz="2400" b="0">
              <a:latin typeface="Times New Roman" panose="02020603050405020304" pitchFamily="18" charset="0"/>
              <a:ea typeface="SimSun" panose="02010600030101010101" pitchFamily="2" charset="-122"/>
            </a:endParaRPr>
          </a:p>
        </p:txBody>
      </p:sp>
      <p:sp>
        <p:nvSpPr>
          <p:cNvPr id="27670" name="Text Box 61"/>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7671" name="Text Box 62"/>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7672" name="Text Box 63"/>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7673" name="Text Box 64"/>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7674" name="Text Box 65"/>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7675" name="Rectangle 66"/>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7676" name="Rectangle 67"/>
          <p:cNvSpPr>
            <a:spLocks noGrp="1" noChangeArrowheads="1"/>
          </p:cNvSpPr>
          <p:nvPr>
            <p:ph type="title"/>
          </p:nvPr>
        </p:nvSpPr>
        <p:spPr/>
        <p:txBody>
          <a:bodyPr/>
          <a:lstStyle/>
          <a:p>
            <a:r>
              <a:rPr lang="en-US" altLang="zh-CN">
                <a:ea typeface="SimSun" panose="02010600030101010101" pitchFamily="2" charset="-122"/>
              </a:rPr>
              <a:t>Example </a:t>
            </a:r>
          </a:p>
        </p:txBody>
      </p:sp>
    </p:spTree>
    <p:extLst>
      <p:ext uri="{BB962C8B-B14F-4D97-AF65-F5344CB8AC3E}">
        <p14:creationId xmlns:p14="http://schemas.microsoft.com/office/powerpoint/2010/main" val="113681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9" grpId="0" animBg="1"/>
      <p:bldP spid="20486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5" name="Rectangle 3"/>
          <p:cNvSpPr>
            <a:spLocks noGrp="1" noChangeArrowheads="1"/>
          </p:cNvSpPr>
          <p:nvPr>
            <p:ph type="body" idx="1"/>
          </p:nvPr>
        </p:nvSpPr>
        <p:spPr>
          <a:xfrm>
            <a:off x="657896" y="1210614"/>
            <a:ext cx="9601200" cy="5105400"/>
          </a:xfrm>
        </p:spPr>
        <p:txBody>
          <a:bodyPr>
            <a:normAutofit/>
          </a:bodyPr>
          <a:lstStyle/>
          <a:p>
            <a:pPr>
              <a:lnSpc>
                <a:spcPct val="90000"/>
              </a:lnSpc>
            </a:pPr>
            <a:r>
              <a:rPr lang="en-US" altLang="zh-CN" sz="2600" dirty="0">
                <a:ea typeface="SimSun" panose="02010600030101010101" pitchFamily="2" charset="-122"/>
              </a:rPr>
              <a:t>All of the information we need is in the table.</a:t>
            </a:r>
          </a:p>
          <a:p>
            <a:pPr>
              <a:lnSpc>
                <a:spcPct val="90000"/>
              </a:lnSpc>
            </a:pPr>
            <a:r>
              <a:rPr lang="en-US" altLang="zh-CN" sz="2600" i="1" dirty="0">
                <a:ea typeface="SimSun" panose="02010600030101010101" pitchFamily="2" charset="-122"/>
              </a:rPr>
              <a:t>V[</a:t>
            </a:r>
            <a:r>
              <a:rPr lang="en-US" altLang="zh-CN" sz="2600" i="1" dirty="0" err="1">
                <a:ea typeface="SimSun" panose="02010600030101010101" pitchFamily="2" charset="-122"/>
              </a:rPr>
              <a:t>n</a:t>
            </a:r>
            <a:r>
              <a:rPr lang="en-US" altLang="zh-CN" sz="2600" dirty="0" err="1">
                <a:ea typeface="SimSun" panose="02010600030101010101" pitchFamily="2" charset="-122"/>
              </a:rPr>
              <a:t>,</a:t>
            </a:r>
            <a:r>
              <a:rPr lang="en-US" altLang="zh-CN" sz="2600" i="1" dirty="0" err="1">
                <a:ea typeface="SimSun" panose="02010600030101010101" pitchFamily="2" charset="-122"/>
              </a:rPr>
              <a:t>W</a:t>
            </a:r>
            <a:r>
              <a:rPr lang="en-US" altLang="zh-CN" sz="2600" dirty="0">
                <a:ea typeface="SimSun" panose="02010600030101010101" pitchFamily="2" charset="-122"/>
              </a:rPr>
              <a:t>] is the maximal value of items that can be placed in the Knapsack.</a:t>
            </a:r>
          </a:p>
          <a:p>
            <a:pPr>
              <a:lnSpc>
                <a:spcPct val="90000"/>
              </a:lnSpc>
            </a:pPr>
            <a:r>
              <a:rPr lang="en-US" altLang="zh-CN" sz="2600" dirty="0">
                <a:ea typeface="SimSun" panose="02010600030101010101" pitchFamily="2" charset="-122"/>
              </a:rPr>
              <a:t>Let </a:t>
            </a:r>
            <a:r>
              <a:rPr lang="en-US" altLang="zh-CN" sz="2600" dirty="0" err="1">
                <a:ea typeface="SimSun" panose="02010600030101010101" pitchFamily="2" charset="-122"/>
              </a:rPr>
              <a:t>i</a:t>
            </a:r>
            <a:r>
              <a:rPr lang="en-US" altLang="zh-CN" sz="2600" dirty="0">
                <a:ea typeface="SimSun" panose="02010600030101010101" pitchFamily="2" charset="-122"/>
              </a:rPr>
              <a:t>=n and k=W</a:t>
            </a:r>
          </a:p>
          <a:p>
            <a:pPr lvl="1">
              <a:lnSpc>
                <a:spcPct val="90000"/>
              </a:lnSpc>
              <a:buFontTx/>
              <a:buNone/>
            </a:pPr>
            <a:r>
              <a:rPr lang="en-US" altLang="zh-CN" sz="2600" dirty="0">
                <a:ea typeface="SimSun" panose="02010600030101010101" pitchFamily="2" charset="-122"/>
              </a:rPr>
              <a:t>if </a:t>
            </a:r>
            <a:r>
              <a:rPr lang="en-US" altLang="zh-CN" sz="2600" i="1" dirty="0">
                <a:ea typeface="SimSun" panose="02010600030101010101" pitchFamily="2" charset="-122"/>
              </a:rPr>
              <a:t>V[</a:t>
            </a:r>
            <a:r>
              <a:rPr lang="en-US" altLang="zh-CN" sz="2600" i="1" dirty="0" err="1">
                <a:ea typeface="SimSun" panose="02010600030101010101" pitchFamily="2" charset="-122"/>
              </a:rPr>
              <a:t>i,k</a:t>
            </a:r>
            <a:r>
              <a:rPr lang="en-US" altLang="zh-CN" sz="2600" dirty="0">
                <a:ea typeface="SimSun" panose="02010600030101010101" pitchFamily="2" charset="-122"/>
              </a:rPr>
              <a:t>] </a:t>
            </a:r>
            <a:r>
              <a:rPr lang="en-US" altLang="zh-CN" sz="2600" dirty="0">
                <a:ea typeface="SimSun" panose="02010600030101010101" pitchFamily="2" charset="-122"/>
                <a:sym typeface="Symbol" panose="05050102010706020507" pitchFamily="18" charset="2"/>
              </a:rPr>
              <a:t> </a:t>
            </a:r>
            <a:r>
              <a:rPr lang="en-US" altLang="zh-CN" sz="2600" i="1" dirty="0">
                <a:ea typeface="SimSun" panose="02010600030101010101" pitchFamily="2" charset="-122"/>
              </a:rPr>
              <a:t>V[i</a:t>
            </a:r>
            <a:r>
              <a:rPr lang="en-US" altLang="zh-CN" sz="2600" i="1" dirty="0">
                <a:ea typeface="SimSun" panose="02010600030101010101" pitchFamily="2" charset="-122"/>
                <a:sym typeface="Symbol" panose="05050102010706020507" pitchFamily="18" charset="2"/>
              </a:rPr>
              <a:t></a:t>
            </a:r>
            <a:r>
              <a:rPr lang="en-US" altLang="zh-CN" sz="2600" i="1" dirty="0">
                <a:ea typeface="SimSun" panose="02010600030101010101" pitchFamily="2" charset="-122"/>
              </a:rPr>
              <a:t>1,k</a:t>
            </a:r>
            <a:r>
              <a:rPr lang="en-US" altLang="zh-CN" sz="2600" dirty="0">
                <a:ea typeface="SimSun" panose="02010600030101010101" pitchFamily="2" charset="-122"/>
              </a:rPr>
              <a:t>] then </a:t>
            </a:r>
          </a:p>
          <a:p>
            <a:pPr lvl="1">
              <a:lnSpc>
                <a:spcPct val="90000"/>
              </a:lnSpc>
              <a:buClr>
                <a:schemeClr val="accent1"/>
              </a:buClr>
              <a:buSzPct val="70000"/>
              <a:buFont typeface="Monotype Sorts"/>
              <a:buNone/>
            </a:pPr>
            <a:r>
              <a:rPr lang="en-US" altLang="zh-CN" sz="2600" dirty="0">
                <a:solidFill>
                  <a:schemeClr val="accent1"/>
                </a:solidFill>
                <a:ea typeface="SimSun" panose="02010600030101010101" pitchFamily="2" charset="-122"/>
              </a:rPr>
              <a:t>	</a:t>
            </a:r>
            <a:r>
              <a:rPr lang="en-US" altLang="zh-CN" sz="2600" dirty="0">
                <a:ea typeface="SimSun" panose="02010600030101010101" pitchFamily="2" charset="-122"/>
              </a:rPr>
              <a:t>mark the </a:t>
            </a:r>
            <a:r>
              <a:rPr lang="en-US" altLang="zh-CN" sz="2600" i="1" dirty="0" err="1">
                <a:ea typeface="SimSun" panose="02010600030101010101" pitchFamily="2" charset="-122"/>
              </a:rPr>
              <a:t>i</a:t>
            </a:r>
            <a:r>
              <a:rPr lang="en-US" altLang="zh-CN" sz="2600" baseline="30000" dirty="0" err="1">
                <a:ea typeface="SimSun" panose="02010600030101010101" pitchFamily="2" charset="-122"/>
              </a:rPr>
              <a:t>th</a:t>
            </a:r>
            <a:r>
              <a:rPr lang="en-US" altLang="zh-CN" sz="2600" dirty="0">
                <a:ea typeface="SimSun" panose="02010600030101010101" pitchFamily="2" charset="-122"/>
              </a:rPr>
              <a:t> item as in the knapsack</a:t>
            </a:r>
          </a:p>
          <a:p>
            <a:pPr lvl="1">
              <a:lnSpc>
                <a:spcPct val="90000"/>
              </a:lnSpc>
              <a:buClr>
                <a:schemeClr val="accent1"/>
              </a:buClr>
              <a:buSzPct val="70000"/>
              <a:buFont typeface="Monotype Sorts"/>
              <a:buNone/>
            </a:pPr>
            <a:r>
              <a:rPr lang="en-US" altLang="zh-CN" sz="2600" dirty="0">
                <a:ea typeface="SimSun" panose="02010600030101010101" pitchFamily="2" charset="-122"/>
              </a:rPr>
              <a:t>	</a:t>
            </a:r>
            <a:r>
              <a:rPr lang="en-US" altLang="zh-CN" sz="2600" i="1" dirty="0" err="1">
                <a:ea typeface="SimSun" panose="02010600030101010101" pitchFamily="2" charset="-122"/>
              </a:rPr>
              <a:t>i</a:t>
            </a:r>
            <a:r>
              <a:rPr lang="en-US" altLang="zh-CN" sz="2600" i="1" dirty="0">
                <a:ea typeface="SimSun" panose="02010600030101010101" pitchFamily="2" charset="-122"/>
              </a:rPr>
              <a:t> </a:t>
            </a:r>
            <a:r>
              <a:rPr lang="en-US" altLang="zh-CN" sz="2600" dirty="0">
                <a:ea typeface="SimSun" panose="02010600030101010101" pitchFamily="2" charset="-122"/>
              </a:rPr>
              <a:t>= </a:t>
            </a:r>
            <a:r>
              <a:rPr lang="en-US" altLang="zh-CN" sz="2600" i="1" dirty="0">
                <a:ea typeface="SimSun" panose="02010600030101010101" pitchFamily="2" charset="-122"/>
              </a:rPr>
              <a:t>i</a:t>
            </a:r>
            <a:r>
              <a:rPr lang="en-US" altLang="zh-CN" sz="2600" i="1" dirty="0">
                <a:ea typeface="SimSun" panose="02010600030101010101" pitchFamily="2" charset="-122"/>
                <a:sym typeface="Symbol" panose="05050102010706020507" pitchFamily="18" charset="2"/>
              </a:rPr>
              <a:t></a:t>
            </a:r>
            <a:r>
              <a:rPr lang="en-US" altLang="zh-CN" sz="2600" i="1" dirty="0">
                <a:ea typeface="SimSun" panose="02010600030101010101" pitchFamily="2" charset="-122"/>
              </a:rPr>
              <a:t>1</a:t>
            </a:r>
            <a:r>
              <a:rPr lang="en-US" altLang="zh-CN" sz="2600" dirty="0">
                <a:ea typeface="SimSun" panose="02010600030101010101" pitchFamily="2" charset="-122"/>
              </a:rPr>
              <a:t>, </a:t>
            </a:r>
            <a:r>
              <a:rPr lang="en-US" altLang="zh-CN" sz="2600" i="1" dirty="0">
                <a:ea typeface="SimSun" panose="02010600030101010101" pitchFamily="2" charset="-122"/>
              </a:rPr>
              <a:t>k</a:t>
            </a:r>
            <a:r>
              <a:rPr lang="en-US" altLang="zh-CN" sz="2600" dirty="0">
                <a:ea typeface="SimSun" panose="02010600030101010101" pitchFamily="2" charset="-122"/>
              </a:rPr>
              <a:t> = </a:t>
            </a:r>
            <a:r>
              <a:rPr lang="en-US" altLang="zh-CN" sz="2600" i="1" dirty="0">
                <a:ea typeface="SimSun" panose="02010600030101010101" pitchFamily="2" charset="-122"/>
              </a:rPr>
              <a:t>k-</a:t>
            </a:r>
            <a:r>
              <a:rPr lang="en-US" altLang="zh-CN" sz="2600" i="1" dirty="0" err="1">
                <a:ea typeface="SimSun" panose="02010600030101010101" pitchFamily="2" charset="-122"/>
              </a:rPr>
              <a:t>w</a:t>
            </a:r>
            <a:r>
              <a:rPr lang="en-US" altLang="zh-CN" sz="2600" i="1" baseline="-25000" dirty="0" err="1">
                <a:ea typeface="SimSun" panose="02010600030101010101" pitchFamily="2" charset="-122"/>
              </a:rPr>
              <a:t>i</a:t>
            </a:r>
            <a:endParaRPr lang="en-US" altLang="zh-CN" sz="2600" dirty="0">
              <a:ea typeface="SimSun" panose="02010600030101010101" pitchFamily="2" charset="-122"/>
            </a:endParaRPr>
          </a:p>
          <a:p>
            <a:pPr lvl="1">
              <a:lnSpc>
                <a:spcPct val="90000"/>
              </a:lnSpc>
              <a:buFontTx/>
              <a:buNone/>
            </a:pPr>
            <a:r>
              <a:rPr lang="en-US" altLang="zh-CN" sz="2600" dirty="0">
                <a:ea typeface="SimSun" panose="02010600030101010101" pitchFamily="2" charset="-122"/>
              </a:rPr>
              <a:t>else</a:t>
            </a:r>
            <a:r>
              <a:rPr lang="en-US" altLang="zh-CN" sz="2600" i="1" dirty="0">
                <a:ea typeface="SimSun" panose="02010600030101010101" pitchFamily="2" charset="-122"/>
              </a:rPr>
              <a:t> </a:t>
            </a:r>
          </a:p>
          <a:p>
            <a:pPr lvl="1">
              <a:lnSpc>
                <a:spcPct val="90000"/>
              </a:lnSpc>
              <a:buFontTx/>
              <a:buNone/>
            </a:pPr>
            <a:r>
              <a:rPr lang="en-US" altLang="zh-CN" sz="2600" i="1" dirty="0">
                <a:ea typeface="SimSun" panose="02010600030101010101" pitchFamily="2" charset="-122"/>
              </a:rPr>
              <a:t>	</a:t>
            </a:r>
            <a:r>
              <a:rPr lang="en-US" altLang="zh-CN" sz="2600" i="1" dirty="0" err="1">
                <a:ea typeface="SimSun" panose="02010600030101010101" pitchFamily="2" charset="-122"/>
              </a:rPr>
              <a:t>i</a:t>
            </a:r>
            <a:r>
              <a:rPr lang="en-US" altLang="zh-CN" sz="2600" i="1" dirty="0">
                <a:ea typeface="SimSun" panose="02010600030101010101" pitchFamily="2" charset="-122"/>
              </a:rPr>
              <a:t> </a:t>
            </a:r>
            <a:r>
              <a:rPr lang="en-US" altLang="zh-CN" sz="2600" dirty="0">
                <a:ea typeface="SimSun" panose="02010600030101010101" pitchFamily="2" charset="-122"/>
              </a:rPr>
              <a:t>= </a:t>
            </a:r>
            <a:r>
              <a:rPr lang="en-US" altLang="zh-CN" sz="2600" i="1" dirty="0">
                <a:ea typeface="SimSun" panose="02010600030101010101" pitchFamily="2" charset="-122"/>
              </a:rPr>
              <a:t>i</a:t>
            </a:r>
            <a:r>
              <a:rPr lang="en-US" altLang="zh-CN" sz="2600" i="1" dirty="0">
                <a:ea typeface="SimSun" panose="02010600030101010101" pitchFamily="2" charset="-122"/>
                <a:sym typeface="Symbol" panose="05050102010706020507" pitchFamily="18" charset="2"/>
              </a:rPr>
              <a:t></a:t>
            </a:r>
            <a:r>
              <a:rPr lang="en-US" altLang="zh-CN" sz="2600" i="1" dirty="0">
                <a:ea typeface="SimSun" panose="02010600030101010101" pitchFamily="2" charset="-122"/>
              </a:rPr>
              <a:t>1  </a:t>
            </a:r>
            <a:r>
              <a:rPr lang="en-US" altLang="zh-CN" sz="2600" dirty="0">
                <a:ea typeface="SimSun" panose="02010600030101010101" pitchFamily="2" charset="-122"/>
              </a:rPr>
              <a:t>// </a:t>
            </a:r>
            <a:r>
              <a:rPr lang="en-US" altLang="zh-CN" sz="2600" dirty="0">
                <a:solidFill>
                  <a:schemeClr val="tx1"/>
                </a:solidFill>
                <a:ea typeface="SimSun" panose="02010600030101010101" pitchFamily="2" charset="-122"/>
              </a:rPr>
              <a:t>Assume the </a:t>
            </a:r>
            <a:r>
              <a:rPr lang="en-US" altLang="zh-CN" sz="2600" i="1" dirty="0" err="1">
                <a:solidFill>
                  <a:schemeClr val="tx1"/>
                </a:solidFill>
                <a:ea typeface="SimSun" panose="02010600030101010101" pitchFamily="2" charset="-122"/>
              </a:rPr>
              <a:t>i</a:t>
            </a:r>
            <a:r>
              <a:rPr lang="en-US" altLang="zh-CN" sz="2600" baseline="30000" dirty="0" err="1">
                <a:solidFill>
                  <a:schemeClr val="tx1"/>
                </a:solidFill>
                <a:ea typeface="SimSun" panose="02010600030101010101" pitchFamily="2" charset="-122"/>
              </a:rPr>
              <a:t>th</a:t>
            </a:r>
            <a:r>
              <a:rPr lang="en-US" altLang="zh-CN" sz="2600" dirty="0">
                <a:solidFill>
                  <a:schemeClr val="tx1"/>
                </a:solidFill>
                <a:ea typeface="SimSun" panose="02010600030101010101" pitchFamily="2" charset="-122"/>
              </a:rPr>
              <a:t> item is </a:t>
            </a:r>
            <a:r>
              <a:rPr lang="en-US" altLang="zh-CN" sz="2600" u="sng" dirty="0">
                <a:solidFill>
                  <a:schemeClr val="tx1"/>
                </a:solidFill>
                <a:ea typeface="SimSun" panose="02010600030101010101" pitchFamily="2" charset="-122"/>
              </a:rPr>
              <a:t>not</a:t>
            </a:r>
            <a:r>
              <a:rPr lang="en-US" altLang="zh-CN" sz="2600" dirty="0">
                <a:solidFill>
                  <a:schemeClr val="tx1"/>
                </a:solidFill>
                <a:ea typeface="SimSun" panose="02010600030101010101" pitchFamily="2" charset="-122"/>
              </a:rPr>
              <a:t> in the knapsack</a:t>
            </a:r>
          </a:p>
          <a:p>
            <a:pPr lvl="1">
              <a:lnSpc>
                <a:spcPct val="90000"/>
              </a:lnSpc>
              <a:buFontTx/>
              <a:buNone/>
            </a:pPr>
            <a:r>
              <a:rPr lang="en-US" altLang="zh-CN" sz="2600" dirty="0">
                <a:solidFill>
                  <a:srgbClr val="FF0000"/>
                </a:solidFill>
                <a:ea typeface="SimSun" panose="02010600030101010101" pitchFamily="2" charset="-122"/>
              </a:rPr>
              <a:t>		</a:t>
            </a:r>
          </a:p>
        </p:txBody>
      </p:sp>
      <p:sp>
        <p:nvSpPr>
          <p:cNvPr id="28675" name="Rectangle 4"/>
          <p:cNvSpPr>
            <a:spLocks noGrp="1" noChangeArrowheads="1"/>
          </p:cNvSpPr>
          <p:nvPr>
            <p:ph type="title"/>
          </p:nvPr>
        </p:nvSpPr>
        <p:spPr>
          <a:xfrm>
            <a:off x="838200" y="365125"/>
            <a:ext cx="10095963" cy="845489"/>
          </a:xfrm>
        </p:spPr>
        <p:txBody>
          <a:bodyPr>
            <a:normAutofit/>
          </a:bodyPr>
          <a:lstStyle/>
          <a:p>
            <a:r>
              <a:rPr lang="en-US" altLang="zh-CN" b="1" dirty="0">
                <a:ea typeface="SimSun" panose="02010600030101010101" pitchFamily="2" charset="-122"/>
              </a:rPr>
              <a:t>How to find actual Knapsack Items</a:t>
            </a:r>
          </a:p>
        </p:txBody>
      </p:sp>
    </p:spTree>
    <p:extLst>
      <p:ext uri="{BB962C8B-B14F-4D97-AF65-F5344CB8AC3E}">
        <p14:creationId xmlns:p14="http://schemas.microsoft.com/office/powerpoint/2010/main" val="3267391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2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2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299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1299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299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1299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299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1299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129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29699"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29700" name="Group 5"/>
          <p:cNvGrpSpPr>
            <a:grpSpLocks/>
          </p:cNvGrpSpPr>
          <p:nvPr/>
        </p:nvGrpSpPr>
        <p:grpSpPr bwMode="auto">
          <a:xfrm>
            <a:off x="2559050" y="1676400"/>
            <a:ext cx="5441950" cy="2743200"/>
            <a:chOff x="652" y="768"/>
            <a:chExt cx="3428" cy="1728"/>
          </a:xfrm>
        </p:grpSpPr>
        <p:sp>
          <p:nvSpPr>
            <p:cNvPr id="29724"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25"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26"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27"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28"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29729" name="Group 11"/>
            <p:cNvGrpSpPr>
              <a:grpSpLocks/>
            </p:cNvGrpSpPr>
            <p:nvPr/>
          </p:nvGrpSpPr>
          <p:grpSpPr bwMode="auto">
            <a:xfrm>
              <a:off x="652" y="768"/>
              <a:ext cx="3428" cy="1728"/>
              <a:chOff x="652" y="768"/>
              <a:chExt cx="3428" cy="1728"/>
            </a:xfrm>
          </p:grpSpPr>
          <p:sp>
            <p:nvSpPr>
              <p:cNvPr id="29730"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1"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2"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3"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4"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5"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6"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37"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38"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39"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40"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41"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42"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43"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44"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45"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46"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47"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48"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9749"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50"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9751"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9752"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53"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9754"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9755"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56"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29757"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29758"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59"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9760"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29701" name="Text Box 43"/>
          <p:cNvSpPr txBox="1">
            <a:spLocks noChangeArrowheads="1"/>
          </p:cNvSpPr>
          <p:nvPr/>
        </p:nvSpPr>
        <p:spPr bwMode="auto">
          <a:xfrm>
            <a:off x="8131176" y="1752601"/>
            <a:ext cx="1774825"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i=4</a:t>
            </a:r>
          </a:p>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k= 5</a:t>
            </a:r>
          </a:p>
          <a:p>
            <a:pPr>
              <a:lnSpc>
                <a:spcPct val="110000"/>
              </a:lnSpc>
            </a:pPr>
            <a:r>
              <a:rPr lang="en-US" altLang="zh-CN" sz="2400" b="0">
                <a:latin typeface="Times New Roman" panose="02020603050405020304" pitchFamily="18" charset="0"/>
                <a:ea typeface="SimSun" panose="02010600030101010101" pitchFamily="2" charset="-122"/>
              </a:rPr>
              <a:t>b</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=6</a:t>
            </a:r>
          </a:p>
          <a:p>
            <a:pPr>
              <a:lnSpc>
                <a:spcPct val="110000"/>
              </a:lnSpc>
            </a:pPr>
            <a:r>
              <a:rPr lang="en-US" altLang="zh-CN" sz="2400" b="0">
                <a:latin typeface="Times New Roman" panose="02020603050405020304" pitchFamily="18" charset="0"/>
                <a:ea typeface="SimSun" panose="02010600030101010101" pitchFamily="2" charset="-122"/>
              </a:rPr>
              <a:t>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=5</a:t>
            </a:r>
          </a:p>
          <a:p>
            <a:pPr>
              <a:lnSpc>
                <a:spcPct val="110000"/>
              </a:lnSpc>
            </a:pPr>
            <a:r>
              <a:rPr kumimoji="1" lang="en-US" altLang="zh-CN" sz="2400" b="0" i="1">
                <a:latin typeface="Times New Roman" panose="02020603050405020304" pitchFamily="18" charset="0"/>
                <a:ea typeface="SimSun" panose="02010600030101010101" pitchFamily="2" charset="-122"/>
              </a:rPr>
              <a:t>V[i,k</a:t>
            </a:r>
            <a:r>
              <a:rPr kumimoji="1" lang="en-US" altLang="zh-CN" sz="2400" b="0">
                <a:latin typeface="Times New Roman" panose="02020603050405020304" pitchFamily="18" charset="0"/>
                <a:ea typeface="SimSun" panose="02010600030101010101" pitchFamily="2" charset="-122"/>
              </a:rPr>
              <a:t>] </a:t>
            </a:r>
            <a:r>
              <a:rPr lang="en-US" altLang="zh-CN" sz="2400" b="0">
                <a:latin typeface="Times New Roman" panose="02020603050405020304" pitchFamily="18" charset="0"/>
                <a:ea typeface="SimSun" panose="02010600030101010101" pitchFamily="2" charset="-122"/>
              </a:rPr>
              <a:t>=</a:t>
            </a:r>
            <a:r>
              <a:rPr kumimoji="1" lang="en-US" altLang="zh-CN" sz="2400" b="0">
                <a:latin typeface="Times New Roman" panose="02020603050405020304" pitchFamily="18" charset="0"/>
                <a:ea typeface="SimSun" panose="02010600030101010101" pitchFamily="2" charset="-122"/>
                <a:sym typeface="Symbol" panose="05050102010706020507" pitchFamily="18" charset="2"/>
              </a:rPr>
              <a:t> 7</a:t>
            </a:r>
          </a:p>
          <a:p>
            <a:pPr>
              <a:lnSpc>
                <a:spcPct val="110000"/>
              </a:lnSpc>
            </a:pPr>
            <a:r>
              <a:rPr kumimoji="1" lang="en-US" altLang="zh-CN" sz="2400" b="0" i="1">
                <a:latin typeface="Times New Roman" panose="02020603050405020304" pitchFamily="18" charset="0"/>
                <a:ea typeface="SimSun" panose="02010600030101010101" pitchFamily="2" charset="-122"/>
              </a:rPr>
              <a:t>V[i</a:t>
            </a:r>
            <a:r>
              <a:rPr kumimoji="1" lang="en-US" altLang="zh-CN" sz="24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400" b="0" i="1">
                <a:latin typeface="Times New Roman" panose="02020603050405020304" pitchFamily="18" charset="0"/>
                <a:ea typeface="SimSun" panose="02010600030101010101" pitchFamily="2" charset="-122"/>
              </a:rPr>
              <a:t>1,k</a:t>
            </a:r>
            <a:r>
              <a:rPr kumimoji="1" lang="en-US" altLang="zh-CN" sz="2400" b="0">
                <a:latin typeface="Times New Roman" panose="02020603050405020304" pitchFamily="18" charset="0"/>
                <a:ea typeface="SimSun" panose="02010600030101010101" pitchFamily="2" charset="-122"/>
              </a:rPr>
              <a:t>] </a:t>
            </a:r>
            <a:r>
              <a:rPr lang="en-US" altLang="zh-CN" sz="2400" b="0">
                <a:latin typeface="Times New Roman" panose="02020603050405020304" pitchFamily="18" charset="0"/>
                <a:ea typeface="SimSun" panose="02010600030101010101" pitchFamily="2" charset="-122"/>
              </a:rPr>
              <a:t>=7</a:t>
            </a:r>
          </a:p>
        </p:txBody>
      </p:sp>
      <p:sp>
        <p:nvSpPr>
          <p:cNvPr id="29702"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03"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04"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05"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06"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07"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08"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9709"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9710" name="Text Box 52"/>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9711" name="Text Box 53"/>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12" name="Text Box 54"/>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13" name="Text Box 55"/>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9714" name="Text Box 56"/>
          <p:cNvSpPr txBox="1">
            <a:spLocks noChangeArrowheads="1"/>
          </p:cNvSpPr>
          <p:nvPr/>
        </p:nvSpPr>
        <p:spPr bwMode="auto">
          <a:xfrm>
            <a:off x="3276600" y="4556125"/>
            <a:ext cx="69342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90000"/>
              </a:lnSpc>
              <a:spcBef>
                <a:spcPct val="20000"/>
              </a:spcBef>
              <a:buClr>
                <a:schemeClr val="accent1"/>
              </a:buClr>
              <a:buSzPct val="70000"/>
              <a:buFont typeface="Monotype Sorts"/>
              <a:buNone/>
            </a:pPr>
            <a:r>
              <a:rPr kumimoji="1" lang="en-US" altLang="zh-CN" sz="2000" b="0">
                <a:solidFill>
                  <a:srgbClr val="FF0000"/>
                </a:solidFill>
                <a:latin typeface="Times New Roman" panose="02020603050405020304" pitchFamily="18" charset="0"/>
                <a:ea typeface="SimSun" panose="02010600030101010101" pitchFamily="2" charset="-122"/>
              </a:rPr>
              <a:t>i=n, k=W</a:t>
            </a:r>
          </a:p>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while i,k &gt; 0</a:t>
            </a:r>
          </a:p>
          <a:p>
            <a:pPr lvl="1">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if </a:t>
            </a:r>
            <a:r>
              <a:rPr kumimoji="1" lang="en-US" altLang="zh-CN" sz="2000" b="0" i="1">
                <a:latin typeface="Times New Roman" panose="02020603050405020304" pitchFamily="18" charset="0"/>
                <a:ea typeface="SimSun" panose="02010600030101010101" pitchFamily="2" charset="-122"/>
              </a:rPr>
              <a:t>V[i,k</a:t>
            </a:r>
            <a:r>
              <a:rPr kumimoji="1" lang="en-US" altLang="zh-CN" sz="2000" b="0">
                <a:latin typeface="Times New Roman" panose="02020603050405020304" pitchFamily="18" charset="0"/>
                <a:ea typeface="SimSun" panose="02010600030101010101" pitchFamily="2" charset="-122"/>
              </a:rPr>
              <a:t>] </a:t>
            </a:r>
            <a:r>
              <a:rPr kumimoji="1" lang="en-US" altLang="zh-CN" sz="2000" b="0">
                <a:latin typeface="Times New Roman" panose="02020603050405020304" pitchFamily="18" charset="0"/>
                <a:ea typeface="SimSun" panose="02010600030101010101" pitchFamily="2" charset="-122"/>
                <a:sym typeface="Symbol" panose="05050102010706020507" pitchFamily="18" charset="2"/>
              </a:rPr>
              <a:t> </a:t>
            </a:r>
            <a:r>
              <a:rPr kumimoji="1" lang="en-US" altLang="zh-CN" sz="2000" b="0" i="1">
                <a:latin typeface="Times New Roman" panose="02020603050405020304" pitchFamily="18" charset="0"/>
                <a:ea typeface="SimSun" panose="02010600030101010101" pitchFamily="2" charset="-122"/>
              </a:rPr>
              <a:t>V[i</a:t>
            </a:r>
            <a:r>
              <a:rPr kumimoji="1" lang="en-US" altLang="zh-CN" sz="20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000" b="0" i="1">
                <a:latin typeface="Times New Roman" panose="02020603050405020304" pitchFamily="18" charset="0"/>
                <a:ea typeface="SimSun" panose="02010600030101010101" pitchFamily="2" charset="-122"/>
              </a:rPr>
              <a:t>1,k</a:t>
            </a:r>
            <a:r>
              <a:rPr kumimoji="1" lang="en-US" altLang="zh-CN" sz="2000" b="0">
                <a:latin typeface="Times New Roman" panose="02020603050405020304" pitchFamily="18" charset="0"/>
                <a:ea typeface="SimSun" panose="02010600030101010101" pitchFamily="2" charset="-122"/>
              </a:rPr>
              <a:t>] then </a:t>
            </a:r>
          </a:p>
          <a:p>
            <a:pPr lvl="1">
              <a:lnSpc>
                <a:spcPct val="90000"/>
              </a:lnSpc>
              <a:spcBef>
                <a:spcPct val="20000"/>
              </a:spcBef>
              <a:buClr>
                <a:schemeClr val="accent1"/>
              </a:buClr>
              <a:buSzPct val="70000"/>
              <a:buFont typeface="Monotype Sorts"/>
              <a:buNone/>
            </a:pPr>
            <a:r>
              <a:rPr kumimoji="1" lang="en-US" altLang="zh-CN" sz="1800" b="0">
                <a:solidFill>
                  <a:schemeClr val="accent1"/>
                </a:solidFill>
                <a:latin typeface="Times New Roman" panose="02020603050405020304" pitchFamily="18" charset="0"/>
                <a:ea typeface="SimSun" panose="02010600030101010101" pitchFamily="2" charset="-122"/>
              </a:rPr>
              <a:t>	</a:t>
            </a:r>
            <a:r>
              <a:rPr kumimoji="1" lang="en-US" altLang="zh-CN" sz="1800" b="0">
                <a:latin typeface="Times New Roman" panose="02020603050405020304" pitchFamily="18" charset="0"/>
                <a:ea typeface="SimSun" panose="02010600030101010101" pitchFamily="2" charset="-122"/>
              </a:rPr>
              <a:t>mark the </a:t>
            </a:r>
            <a:r>
              <a:rPr kumimoji="1" lang="en-US" altLang="zh-CN" sz="1800" b="0" i="1">
                <a:latin typeface="Times New Roman" panose="02020603050405020304" pitchFamily="18" charset="0"/>
                <a:ea typeface="SimSun" panose="02010600030101010101" pitchFamily="2" charset="-122"/>
              </a:rPr>
              <a:t>i</a:t>
            </a:r>
            <a:r>
              <a:rPr kumimoji="1" lang="en-US" altLang="zh-CN" sz="1800" b="0" baseline="30000">
                <a:latin typeface="Times New Roman" panose="02020603050405020304" pitchFamily="18" charset="0"/>
                <a:ea typeface="SimSun" panose="02010600030101010101" pitchFamily="2" charset="-122"/>
              </a:rPr>
              <a:t>th</a:t>
            </a:r>
            <a:r>
              <a:rPr kumimoji="1" lang="en-US" altLang="zh-CN" sz="1800" b="0">
                <a:latin typeface="Times New Roman" panose="02020603050405020304" pitchFamily="18" charset="0"/>
                <a:ea typeface="SimSun" panose="02010600030101010101" pitchFamily="2" charset="-122"/>
              </a:rPr>
              <a:t> item as in the knapsack</a:t>
            </a:r>
          </a:p>
          <a:p>
            <a:pPr lvl="1">
              <a:lnSpc>
                <a:spcPct val="90000"/>
              </a:lnSpc>
              <a:spcBef>
                <a:spcPct val="20000"/>
              </a:spcBef>
              <a:buClr>
                <a:schemeClr val="accent1"/>
              </a:buClr>
              <a:buSzPct val="70000"/>
              <a:buFont typeface="Monotype Sorts"/>
              <a:buNone/>
            </a:pP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 </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a:t>
            </a:r>
            <a:r>
              <a:rPr kumimoji="1" lang="en-US" altLang="zh-CN" sz="18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latin typeface="Times New Roman" panose="02020603050405020304" pitchFamily="18" charset="0"/>
                <a:ea typeface="SimSun" panose="02010600030101010101" pitchFamily="2" charset="-122"/>
              </a:rPr>
              <a:t>1</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k</a:t>
            </a:r>
            <a:r>
              <a:rPr kumimoji="1" lang="en-US" altLang="zh-CN" sz="1800" b="0">
                <a:latin typeface="Times New Roman" panose="02020603050405020304" pitchFamily="18" charset="0"/>
                <a:ea typeface="SimSun" panose="02010600030101010101" pitchFamily="2" charset="-122"/>
              </a:rPr>
              <a:t> = </a:t>
            </a:r>
            <a:r>
              <a:rPr kumimoji="1" lang="en-US" altLang="zh-CN" sz="1800" b="0" i="1">
                <a:latin typeface="Times New Roman" panose="02020603050405020304" pitchFamily="18" charset="0"/>
                <a:ea typeface="SimSun" panose="02010600030101010101" pitchFamily="2" charset="-122"/>
              </a:rPr>
              <a:t>k-w</a:t>
            </a:r>
            <a:r>
              <a:rPr kumimoji="1" lang="en-US" altLang="zh-CN" sz="1800" b="0" i="1" baseline="-25000">
                <a:latin typeface="Times New Roman" panose="02020603050405020304" pitchFamily="18" charset="0"/>
                <a:ea typeface="SimSun" panose="02010600030101010101" pitchFamily="2" charset="-122"/>
              </a:rPr>
              <a:t>i</a:t>
            </a:r>
            <a:endParaRPr kumimoji="1" lang="en-US" altLang="zh-CN" sz="2000" b="0">
              <a:latin typeface="Times New Roman" panose="02020603050405020304" pitchFamily="18" charset="0"/>
              <a:ea typeface="SimSun" panose="02010600030101010101" pitchFamily="2" charset="-122"/>
            </a:endParaRPr>
          </a:p>
          <a:p>
            <a:pPr lvl="1">
              <a:lnSpc>
                <a:spcPct val="90000"/>
              </a:lnSpc>
              <a:spcBef>
                <a:spcPct val="20000"/>
              </a:spcBef>
            </a:pPr>
            <a:r>
              <a:rPr kumimoji="1" lang="en-US" altLang="zh-CN" sz="1800" b="0">
                <a:latin typeface="Times New Roman" panose="02020603050405020304" pitchFamily="18" charset="0"/>
                <a:ea typeface="SimSun" panose="02010600030101010101" pitchFamily="2" charset="-122"/>
              </a:rPr>
              <a:t>else</a:t>
            </a:r>
            <a:r>
              <a:rPr kumimoji="1" lang="en-US" altLang="zh-CN" sz="1800" b="0" i="1">
                <a:latin typeface="Times New Roman" panose="02020603050405020304" pitchFamily="18" charset="0"/>
                <a:ea typeface="SimSun" panose="02010600030101010101" pitchFamily="2" charset="-122"/>
              </a:rPr>
              <a:t> </a:t>
            </a:r>
          </a:p>
          <a:p>
            <a:pPr lvl="1">
              <a:lnSpc>
                <a:spcPct val="90000"/>
              </a:lnSpc>
              <a:spcBef>
                <a:spcPct val="20000"/>
              </a:spcBef>
            </a:pPr>
            <a:r>
              <a:rPr kumimoji="1" lang="en-US" altLang="zh-CN" sz="1800" b="0" i="1">
                <a:latin typeface="Times New Roman" panose="02020603050405020304" pitchFamily="18" charset="0"/>
                <a:ea typeface="SimSun" panose="02010600030101010101" pitchFamily="2" charset="-122"/>
              </a:rPr>
              <a:t>	i </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a:t>
            </a:r>
            <a:r>
              <a:rPr kumimoji="1" lang="en-US" altLang="zh-CN" sz="18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latin typeface="Times New Roman" panose="02020603050405020304" pitchFamily="18" charset="0"/>
                <a:ea typeface="SimSun" panose="02010600030101010101" pitchFamily="2" charset="-122"/>
              </a:rPr>
              <a:t>1</a:t>
            </a:r>
            <a:endParaRPr kumimoji="1" lang="en-US" altLang="zh-CN" sz="1800" b="0" i="1" baseline="-25000">
              <a:latin typeface="Times New Roman" panose="02020603050405020304" pitchFamily="18" charset="0"/>
              <a:ea typeface="SimSun" panose="02010600030101010101" pitchFamily="2" charset="-122"/>
            </a:endParaRPr>
          </a:p>
        </p:txBody>
      </p:sp>
      <p:sp>
        <p:nvSpPr>
          <p:cNvPr id="29715" name="Text Box 57"/>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9716" name="Text Box 60"/>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9717" name="Text Box 61"/>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29718" name="Text Box 62"/>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29719" name="Text Box 63"/>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29720" name="Text Box 64"/>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29721" name="Rectangle 65"/>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9722" name="Text Box 66"/>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9723" name="Rectangle 67"/>
          <p:cNvSpPr>
            <a:spLocks noGrp="1" noChangeArrowheads="1"/>
          </p:cNvSpPr>
          <p:nvPr>
            <p:ph type="title"/>
          </p:nvPr>
        </p:nvSpPr>
        <p:spPr/>
        <p:txBody>
          <a:bodyPr/>
          <a:lstStyle/>
          <a:p>
            <a:r>
              <a:rPr lang="en-US" altLang="zh-CN">
                <a:ea typeface="SimSun" panose="02010600030101010101" pitchFamily="2" charset="-122"/>
              </a:rPr>
              <a:t>Finding the Items</a:t>
            </a:r>
          </a:p>
        </p:txBody>
      </p:sp>
    </p:spTree>
    <p:extLst>
      <p:ext uri="{BB962C8B-B14F-4D97-AF65-F5344CB8AC3E}">
        <p14:creationId xmlns:p14="http://schemas.microsoft.com/office/powerpoint/2010/main" val="839460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30723"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30724" name="Group 5"/>
          <p:cNvGrpSpPr>
            <a:grpSpLocks/>
          </p:cNvGrpSpPr>
          <p:nvPr/>
        </p:nvGrpSpPr>
        <p:grpSpPr bwMode="auto">
          <a:xfrm>
            <a:off x="2559050" y="1676400"/>
            <a:ext cx="5441950" cy="2743200"/>
            <a:chOff x="652" y="768"/>
            <a:chExt cx="3428" cy="1728"/>
          </a:xfrm>
        </p:grpSpPr>
        <p:sp>
          <p:nvSpPr>
            <p:cNvPr id="30750"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51"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52"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53"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54"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30755" name="Group 11"/>
            <p:cNvGrpSpPr>
              <a:grpSpLocks/>
            </p:cNvGrpSpPr>
            <p:nvPr/>
          </p:nvGrpSpPr>
          <p:grpSpPr bwMode="auto">
            <a:xfrm>
              <a:off x="652" y="768"/>
              <a:ext cx="3428" cy="1728"/>
              <a:chOff x="652" y="768"/>
              <a:chExt cx="3428" cy="1728"/>
            </a:xfrm>
          </p:grpSpPr>
          <p:sp>
            <p:nvSpPr>
              <p:cNvPr id="30756"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57"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58"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59"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60"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61"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62"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63"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64"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65"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66"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67"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68"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69"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70"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71"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72"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73"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74"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0775"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76"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0777"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0778"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79"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0780"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0781"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82"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0783"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0784"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85"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0786"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30725" name="Text Box 43"/>
          <p:cNvSpPr txBox="1">
            <a:spLocks noChangeArrowheads="1"/>
          </p:cNvSpPr>
          <p:nvPr/>
        </p:nvSpPr>
        <p:spPr bwMode="auto">
          <a:xfrm>
            <a:off x="8131176" y="1752601"/>
            <a:ext cx="1774825"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400" b="0">
                <a:latin typeface="Times New Roman" panose="02020603050405020304" pitchFamily="18" charset="0"/>
                <a:ea typeface="SimSun" panose="02010600030101010101" pitchFamily="2" charset="-122"/>
              </a:rPr>
              <a:t>i=4</a:t>
            </a:r>
          </a:p>
          <a:p>
            <a:pPr>
              <a:lnSpc>
                <a:spcPct val="110000"/>
              </a:lnSpc>
            </a:pPr>
            <a:r>
              <a:rPr lang="en-US" altLang="zh-CN" sz="2400" b="0">
                <a:latin typeface="Times New Roman" panose="02020603050405020304" pitchFamily="18" charset="0"/>
                <a:ea typeface="SimSun" panose="02010600030101010101" pitchFamily="2" charset="-122"/>
              </a:rPr>
              <a:t>k= 5</a:t>
            </a:r>
          </a:p>
          <a:p>
            <a:pPr>
              <a:lnSpc>
                <a:spcPct val="110000"/>
              </a:lnSpc>
            </a:pPr>
            <a:r>
              <a:rPr lang="en-US" altLang="zh-CN" sz="2400" b="0">
                <a:latin typeface="Times New Roman" panose="02020603050405020304" pitchFamily="18" charset="0"/>
                <a:ea typeface="SimSun" panose="02010600030101010101" pitchFamily="2" charset="-122"/>
              </a:rPr>
              <a:t>b</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=6</a:t>
            </a:r>
          </a:p>
          <a:p>
            <a:pPr>
              <a:lnSpc>
                <a:spcPct val="110000"/>
              </a:lnSpc>
            </a:pPr>
            <a:r>
              <a:rPr lang="en-US" altLang="zh-CN" sz="2400" b="0">
                <a:latin typeface="Times New Roman" panose="02020603050405020304" pitchFamily="18" charset="0"/>
                <a:ea typeface="SimSun" panose="02010600030101010101" pitchFamily="2" charset="-122"/>
              </a:rPr>
              <a:t>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=5</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a:t>
            </a:r>
            <a:r>
              <a:rPr kumimoji="1" lang="en-US" altLang="zh-CN" sz="2400" b="0">
                <a:solidFill>
                  <a:srgbClr val="FF0000"/>
                </a:solidFill>
                <a:latin typeface="Times New Roman" panose="02020603050405020304" pitchFamily="18" charset="0"/>
                <a:ea typeface="SimSun" panose="02010600030101010101" pitchFamily="2" charset="-122"/>
                <a:sym typeface="Symbol" panose="05050102010706020507" pitchFamily="18" charset="2"/>
              </a:rPr>
              <a:t> 7</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a:t>
            </a:r>
            <a:r>
              <a:rPr kumimoji="1" lang="en-US" altLang="zh-CN" sz="2400" b="0" i="1">
                <a:solidFill>
                  <a:srgbClr val="FF0000"/>
                </a:solidFill>
                <a:latin typeface="Times New Roman" panose="02020603050405020304" pitchFamily="18" charset="0"/>
                <a:ea typeface="SimSun" panose="02010600030101010101" pitchFamily="2" charset="-122"/>
                <a:sym typeface="Symbol" panose="05050102010706020507" pitchFamily="18" charset="2"/>
              </a:rPr>
              <a:t></a:t>
            </a:r>
            <a:r>
              <a:rPr kumimoji="1" lang="en-US" altLang="zh-CN" sz="2400" b="0" i="1">
                <a:solidFill>
                  <a:srgbClr val="FF0000"/>
                </a:solidFill>
                <a:latin typeface="Times New Roman" panose="02020603050405020304" pitchFamily="18" charset="0"/>
                <a:ea typeface="SimSun" panose="02010600030101010101" pitchFamily="2" charset="-122"/>
              </a:rPr>
              <a:t>1,k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=7</a:t>
            </a:r>
          </a:p>
        </p:txBody>
      </p:sp>
      <p:sp>
        <p:nvSpPr>
          <p:cNvPr id="30726"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27"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28"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29"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30"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31"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32"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0733"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0734" name="Text Box 52"/>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0735" name="Text Box 53"/>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36" name="Text Box 54"/>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37" name="Text Box 55"/>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0738" name="Text Box 56"/>
          <p:cNvSpPr txBox="1">
            <a:spLocks noChangeArrowheads="1"/>
          </p:cNvSpPr>
          <p:nvPr/>
        </p:nvSpPr>
        <p:spPr bwMode="auto">
          <a:xfrm>
            <a:off x="3276600" y="4556125"/>
            <a:ext cx="69342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i=n, k=W</a:t>
            </a:r>
          </a:p>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while i,k &gt; 0</a:t>
            </a:r>
          </a:p>
          <a:p>
            <a:pPr lvl="1">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if </a:t>
            </a:r>
            <a:r>
              <a:rPr kumimoji="1" lang="en-US" altLang="zh-CN" sz="2000" b="0" i="1">
                <a:latin typeface="Times New Roman" panose="02020603050405020304" pitchFamily="18" charset="0"/>
                <a:ea typeface="SimSun" panose="02010600030101010101" pitchFamily="2" charset="-122"/>
              </a:rPr>
              <a:t>V[i,k</a:t>
            </a:r>
            <a:r>
              <a:rPr kumimoji="1" lang="en-US" altLang="zh-CN" sz="2000" b="0">
                <a:latin typeface="Times New Roman" panose="02020603050405020304" pitchFamily="18" charset="0"/>
                <a:ea typeface="SimSun" panose="02010600030101010101" pitchFamily="2" charset="-122"/>
              </a:rPr>
              <a:t>] </a:t>
            </a:r>
            <a:r>
              <a:rPr kumimoji="1" lang="en-US" altLang="zh-CN" sz="2000" b="0">
                <a:latin typeface="Times New Roman" panose="02020603050405020304" pitchFamily="18" charset="0"/>
                <a:ea typeface="SimSun" panose="02010600030101010101" pitchFamily="2" charset="-122"/>
                <a:sym typeface="Symbol" panose="05050102010706020507" pitchFamily="18" charset="2"/>
              </a:rPr>
              <a:t> </a:t>
            </a:r>
            <a:r>
              <a:rPr kumimoji="1" lang="en-US" altLang="zh-CN" sz="2000" b="0" i="1">
                <a:latin typeface="Times New Roman" panose="02020603050405020304" pitchFamily="18" charset="0"/>
                <a:ea typeface="SimSun" panose="02010600030101010101" pitchFamily="2" charset="-122"/>
              </a:rPr>
              <a:t>V[i</a:t>
            </a:r>
            <a:r>
              <a:rPr kumimoji="1" lang="en-US" altLang="zh-CN" sz="20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000" b="0" i="1">
                <a:latin typeface="Times New Roman" panose="02020603050405020304" pitchFamily="18" charset="0"/>
                <a:ea typeface="SimSun" panose="02010600030101010101" pitchFamily="2" charset="-122"/>
              </a:rPr>
              <a:t>1,k</a:t>
            </a:r>
            <a:r>
              <a:rPr kumimoji="1" lang="en-US" altLang="zh-CN" sz="2000" b="0">
                <a:latin typeface="Times New Roman" panose="02020603050405020304" pitchFamily="18" charset="0"/>
                <a:ea typeface="SimSun" panose="02010600030101010101" pitchFamily="2" charset="-122"/>
              </a:rPr>
              <a:t>] then </a:t>
            </a:r>
          </a:p>
          <a:p>
            <a:pPr lvl="1">
              <a:lnSpc>
                <a:spcPct val="90000"/>
              </a:lnSpc>
              <a:spcBef>
                <a:spcPct val="20000"/>
              </a:spcBef>
              <a:buClr>
                <a:schemeClr val="accent1"/>
              </a:buClr>
              <a:buSzPct val="70000"/>
              <a:buFont typeface="Monotype Sorts"/>
              <a:buNone/>
            </a:pPr>
            <a:r>
              <a:rPr kumimoji="1" lang="en-US" altLang="zh-CN" sz="1800" b="0">
                <a:solidFill>
                  <a:schemeClr val="accent1"/>
                </a:solidFill>
                <a:latin typeface="Times New Roman" panose="02020603050405020304" pitchFamily="18" charset="0"/>
                <a:ea typeface="SimSun" panose="02010600030101010101" pitchFamily="2" charset="-122"/>
              </a:rPr>
              <a:t>	</a:t>
            </a:r>
            <a:r>
              <a:rPr kumimoji="1" lang="en-US" altLang="zh-CN" sz="1800" b="0">
                <a:latin typeface="Times New Roman" panose="02020603050405020304" pitchFamily="18" charset="0"/>
                <a:ea typeface="SimSun" panose="02010600030101010101" pitchFamily="2" charset="-122"/>
              </a:rPr>
              <a:t>mark the </a:t>
            </a:r>
            <a:r>
              <a:rPr kumimoji="1" lang="en-US" altLang="zh-CN" sz="1800" b="0" i="1">
                <a:latin typeface="Times New Roman" panose="02020603050405020304" pitchFamily="18" charset="0"/>
                <a:ea typeface="SimSun" panose="02010600030101010101" pitchFamily="2" charset="-122"/>
              </a:rPr>
              <a:t>i</a:t>
            </a:r>
            <a:r>
              <a:rPr kumimoji="1" lang="en-US" altLang="zh-CN" sz="1800" b="0" baseline="30000">
                <a:latin typeface="Times New Roman" panose="02020603050405020304" pitchFamily="18" charset="0"/>
                <a:ea typeface="SimSun" panose="02010600030101010101" pitchFamily="2" charset="-122"/>
              </a:rPr>
              <a:t>th</a:t>
            </a:r>
            <a:r>
              <a:rPr kumimoji="1" lang="en-US" altLang="zh-CN" sz="1800" b="0">
                <a:latin typeface="Times New Roman" panose="02020603050405020304" pitchFamily="18" charset="0"/>
                <a:ea typeface="SimSun" panose="02010600030101010101" pitchFamily="2" charset="-122"/>
              </a:rPr>
              <a:t> item as in the knapsack</a:t>
            </a:r>
          </a:p>
          <a:p>
            <a:pPr lvl="1">
              <a:lnSpc>
                <a:spcPct val="90000"/>
              </a:lnSpc>
              <a:spcBef>
                <a:spcPct val="20000"/>
              </a:spcBef>
              <a:buClr>
                <a:schemeClr val="accent1"/>
              </a:buClr>
              <a:buSzPct val="70000"/>
              <a:buFont typeface="Monotype Sorts"/>
              <a:buNone/>
            </a:pP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 </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a:t>
            </a:r>
            <a:r>
              <a:rPr kumimoji="1" lang="en-US" altLang="zh-CN" sz="18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latin typeface="Times New Roman" panose="02020603050405020304" pitchFamily="18" charset="0"/>
                <a:ea typeface="SimSun" panose="02010600030101010101" pitchFamily="2" charset="-122"/>
              </a:rPr>
              <a:t>1</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k</a:t>
            </a:r>
            <a:r>
              <a:rPr kumimoji="1" lang="en-US" altLang="zh-CN" sz="1800" b="0">
                <a:latin typeface="Times New Roman" panose="02020603050405020304" pitchFamily="18" charset="0"/>
                <a:ea typeface="SimSun" panose="02010600030101010101" pitchFamily="2" charset="-122"/>
              </a:rPr>
              <a:t> = </a:t>
            </a:r>
            <a:r>
              <a:rPr kumimoji="1" lang="en-US" altLang="zh-CN" sz="1800" b="0" i="1">
                <a:latin typeface="Times New Roman" panose="02020603050405020304" pitchFamily="18" charset="0"/>
                <a:ea typeface="SimSun" panose="02010600030101010101" pitchFamily="2" charset="-122"/>
              </a:rPr>
              <a:t>k-w</a:t>
            </a:r>
            <a:r>
              <a:rPr kumimoji="1" lang="en-US" altLang="zh-CN" sz="1800" b="0" i="1" baseline="-25000">
                <a:latin typeface="Times New Roman" panose="02020603050405020304" pitchFamily="18" charset="0"/>
                <a:ea typeface="SimSun" panose="02010600030101010101" pitchFamily="2" charset="-122"/>
              </a:rPr>
              <a:t>i</a:t>
            </a:r>
            <a:endParaRPr kumimoji="1" lang="en-US" altLang="zh-CN" sz="2000" b="0">
              <a:latin typeface="Times New Roman" panose="02020603050405020304" pitchFamily="18" charset="0"/>
              <a:ea typeface="SimSun" panose="02010600030101010101" pitchFamily="2" charset="-122"/>
            </a:endParaRPr>
          </a:p>
          <a:p>
            <a:pPr lvl="1">
              <a:lnSpc>
                <a:spcPct val="90000"/>
              </a:lnSpc>
              <a:spcBef>
                <a:spcPct val="20000"/>
              </a:spcBef>
            </a:pPr>
            <a:r>
              <a:rPr kumimoji="1" lang="en-US" altLang="zh-CN" sz="1800" b="0">
                <a:solidFill>
                  <a:srgbClr val="FF0000"/>
                </a:solidFill>
                <a:latin typeface="Times New Roman" panose="02020603050405020304" pitchFamily="18" charset="0"/>
                <a:ea typeface="SimSun" panose="02010600030101010101" pitchFamily="2" charset="-122"/>
              </a:rPr>
              <a:t>else</a:t>
            </a:r>
            <a:r>
              <a:rPr kumimoji="1" lang="en-US" altLang="zh-CN" sz="1800" b="0" i="1">
                <a:latin typeface="Times New Roman" panose="02020603050405020304" pitchFamily="18" charset="0"/>
                <a:ea typeface="SimSun" panose="02010600030101010101" pitchFamily="2" charset="-122"/>
              </a:rPr>
              <a:t> </a:t>
            </a:r>
          </a:p>
          <a:p>
            <a:pPr lvl="1">
              <a:lnSpc>
                <a:spcPct val="90000"/>
              </a:lnSpc>
              <a:spcBef>
                <a:spcPct val="20000"/>
              </a:spcBef>
            </a:pPr>
            <a:r>
              <a:rPr kumimoji="1" lang="en-US" altLang="zh-CN" sz="1800" b="0" i="1">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 </a:t>
            </a:r>
            <a:r>
              <a:rPr kumimoji="1" lang="en-US" altLang="zh-CN" sz="1800">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a:t>
            </a:r>
            <a:r>
              <a:rPr kumimoji="1" lang="en-US" altLang="zh-CN" sz="180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i="1">
                <a:latin typeface="Times New Roman" panose="02020603050405020304" pitchFamily="18" charset="0"/>
                <a:ea typeface="SimSun" panose="02010600030101010101" pitchFamily="2" charset="-122"/>
              </a:rPr>
              <a:t>1</a:t>
            </a:r>
            <a:endParaRPr kumimoji="1" lang="en-US" altLang="zh-CN" sz="1800" i="1" baseline="-25000">
              <a:latin typeface="Times New Roman" panose="02020603050405020304" pitchFamily="18" charset="0"/>
              <a:ea typeface="SimSun" panose="02010600030101010101" pitchFamily="2" charset="-122"/>
            </a:endParaRPr>
          </a:p>
        </p:txBody>
      </p:sp>
      <p:sp>
        <p:nvSpPr>
          <p:cNvPr id="30739" name="Text Box 57"/>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0740" name="Text Box 58"/>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0741" name="Text Box 59"/>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0742" name="Text Box 60"/>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0743" name="Text Box 61"/>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0744" name="Text Box 62"/>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0745" name="Rectangle 63"/>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0746" name="Text Box 64"/>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08961" name="Line 65"/>
          <p:cNvSpPr>
            <a:spLocks noChangeShapeType="1"/>
          </p:cNvSpPr>
          <p:nvPr/>
        </p:nvSpPr>
        <p:spPr bwMode="auto">
          <a:xfrm flipV="1">
            <a:off x="7772400" y="37338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8962" name="Oval 66"/>
          <p:cNvSpPr>
            <a:spLocks noChangeArrowheads="1"/>
          </p:cNvSpPr>
          <p:nvPr/>
        </p:nvSpPr>
        <p:spPr bwMode="auto">
          <a:xfrm>
            <a:off x="7283450" y="3481388"/>
            <a:ext cx="533400" cy="990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0749" name="Rectangle 67"/>
          <p:cNvSpPr>
            <a:spLocks noGrp="1" noChangeArrowheads="1"/>
          </p:cNvSpPr>
          <p:nvPr>
            <p:ph type="title"/>
          </p:nvPr>
        </p:nvSpPr>
        <p:spPr/>
        <p:txBody>
          <a:bodyPr/>
          <a:lstStyle/>
          <a:p>
            <a:r>
              <a:rPr lang="en-US" altLang="zh-CN">
                <a:ea typeface="SimSun" panose="02010600030101010101" pitchFamily="2" charset="-122"/>
              </a:rPr>
              <a:t>Finding the Items (2)</a:t>
            </a:r>
          </a:p>
        </p:txBody>
      </p:sp>
    </p:spTree>
    <p:extLst>
      <p:ext uri="{BB962C8B-B14F-4D97-AF65-F5344CB8AC3E}">
        <p14:creationId xmlns:p14="http://schemas.microsoft.com/office/powerpoint/2010/main" val="283760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8962"/>
                                        </p:tgtEl>
                                        <p:attrNameLst>
                                          <p:attrName>style.visibility</p:attrName>
                                        </p:attrNameLst>
                                      </p:cBhvr>
                                      <p:to>
                                        <p:strVal val="visible"/>
                                      </p:to>
                                    </p:set>
                                  </p:childTnLst>
                                  <p:subTnLst>
                                    <p:set>
                                      <p:cBhvr override="childStyle">
                                        <p:cTn dur="1" fill="hold" display="0" masterRel="nextClick" afterEffect="1"/>
                                        <p:tgtEl>
                                          <p:spTgt spid="20896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61" grpId="0" animBg="1"/>
      <p:bldP spid="20896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31747"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31748" name="Group 5"/>
          <p:cNvGrpSpPr>
            <a:grpSpLocks/>
          </p:cNvGrpSpPr>
          <p:nvPr/>
        </p:nvGrpSpPr>
        <p:grpSpPr bwMode="auto">
          <a:xfrm>
            <a:off x="2559050" y="1676400"/>
            <a:ext cx="5441950" cy="2743200"/>
            <a:chOff x="652" y="768"/>
            <a:chExt cx="3428" cy="1728"/>
          </a:xfrm>
        </p:grpSpPr>
        <p:sp>
          <p:nvSpPr>
            <p:cNvPr id="31774"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75"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76"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77"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78"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31779" name="Group 11"/>
            <p:cNvGrpSpPr>
              <a:grpSpLocks/>
            </p:cNvGrpSpPr>
            <p:nvPr/>
          </p:nvGrpSpPr>
          <p:grpSpPr bwMode="auto">
            <a:xfrm>
              <a:off x="652" y="768"/>
              <a:ext cx="3428" cy="1728"/>
              <a:chOff x="652" y="768"/>
              <a:chExt cx="3428" cy="1728"/>
            </a:xfrm>
          </p:grpSpPr>
          <p:sp>
            <p:nvSpPr>
              <p:cNvPr id="31780"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1"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2"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3"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4"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5"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6"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87"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88"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89"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90"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91"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92"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93"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94"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95"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96"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97"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98"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1799"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800"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1801"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1802"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803"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1804"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1805"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806"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1807"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1808"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809"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1810"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31749" name="Text Box 43"/>
          <p:cNvSpPr txBox="1">
            <a:spLocks noChangeArrowheads="1"/>
          </p:cNvSpPr>
          <p:nvPr/>
        </p:nvSpPr>
        <p:spPr bwMode="auto">
          <a:xfrm>
            <a:off x="8131176" y="1752601"/>
            <a:ext cx="1774825"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i=3</a:t>
            </a:r>
          </a:p>
          <a:p>
            <a:pPr>
              <a:lnSpc>
                <a:spcPct val="110000"/>
              </a:lnSpc>
            </a:pPr>
            <a:r>
              <a:rPr lang="en-US" altLang="zh-CN" sz="2400" b="0">
                <a:latin typeface="Times New Roman" panose="02020603050405020304" pitchFamily="18" charset="0"/>
                <a:ea typeface="SimSun" panose="02010600030101010101" pitchFamily="2" charset="-122"/>
              </a:rPr>
              <a:t>k= 5</a:t>
            </a:r>
          </a:p>
          <a:p>
            <a:pPr>
              <a:lnSpc>
                <a:spcPct val="110000"/>
              </a:lnSpc>
            </a:pPr>
            <a:r>
              <a:rPr lang="en-US" altLang="zh-CN" sz="2400" b="0">
                <a:latin typeface="Times New Roman" panose="02020603050405020304" pitchFamily="18" charset="0"/>
                <a:ea typeface="SimSun" panose="02010600030101010101" pitchFamily="2" charset="-122"/>
              </a:rPr>
              <a:t>b</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=5</a:t>
            </a:r>
          </a:p>
          <a:p>
            <a:pPr>
              <a:lnSpc>
                <a:spcPct val="110000"/>
              </a:lnSpc>
            </a:pPr>
            <a:r>
              <a:rPr lang="en-US" altLang="zh-CN" sz="2400" b="0">
                <a:latin typeface="Times New Roman" panose="02020603050405020304" pitchFamily="18" charset="0"/>
                <a:ea typeface="SimSun" panose="02010600030101010101" pitchFamily="2" charset="-122"/>
              </a:rPr>
              <a:t>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=4</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a:t>
            </a:r>
            <a:r>
              <a:rPr kumimoji="1" lang="en-US" altLang="zh-CN" sz="2400" b="0">
                <a:solidFill>
                  <a:srgbClr val="FF0000"/>
                </a:solidFill>
                <a:latin typeface="Times New Roman" panose="02020603050405020304" pitchFamily="18" charset="0"/>
                <a:ea typeface="SimSun" panose="02010600030101010101" pitchFamily="2" charset="-122"/>
                <a:sym typeface="Symbol" panose="05050102010706020507" pitchFamily="18" charset="2"/>
              </a:rPr>
              <a:t> 7</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a:t>
            </a:r>
            <a:r>
              <a:rPr kumimoji="1" lang="en-US" altLang="zh-CN" sz="2400" b="0" i="1">
                <a:solidFill>
                  <a:srgbClr val="FF0000"/>
                </a:solidFill>
                <a:latin typeface="Times New Roman" panose="02020603050405020304" pitchFamily="18" charset="0"/>
                <a:ea typeface="SimSun" panose="02010600030101010101" pitchFamily="2" charset="-122"/>
                <a:sym typeface="Symbol" panose="05050102010706020507" pitchFamily="18" charset="2"/>
              </a:rPr>
              <a:t></a:t>
            </a:r>
            <a:r>
              <a:rPr kumimoji="1" lang="en-US" altLang="zh-CN" sz="2400" b="0" i="1">
                <a:solidFill>
                  <a:srgbClr val="FF0000"/>
                </a:solidFill>
                <a:latin typeface="Times New Roman" panose="02020603050405020304" pitchFamily="18" charset="0"/>
                <a:ea typeface="SimSun" panose="02010600030101010101" pitchFamily="2" charset="-122"/>
              </a:rPr>
              <a:t>1,k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=7</a:t>
            </a:r>
          </a:p>
        </p:txBody>
      </p:sp>
      <p:sp>
        <p:nvSpPr>
          <p:cNvPr id="31750"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51"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52"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53"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54"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55"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56"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1757"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1758" name="Text Box 52"/>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1759" name="Text Box 53"/>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60" name="Text Box 54"/>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61" name="Text Box 55"/>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1762" name="Text Box 56"/>
          <p:cNvSpPr txBox="1">
            <a:spLocks noChangeArrowheads="1"/>
          </p:cNvSpPr>
          <p:nvPr/>
        </p:nvSpPr>
        <p:spPr bwMode="auto">
          <a:xfrm>
            <a:off x="3276600" y="4556125"/>
            <a:ext cx="69342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i=n, k=W</a:t>
            </a:r>
          </a:p>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while i,k &gt; 0</a:t>
            </a:r>
          </a:p>
          <a:p>
            <a:pPr lvl="1">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if </a:t>
            </a:r>
            <a:r>
              <a:rPr kumimoji="1" lang="en-US" altLang="zh-CN" sz="2000" b="0" i="1">
                <a:latin typeface="Times New Roman" panose="02020603050405020304" pitchFamily="18" charset="0"/>
                <a:ea typeface="SimSun" panose="02010600030101010101" pitchFamily="2" charset="-122"/>
              </a:rPr>
              <a:t>V[i,k</a:t>
            </a:r>
            <a:r>
              <a:rPr kumimoji="1" lang="en-US" altLang="zh-CN" sz="2000" b="0">
                <a:latin typeface="Times New Roman" panose="02020603050405020304" pitchFamily="18" charset="0"/>
                <a:ea typeface="SimSun" panose="02010600030101010101" pitchFamily="2" charset="-122"/>
              </a:rPr>
              <a:t>] </a:t>
            </a:r>
            <a:r>
              <a:rPr kumimoji="1" lang="en-US" altLang="zh-CN" sz="2000" b="0">
                <a:latin typeface="Times New Roman" panose="02020603050405020304" pitchFamily="18" charset="0"/>
                <a:ea typeface="SimSun" panose="02010600030101010101" pitchFamily="2" charset="-122"/>
                <a:sym typeface="Symbol" panose="05050102010706020507" pitchFamily="18" charset="2"/>
              </a:rPr>
              <a:t> </a:t>
            </a:r>
            <a:r>
              <a:rPr kumimoji="1" lang="en-US" altLang="zh-CN" sz="2000" b="0" i="1">
                <a:latin typeface="Times New Roman" panose="02020603050405020304" pitchFamily="18" charset="0"/>
                <a:ea typeface="SimSun" panose="02010600030101010101" pitchFamily="2" charset="-122"/>
              </a:rPr>
              <a:t>V[i</a:t>
            </a:r>
            <a:r>
              <a:rPr kumimoji="1" lang="en-US" altLang="zh-CN" sz="20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000" b="0" i="1">
                <a:latin typeface="Times New Roman" panose="02020603050405020304" pitchFamily="18" charset="0"/>
                <a:ea typeface="SimSun" panose="02010600030101010101" pitchFamily="2" charset="-122"/>
              </a:rPr>
              <a:t>1,k</a:t>
            </a:r>
            <a:r>
              <a:rPr kumimoji="1" lang="en-US" altLang="zh-CN" sz="2000" b="0">
                <a:latin typeface="Times New Roman" panose="02020603050405020304" pitchFamily="18" charset="0"/>
                <a:ea typeface="SimSun" panose="02010600030101010101" pitchFamily="2" charset="-122"/>
              </a:rPr>
              <a:t>] then </a:t>
            </a:r>
          </a:p>
          <a:p>
            <a:pPr lvl="1">
              <a:lnSpc>
                <a:spcPct val="90000"/>
              </a:lnSpc>
              <a:spcBef>
                <a:spcPct val="20000"/>
              </a:spcBef>
              <a:buClr>
                <a:schemeClr val="accent1"/>
              </a:buClr>
              <a:buSzPct val="70000"/>
              <a:buFont typeface="Monotype Sorts"/>
              <a:buNone/>
            </a:pPr>
            <a:r>
              <a:rPr kumimoji="1" lang="en-US" altLang="zh-CN" sz="1800" b="0">
                <a:solidFill>
                  <a:schemeClr val="accent1"/>
                </a:solidFill>
                <a:latin typeface="Times New Roman" panose="02020603050405020304" pitchFamily="18" charset="0"/>
                <a:ea typeface="SimSun" panose="02010600030101010101" pitchFamily="2" charset="-122"/>
              </a:rPr>
              <a:t>	</a:t>
            </a:r>
            <a:r>
              <a:rPr kumimoji="1" lang="en-US" altLang="zh-CN" sz="1800" b="0">
                <a:latin typeface="Times New Roman" panose="02020603050405020304" pitchFamily="18" charset="0"/>
                <a:ea typeface="SimSun" panose="02010600030101010101" pitchFamily="2" charset="-122"/>
              </a:rPr>
              <a:t>mark the </a:t>
            </a:r>
            <a:r>
              <a:rPr kumimoji="1" lang="en-US" altLang="zh-CN" sz="1800" b="0" i="1">
                <a:latin typeface="Times New Roman" panose="02020603050405020304" pitchFamily="18" charset="0"/>
                <a:ea typeface="SimSun" panose="02010600030101010101" pitchFamily="2" charset="-122"/>
              </a:rPr>
              <a:t>i</a:t>
            </a:r>
            <a:r>
              <a:rPr kumimoji="1" lang="en-US" altLang="zh-CN" sz="1800" b="0" baseline="30000">
                <a:latin typeface="Times New Roman" panose="02020603050405020304" pitchFamily="18" charset="0"/>
                <a:ea typeface="SimSun" panose="02010600030101010101" pitchFamily="2" charset="-122"/>
              </a:rPr>
              <a:t>th</a:t>
            </a:r>
            <a:r>
              <a:rPr kumimoji="1" lang="en-US" altLang="zh-CN" sz="1800" b="0">
                <a:latin typeface="Times New Roman" panose="02020603050405020304" pitchFamily="18" charset="0"/>
                <a:ea typeface="SimSun" panose="02010600030101010101" pitchFamily="2" charset="-122"/>
              </a:rPr>
              <a:t> item as in the knapsack</a:t>
            </a:r>
          </a:p>
          <a:p>
            <a:pPr lvl="1">
              <a:lnSpc>
                <a:spcPct val="90000"/>
              </a:lnSpc>
              <a:spcBef>
                <a:spcPct val="20000"/>
              </a:spcBef>
              <a:buClr>
                <a:schemeClr val="accent1"/>
              </a:buClr>
              <a:buSzPct val="70000"/>
              <a:buFont typeface="Monotype Sorts"/>
              <a:buNone/>
            </a:pP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 </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a:t>
            </a:r>
            <a:r>
              <a:rPr kumimoji="1" lang="en-US" altLang="zh-CN" sz="18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latin typeface="Times New Roman" panose="02020603050405020304" pitchFamily="18" charset="0"/>
                <a:ea typeface="SimSun" panose="02010600030101010101" pitchFamily="2" charset="-122"/>
              </a:rPr>
              <a:t>1</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k</a:t>
            </a:r>
            <a:r>
              <a:rPr kumimoji="1" lang="en-US" altLang="zh-CN" sz="1800" b="0">
                <a:latin typeface="Times New Roman" panose="02020603050405020304" pitchFamily="18" charset="0"/>
                <a:ea typeface="SimSun" panose="02010600030101010101" pitchFamily="2" charset="-122"/>
              </a:rPr>
              <a:t> = </a:t>
            </a:r>
            <a:r>
              <a:rPr kumimoji="1" lang="en-US" altLang="zh-CN" sz="1800" b="0" i="1">
                <a:latin typeface="Times New Roman" panose="02020603050405020304" pitchFamily="18" charset="0"/>
                <a:ea typeface="SimSun" panose="02010600030101010101" pitchFamily="2" charset="-122"/>
              </a:rPr>
              <a:t>k-w</a:t>
            </a:r>
            <a:r>
              <a:rPr kumimoji="1" lang="en-US" altLang="zh-CN" sz="1800" b="0" i="1" baseline="-25000">
                <a:latin typeface="Times New Roman" panose="02020603050405020304" pitchFamily="18" charset="0"/>
                <a:ea typeface="SimSun" panose="02010600030101010101" pitchFamily="2" charset="-122"/>
              </a:rPr>
              <a:t>i</a:t>
            </a:r>
            <a:endParaRPr kumimoji="1" lang="en-US" altLang="zh-CN" sz="2000" b="0">
              <a:latin typeface="Times New Roman" panose="02020603050405020304" pitchFamily="18" charset="0"/>
              <a:ea typeface="SimSun" panose="02010600030101010101" pitchFamily="2" charset="-122"/>
            </a:endParaRPr>
          </a:p>
          <a:p>
            <a:pPr lvl="1">
              <a:lnSpc>
                <a:spcPct val="90000"/>
              </a:lnSpc>
              <a:spcBef>
                <a:spcPct val="20000"/>
              </a:spcBef>
            </a:pPr>
            <a:r>
              <a:rPr kumimoji="1" lang="en-US" altLang="zh-CN" sz="1800" b="0">
                <a:solidFill>
                  <a:srgbClr val="FF0000"/>
                </a:solidFill>
                <a:latin typeface="Times New Roman" panose="02020603050405020304" pitchFamily="18" charset="0"/>
                <a:ea typeface="SimSun" panose="02010600030101010101" pitchFamily="2" charset="-122"/>
              </a:rPr>
              <a:t>else</a:t>
            </a:r>
            <a:r>
              <a:rPr kumimoji="1" lang="en-US" altLang="zh-CN" sz="1800" b="0" i="1">
                <a:latin typeface="Times New Roman" panose="02020603050405020304" pitchFamily="18" charset="0"/>
                <a:ea typeface="SimSun" panose="02010600030101010101" pitchFamily="2" charset="-122"/>
              </a:rPr>
              <a:t> </a:t>
            </a:r>
          </a:p>
          <a:p>
            <a:pPr lvl="1">
              <a:lnSpc>
                <a:spcPct val="90000"/>
              </a:lnSpc>
              <a:spcBef>
                <a:spcPct val="20000"/>
              </a:spcBef>
            </a:pPr>
            <a:r>
              <a:rPr kumimoji="1" lang="en-US" altLang="zh-CN" sz="1800" b="0" i="1">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 </a:t>
            </a:r>
            <a:r>
              <a:rPr kumimoji="1" lang="en-US" altLang="zh-CN" sz="1800">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a:t>
            </a:r>
            <a:r>
              <a:rPr kumimoji="1" lang="en-US" altLang="zh-CN" sz="180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i="1">
                <a:latin typeface="Times New Roman" panose="02020603050405020304" pitchFamily="18" charset="0"/>
                <a:ea typeface="SimSun" panose="02010600030101010101" pitchFamily="2" charset="-122"/>
              </a:rPr>
              <a:t>1</a:t>
            </a:r>
            <a:endParaRPr kumimoji="1" lang="en-US" altLang="zh-CN" sz="1800" i="1" baseline="-25000">
              <a:latin typeface="Times New Roman" panose="02020603050405020304" pitchFamily="18" charset="0"/>
              <a:ea typeface="SimSun" panose="02010600030101010101" pitchFamily="2" charset="-122"/>
            </a:endParaRPr>
          </a:p>
        </p:txBody>
      </p:sp>
      <p:sp>
        <p:nvSpPr>
          <p:cNvPr id="31763" name="Text Box 57"/>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1764" name="Text Box 58"/>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1765" name="Text Box 59"/>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1766" name="Text Box 60"/>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1767" name="Text Box 61"/>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1768" name="Text Box 62"/>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1769" name="Rectangle 63"/>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1770" name="Text Box 64"/>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09985" name="Line 65"/>
          <p:cNvSpPr>
            <a:spLocks noChangeShapeType="1"/>
          </p:cNvSpPr>
          <p:nvPr/>
        </p:nvSpPr>
        <p:spPr bwMode="auto">
          <a:xfrm flipV="1">
            <a:off x="7772400" y="32766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9987" name="Oval 67"/>
          <p:cNvSpPr>
            <a:spLocks noChangeArrowheads="1"/>
          </p:cNvSpPr>
          <p:nvPr/>
        </p:nvSpPr>
        <p:spPr bwMode="auto">
          <a:xfrm>
            <a:off x="7283450" y="3016250"/>
            <a:ext cx="533400" cy="990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1773" name="Rectangle 68"/>
          <p:cNvSpPr>
            <a:spLocks noGrp="1" noChangeArrowheads="1"/>
          </p:cNvSpPr>
          <p:nvPr>
            <p:ph type="title"/>
          </p:nvPr>
        </p:nvSpPr>
        <p:spPr/>
        <p:txBody>
          <a:bodyPr/>
          <a:lstStyle/>
          <a:p>
            <a:r>
              <a:rPr lang="en-US" altLang="zh-CN">
                <a:ea typeface="SimSun" panose="02010600030101010101" pitchFamily="2" charset="-122"/>
              </a:rPr>
              <a:t>Finding the Items (3)</a:t>
            </a:r>
          </a:p>
        </p:txBody>
      </p:sp>
    </p:spTree>
    <p:extLst>
      <p:ext uri="{BB962C8B-B14F-4D97-AF65-F5344CB8AC3E}">
        <p14:creationId xmlns:p14="http://schemas.microsoft.com/office/powerpoint/2010/main" val="2896634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9987"/>
                                        </p:tgtEl>
                                        <p:attrNameLst>
                                          <p:attrName>style.visibility</p:attrName>
                                        </p:attrNameLst>
                                      </p:cBhvr>
                                      <p:to>
                                        <p:strVal val="visible"/>
                                      </p:to>
                                    </p:set>
                                  </p:childTnLst>
                                  <p:subTnLst>
                                    <p:set>
                                      <p:cBhvr override="childStyle">
                                        <p:cTn dur="1" fill="hold" display="0" masterRel="nextClick" afterEffect="1"/>
                                        <p:tgtEl>
                                          <p:spTgt spid="20998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85" grpId="0" animBg="1"/>
      <p:bldP spid="20998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32771"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32772" name="Group 5"/>
          <p:cNvGrpSpPr>
            <a:grpSpLocks/>
          </p:cNvGrpSpPr>
          <p:nvPr/>
        </p:nvGrpSpPr>
        <p:grpSpPr bwMode="auto">
          <a:xfrm>
            <a:off x="2559050" y="1676400"/>
            <a:ext cx="5441950" cy="2743200"/>
            <a:chOff x="652" y="768"/>
            <a:chExt cx="3428" cy="1728"/>
          </a:xfrm>
        </p:grpSpPr>
        <p:sp>
          <p:nvSpPr>
            <p:cNvPr id="32800"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01"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02"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03"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04"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32805" name="Group 11"/>
            <p:cNvGrpSpPr>
              <a:grpSpLocks/>
            </p:cNvGrpSpPr>
            <p:nvPr/>
          </p:nvGrpSpPr>
          <p:grpSpPr bwMode="auto">
            <a:xfrm>
              <a:off x="652" y="768"/>
              <a:ext cx="3428" cy="1728"/>
              <a:chOff x="652" y="768"/>
              <a:chExt cx="3428" cy="1728"/>
            </a:xfrm>
          </p:grpSpPr>
          <p:sp>
            <p:nvSpPr>
              <p:cNvPr id="32806"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07"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08"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09"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10"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11"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12"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13"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14"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15"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16"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17"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18"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19"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20"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21"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22"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23"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24"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2825"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26"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2827"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2828"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829"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2830"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2831"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832"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2833"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2834"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835"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2836"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32773" name="Text Box 43"/>
          <p:cNvSpPr txBox="1">
            <a:spLocks noChangeArrowheads="1"/>
          </p:cNvSpPr>
          <p:nvPr/>
        </p:nvSpPr>
        <p:spPr bwMode="auto">
          <a:xfrm>
            <a:off x="8131176" y="1752600"/>
            <a:ext cx="1774825"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i=2</a:t>
            </a:r>
          </a:p>
          <a:p>
            <a:pPr>
              <a:lnSpc>
                <a:spcPct val="110000"/>
              </a:lnSpc>
            </a:pPr>
            <a:r>
              <a:rPr lang="en-US" altLang="zh-CN" sz="2400" b="0">
                <a:latin typeface="Times New Roman" panose="02020603050405020304" pitchFamily="18" charset="0"/>
                <a:ea typeface="SimSun" panose="02010600030101010101" pitchFamily="2" charset="-122"/>
              </a:rPr>
              <a:t>k= 5</a:t>
            </a:r>
          </a:p>
          <a:p>
            <a:pPr>
              <a:lnSpc>
                <a:spcPct val="110000"/>
              </a:lnSpc>
            </a:pPr>
            <a:r>
              <a:rPr lang="en-US" altLang="zh-CN" sz="2400" b="0">
                <a:latin typeface="Times New Roman" panose="02020603050405020304" pitchFamily="18" charset="0"/>
                <a:ea typeface="SimSun" panose="02010600030101010101" pitchFamily="2" charset="-122"/>
              </a:rPr>
              <a:t>b</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=4</a:t>
            </a:r>
          </a:p>
          <a:p>
            <a:pPr>
              <a:lnSpc>
                <a:spcPct val="110000"/>
              </a:lnSpc>
            </a:pPr>
            <a:r>
              <a:rPr lang="en-US" altLang="zh-CN" sz="2400" b="0">
                <a:latin typeface="Times New Roman" panose="02020603050405020304" pitchFamily="18" charset="0"/>
                <a:ea typeface="SimSun" panose="02010600030101010101" pitchFamily="2" charset="-122"/>
              </a:rPr>
              <a:t>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=3</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a:t>
            </a:r>
            <a:r>
              <a:rPr kumimoji="1" lang="en-US" altLang="zh-CN" sz="2400" b="0">
                <a:solidFill>
                  <a:srgbClr val="FF0000"/>
                </a:solidFill>
                <a:latin typeface="Times New Roman" panose="02020603050405020304" pitchFamily="18" charset="0"/>
                <a:ea typeface="SimSun" panose="02010600030101010101" pitchFamily="2" charset="-122"/>
                <a:sym typeface="Symbol" panose="05050102010706020507" pitchFamily="18" charset="2"/>
              </a:rPr>
              <a:t> 7</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a:t>
            </a:r>
            <a:r>
              <a:rPr kumimoji="1" lang="en-US" altLang="zh-CN" sz="2400" b="0" i="1">
                <a:solidFill>
                  <a:srgbClr val="FF0000"/>
                </a:solidFill>
                <a:latin typeface="Times New Roman" panose="02020603050405020304" pitchFamily="18" charset="0"/>
                <a:ea typeface="SimSun" panose="02010600030101010101" pitchFamily="2" charset="-122"/>
                <a:sym typeface="Symbol" panose="05050102010706020507" pitchFamily="18" charset="2"/>
              </a:rPr>
              <a:t></a:t>
            </a:r>
            <a:r>
              <a:rPr kumimoji="1" lang="en-US" altLang="zh-CN" sz="2400" b="0" i="1">
                <a:solidFill>
                  <a:srgbClr val="FF0000"/>
                </a:solidFill>
                <a:latin typeface="Times New Roman" panose="02020603050405020304" pitchFamily="18" charset="0"/>
                <a:ea typeface="SimSun" panose="02010600030101010101" pitchFamily="2" charset="-122"/>
              </a:rPr>
              <a:t>1,k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=3</a:t>
            </a:r>
          </a:p>
          <a:p>
            <a:pPr>
              <a:lnSpc>
                <a:spcPct val="110000"/>
              </a:lnSpc>
            </a:pPr>
            <a:r>
              <a:rPr lang="en-US" altLang="zh-CN" sz="2400" b="0">
                <a:latin typeface="Times New Roman" panose="02020603050405020304" pitchFamily="18" charset="0"/>
                <a:ea typeface="SimSun" panose="02010600030101010101" pitchFamily="2" charset="-122"/>
              </a:rPr>
              <a:t>k </a:t>
            </a:r>
            <a:r>
              <a:rPr lang="en-US" altLang="zh-CN" sz="2400" b="0">
                <a:latin typeface="Times New Roman" panose="02020603050405020304" pitchFamily="18" charset="0"/>
                <a:ea typeface="SimSun" panose="02010600030101010101" pitchFamily="2" charset="-122"/>
                <a:sym typeface="Symbol" panose="05050102010706020507" pitchFamily="18" charset="2"/>
              </a:rPr>
              <a:t></a:t>
            </a:r>
            <a:r>
              <a:rPr lang="en-US" altLang="zh-CN" sz="2400" b="0">
                <a:latin typeface="Times New Roman" panose="02020603050405020304" pitchFamily="18" charset="0"/>
                <a:ea typeface="SimSun" panose="02010600030101010101" pitchFamily="2" charset="-122"/>
              </a:rPr>
              <a:t> 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=2</a:t>
            </a:r>
          </a:p>
        </p:txBody>
      </p:sp>
      <p:sp>
        <p:nvSpPr>
          <p:cNvPr id="32774"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75"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76"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77"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78"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779"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80"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2781"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2782" name="Text Box 52"/>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2783" name="Text Box 53"/>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784" name="Text Box 54"/>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85" name="Text Box 55"/>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2786" name="Text Box 56"/>
          <p:cNvSpPr txBox="1">
            <a:spLocks noChangeArrowheads="1"/>
          </p:cNvSpPr>
          <p:nvPr/>
        </p:nvSpPr>
        <p:spPr bwMode="auto">
          <a:xfrm>
            <a:off x="3276600" y="4556125"/>
            <a:ext cx="69342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i=n, k=W</a:t>
            </a:r>
          </a:p>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while i,k &gt; 0</a:t>
            </a:r>
          </a:p>
          <a:p>
            <a:pPr lvl="1">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if </a:t>
            </a:r>
            <a:r>
              <a:rPr kumimoji="1" lang="en-US" altLang="zh-CN" sz="2000" b="0" i="1">
                <a:latin typeface="Times New Roman" panose="02020603050405020304" pitchFamily="18" charset="0"/>
                <a:ea typeface="SimSun" panose="02010600030101010101" pitchFamily="2" charset="-122"/>
              </a:rPr>
              <a:t>V[i,k</a:t>
            </a:r>
            <a:r>
              <a:rPr kumimoji="1" lang="en-US" altLang="zh-CN" sz="2000" b="0">
                <a:latin typeface="Times New Roman" panose="02020603050405020304" pitchFamily="18" charset="0"/>
                <a:ea typeface="SimSun" panose="02010600030101010101" pitchFamily="2" charset="-122"/>
              </a:rPr>
              <a:t>] </a:t>
            </a:r>
            <a:r>
              <a:rPr kumimoji="1" lang="en-US" altLang="zh-CN" sz="2000" b="0">
                <a:latin typeface="Times New Roman" panose="02020603050405020304" pitchFamily="18" charset="0"/>
                <a:ea typeface="SimSun" panose="02010600030101010101" pitchFamily="2" charset="-122"/>
                <a:sym typeface="Symbol" panose="05050102010706020507" pitchFamily="18" charset="2"/>
              </a:rPr>
              <a:t> </a:t>
            </a:r>
            <a:r>
              <a:rPr kumimoji="1" lang="en-US" altLang="zh-CN" sz="2000" b="0" i="1">
                <a:latin typeface="Times New Roman" panose="02020603050405020304" pitchFamily="18" charset="0"/>
                <a:ea typeface="SimSun" panose="02010600030101010101" pitchFamily="2" charset="-122"/>
              </a:rPr>
              <a:t>V[i</a:t>
            </a:r>
            <a:r>
              <a:rPr kumimoji="1" lang="en-US" altLang="zh-CN" sz="20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000" b="0" i="1">
                <a:latin typeface="Times New Roman" panose="02020603050405020304" pitchFamily="18" charset="0"/>
                <a:ea typeface="SimSun" panose="02010600030101010101" pitchFamily="2" charset="-122"/>
              </a:rPr>
              <a:t>1,k</a:t>
            </a:r>
            <a:r>
              <a:rPr kumimoji="1" lang="en-US" altLang="zh-CN" sz="2000" b="0">
                <a:latin typeface="Times New Roman" panose="02020603050405020304" pitchFamily="18" charset="0"/>
                <a:ea typeface="SimSun" panose="02010600030101010101" pitchFamily="2" charset="-122"/>
              </a:rPr>
              <a:t>] then </a:t>
            </a:r>
          </a:p>
          <a:p>
            <a:pPr lvl="1">
              <a:lnSpc>
                <a:spcPct val="90000"/>
              </a:lnSpc>
              <a:spcBef>
                <a:spcPct val="20000"/>
              </a:spcBef>
              <a:buClr>
                <a:schemeClr val="accent1"/>
              </a:buClr>
              <a:buSzPct val="70000"/>
              <a:buFont typeface="Monotype Sorts"/>
              <a:buNone/>
            </a:pPr>
            <a:r>
              <a:rPr kumimoji="1" lang="en-US" altLang="zh-CN" sz="1800" b="0">
                <a:solidFill>
                  <a:schemeClr val="accent1"/>
                </a:solidFill>
                <a:latin typeface="Times New Roman" panose="02020603050405020304" pitchFamily="18" charset="0"/>
                <a:ea typeface="SimSun" panose="02010600030101010101" pitchFamily="2" charset="-122"/>
              </a:rPr>
              <a:t>	</a:t>
            </a:r>
            <a:r>
              <a:rPr kumimoji="1" lang="en-US" altLang="zh-CN" sz="1800" b="0">
                <a:solidFill>
                  <a:srgbClr val="FF0000"/>
                </a:solidFill>
                <a:latin typeface="Times New Roman" panose="02020603050405020304" pitchFamily="18" charset="0"/>
                <a:ea typeface="SimSun" panose="02010600030101010101" pitchFamily="2" charset="-122"/>
              </a:rPr>
              <a:t>mark the </a:t>
            </a:r>
            <a:r>
              <a:rPr kumimoji="1" lang="en-US" altLang="zh-CN" sz="1800" b="0" i="1">
                <a:solidFill>
                  <a:srgbClr val="FF0000"/>
                </a:solidFill>
                <a:latin typeface="Times New Roman" panose="02020603050405020304" pitchFamily="18" charset="0"/>
                <a:ea typeface="SimSun" panose="02010600030101010101" pitchFamily="2" charset="-122"/>
              </a:rPr>
              <a:t>i</a:t>
            </a:r>
            <a:r>
              <a:rPr kumimoji="1" lang="en-US" altLang="zh-CN" sz="1800" b="0" baseline="30000">
                <a:solidFill>
                  <a:srgbClr val="FF0000"/>
                </a:solidFill>
                <a:latin typeface="Times New Roman" panose="02020603050405020304" pitchFamily="18" charset="0"/>
                <a:ea typeface="SimSun" panose="02010600030101010101" pitchFamily="2" charset="-122"/>
              </a:rPr>
              <a:t>th</a:t>
            </a:r>
            <a:r>
              <a:rPr kumimoji="1" lang="en-US" altLang="zh-CN" sz="1800" b="0">
                <a:solidFill>
                  <a:srgbClr val="FF0000"/>
                </a:solidFill>
                <a:latin typeface="Times New Roman" panose="02020603050405020304" pitchFamily="18" charset="0"/>
                <a:ea typeface="SimSun" panose="02010600030101010101" pitchFamily="2" charset="-122"/>
              </a:rPr>
              <a:t> item as in the knapsack</a:t>
            </a:r>
          </a:p>
          <a:p>
            <a:pPr lvl="1">
              <a:lnSpc>
                <a:spcPct val="90000"/>
              </a:lnSpc>
              <a:spcBef>
                <a:spcPct val="20000"/>
              </a:spcBef>
              <a:buClr>
                <a:schemeClr val="accent1"/>
              </a:buClr>
              <a:buSzPct val="70000"/>
              <a:buFont typeface="Monotype Sorts"/>
              <a:buNone/>
            </a:pPr>
            <a:r>
              <a:rPr kumimoji="1" lang="en-US" altLang="zh-CN" sz="1800" b="0">
                <a:solidFill>
                  <a:srgbClr val="FF0000"/>
                </a:solidFill>
                <a:latin typeface="Times New Roman" panose="02020603050405020304" pitchFamily="18" charset="0"/>
                <a:ea typeface="SimSun" panose="02010600030101010101" pitchFamily="2" charset="-122"/>
              </a:rPr>
              <a:t>	</a:t>
            </a:r>
            <a:r>
              <a:rPr kumimoji="1" lang="en-US" altLang="zh-CN" sz="1800" b="0" i="1">
                <a:solidFill>
                  <a:srgbClr val="FF0000"/>
                </a:solidFill>
                <a:latin typeface="Times New Roman" panose="02020603050405020304" pitchFamily="18" charset="0"/>
                <a:ea typeface="SimSun" panose="02010600030101010101" pitchFamily="2" charset="-122"/>
              </a:rPr>
              <a:t>i </a:t>
            </a:r>
            <a:r>
              <a:rPr kumimoji="1" lang="en-US" altLang="zh-CN" sz="1800" b="0">
                <a:solidFill>
                  <a:srgbClr val="FF0000"/>
                </a:solidFill>
                <a:latin typeface="Times New Roman" panose="02020603050405020304" pitchFamily="18" charset="0"/>
                <a:ea typeface="SimSun" panose="02010600030101010101" pitchFamily="2" charset="-122"/>
              </a:rPr>
              <a:t>= </a:t>
            </a:r>
            <a:r>
              <a:rPr kumimoji="1" lang="en-US" altLang="zh-CN" sz="1800" b="0" i="1">
                <a:solidFill>
                  <a:srgbClr val="FF0000"/>
                </a:solidFill>
                <a:latin typeface="Times New Roman" panose="02020603050405020304" pitchFamily="18" charset="0"/>
                <a:ea typeface="SimSun" panose="02010600030101010101" pitchFamily="2" charset="-122"/>
              </a:rPr>
              <a:t>i</a:t>
            </a:r>
            <a:r>
              <a:rPr kumimoji="1" lang="en-US" altLang="zh-CN" sz="1800" b="0" i="1">
                <a:solidFill>
                  <a:srgbClr val="FF0000"/>
                </a:solidFill>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solidFill>
                  <a:srgbClr val="FF0000"/>
                </a:solidFill>
                <a:latin typeface="Times New Roman" panose="02020603050405020304" pitchFamily="18" charset="0"/>
                <a:ea typeface="SimSun" panose="02010600030101010101" pitchFamily="2" charset="-122"/>
              </a:rPr>
              <a:t>1</a:t>
            </a:r>
            <a:r>
              <a:rPr kumimoji="1" lang="en-US" altLang="zh-CN" sz="1800" b="0">
                <a:solidFill>
                  <a:srgbClr val="FF0000"/>
                </a:solidFill>
                <a:latin typeface="Times New Roman" panose="02020603050405020304" pitchFamily="18" charset="0"/>
                <a:ea typeface="SimSun" panose="02010600030101010101" pitchFamily="2" charset="-122"/>
              </a:rPr>
              <a:t>, </a:t>
            </a:r>
            <a:r>
              <a:rPr kumimoji="1" lang="en-US" altLang="zh-CN" sz="1800" b="0" i="1">
                <a:solidFill>
                  <a:srgbClr val="FF0000"/>
                </a:solidFill>
                <a:latin typeface="Times New Roman" panose="02020603050405020304" pitchFamily="18" charset="0"/>
                <a:ea typeface="SimSun" panose="02010600030101010101" pitchFamily="2" charset="-122"/>
              </a:rPr>
              <a:t>k</a:t>
            </a:r>
            <a:r>
              <a:rPr kumimoji="1" lang="en-US" altLang="zh-CN" sz="1800" b="0">
                <a:solidFill>
                  <a:srgbClr val="FF0000"/>
                </a:solidFill>
                <a:latin typeface="Times New Roman" panose="02020603050405020304" pitchFamily="18" charset="0"/>
                <a:ea typeface="SimSun" panose="02010600030101010101" pitchFamily="2" charset="-122"/>
              </a:rPr>
              <a:t> = </a:t>
            </a:r>
            <a:r>
              <a:rPr kumimoji="1" lang="en-US" altLang="zh-CN" sz="1800" b="0" i="1">
                <a:solidFill>
                  <a:srgbClr val="FF0000"/>
                </a:solidFill>
                <a:latin typeface="Times New Roman" panose="02020603050405020304" pitchFamily="18" charset="0"/>
                <a:ea typeface="SimSun" panose="02010600030101010101" pitchFamily="2" charset="-122"/>
              </a:rPr>
              <a:t>k-w</a:t>
            </a:r>
            <a:r>
              <a:rPr kumimoji="1" lang="en-US" altLang="zh-CN" sz="1800" b="0" i="1" baseline="-25000">
                <a:solidFill>
                  <a:srgbClr val="FF0000"/>
                </a:solidFill>
                <a:latin typeface="Times New Roman" panose="02020603050405020304" pitchFamily="18" charset="0"/>
                <a:ea typeface="SimSun" panose="02010600030101010101" pitchFamily="2" charset="-122"/>
              </a:rPr>
              <a:t>i</a:t>
            </a:r>
            <a:endParaRPr kumimoji="1" lang="en-US" altLang="zh-CN" sz="2000" b="0">
              <a:solidFill>
                <a:srgbClr val="FF0000"/>
              </a:solidFill>
              <a:latin typeface="Times New Roman" panose="02020603050405020304" pitchFamily="18" charset="0"/>
              <a:ea typeface="SimSun" panose="02010600030101010101" pitchFamily="2" charset="-122"/>
            </a:endParaRPr>
          </a:p>
          <a:p>
            <a:pPr lvl="1">
              <a:lnSpc>
                <a:spcPct val="90000"/>
              </a:lnSpc>
              <a:spcBef>
                <a:spcPct val="20000"/>
              </a:spcBef>
            </a:pPr>
            <a:r>
              <a:rPr kumimoji="1" lang="en-US" altLang="zh-CN" sz="1800" b="0">
                <a:latin typeface="Times New Roman" panose="02020603050405020304" pitchFamily="18" charset="0"/>
                <a:ea typeface="SimSun" panose="02010600030101010101" pitchFamily="2" charset="-122"/>
              </a:rPr>
              <a:t>else</a:t>
            </a:r>
            <a:r>
              <a:rPr kumimoji="1" lang="en-US" altLang="zh-CN" sz="1800" b="0" i="1">
                <a:latin typeface="Times New Roman" panose="02020603050405020304" pitchFamily="18" charset="0"/>
                <a:ea typeface="SimSun" panose="02010600030101010101" pitchFamily="2" charset="-122"/>
              </a:rPr>
              <a:t> </a:t>
            </a:r>
          </a:p>
          <a:p>
            <a:pPr lvl="1">
              <a:lnSpc>
                <a:spcPct val="90000"/>
              </a:lnSpc>
              <a:spcBef>
                <a:spcPct val="20000"/>
              </a:spcBef>
            </a:pPr>
            <a:r>
              <a:rPr kumimoji="1" lang="en-US" altLang="zh-CN" sz="1800" b="0" i="1">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 </a:t>
            </a:r>
            <a:r>
              <a:rPr kumimoji="1" lang="en-US" altLang="zh-CN" sz="1800">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a:t>
            </a:r>
            <a:r>
              <a:rPr kumimoji="1" lang="en-US" altLang="zh-CN" sz="180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i="1">
                <a:latin typeface="Times New Roman" panose="02020603050405020304" pitchFamily="18" charset="0"/>
                <a:ea typeface="SimSun" panose="02010600030101010101" pitchFamily="2" charset="-122"/>
              </a:rPr>
              <a:t>1</a:t>
            </a:r>
            <a:endParaRPr kumimoji="1" lang="en-US" altLang="zh-CN" sz="1800" i="1" baseline="-25000">
              <a:latin typeface="Times New Roman" panose="02020603050405020304" pitchFamily="18" charset="0"/>
              <a:ea typeface="SimSun" panose="02010600030101010101" pitchFamily="2" charset="-122"/>
            </a:endParaRPr>
          </a:p>
        </p:txBody>
      </p:sp>
      <p:sp>
        <p:nvSpPr>
          <p:cNvPr id="32787" name="Text Box 57"/>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2788" name="Text Box 58"/>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2789" name="Text Box 59"/>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2790" name="Text Box 60"/>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2791" name="Text Box 61"/>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2792" name="Text Box 62"/>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2793" name="Rectangle 63"/>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2794" name="Text Box 64"/>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11010" name="Text Box 66"/>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solidFill>
                  <a:srgbClr val="FF0000"/>
                </a:solidFill>
                <a:latin typeface="Times New Roman" panose="02020603050405020304" pitchFamily="18" charset="0"/>
                <a:ea typeface="SimSun" panose="02010600030101010101" pitchFamily="2" charset="-122"/>
              </a:rPr>
              <a:t>7</a:t>
            </a:r>
          </a:p>
        </p:txBody>
      </p:sp>
      <p:sp>
        <p:nvSpPr>
          <p:cNvPr id="211011" name="Oval 67"/>
          <p:cNvSpPr>
            <a:spLocks noChangeArrowheads="1"/>
          </p:cNvSpPr>
          <p:nvPr/>
        </p:nvSpPr>
        <p:spPr bwMode="auto">
          <a:xfrm>
            <a:off x="2490788" y="3048000"/>
            <a:ext cx="4572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11012" name="Line 68"/>
          <p:cNvSpPr>
            <a:spLocks noChangeShapeType="1"/>
          </p:cNvSpPr>
          <p:nvPr/>
        </p:nvSpPr>
        <p:spPr bwMode="auto">
          <a:xfrm flipH="1" flipV="1">
            <a:off x="5181600" y="2819400"/>
            <a:ext cx="220980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11013" name="Oval 69"/>
          <p:cNvSpPr>
            <a:spLocks noChangeArrowheads="1"/>
          </p:cNvSpPr>
          <p:nvPr/>
        </p:nvSpPr>
        <p:spPr bwMode="auto">
          <a:xfrm>
            <a:off x="7283450" y="2559050"/>
            <a:ext cx="533400" cy="990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2799" name="Rectangle 70"/>
          <p:cNvSpPr>
            <a:spLocks noGrp="1" noChangeArrowheads="1"/>
          </p:cNvSpPr>
          <p:nvPr>
            <p:ph type="title"/>
          </p:nvPr>
        </p:nvSpPr>
        <p:spPr/>
        <p:txBody>
          <a:bodyPr/>
          <a:lstStyle/>
          <a:p>
            <a:r>
              <a:rPr lang="en-US" altLang="zh-CN">
                <a:ea typeface="SimSun" panose="02010600030101010101" pitchFamily="2" charset="-122"/>
              </a:rPr>
              <a:t>Finding the Items (4)</a:t>
            </a:r>
          </a:p>
        </p:txBody>
      </p:sp>
    </p:spTree>
    <p:extLst>
      <p:ext uri="{BB962C8B-B14F-4D97-AF65-F5344CB8AC3E}">
        <p14:creationId xmlns:p14="http://schemas.microsoft.com/office/powerpoint/2010/main" val="2771114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1013"/>
                                        </p:tgtEl>
                                        <p:attrNameLst>
                                          <p:attrName>style.visibility</p:attrName>
                                        </p:attrNameLst>
                                      </p:cBhvr>
                                      <p:to>
                                        <p:strVal val="visible"/>
                                      </p:to>
                                    </p:set>
                                  </p:childTnLst>
                                  <p:subTnLst>
                                    <p:set>
                                      <p:cBhvr override="childStyle">
                                        <p:cTn dur="1" fill="hold" display="0" masterRel="nextClick" afterEffect="1"/>
                                        <p:tgtEl>
                                          <p:spTgt spid="21101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11010"/>
                                        </p:tgtEl>
                                        <p:attrNameLst>
                                          <p:attrName>style.visibility</p:attrName>
                                        </p:attrNameLst>
                                      </p:cBhvr>
                                      <p:to>
                                        <p:strVal val="visible"/>
                                      </p:to>
                                    </p:set>
                                    <p:anim calcmode="lin" valueType="num">
                                      <p:cBhvr additive="base">
                                        <p:cTn id="11" dur="500" fill="hold"/>
                                        <p:tgtEl>
                                          <p:spTgt spid="211010"/>
                                        </p:tgtEl>
                                        <p:attrNameLst>
                                          <p:attrName>ppt_x</p:attrName>
                                        </p:attrNameLst>
                                      </p:cBhvr>
                                      <p:tavLst>
                                        <p:tav tm="0">
                                          <p:val>
                                            <p:strVal val="#ppt_x"/>
                                          </p:val>
                                        </p:tav>
                                        <p:tav tm="100000">
                                          <p:val>
                                            <p:strVal val="#ppt_x"/>
                                          </p:val>
                                        </p:tav>
                                      </p:tavLst>
                                    </p:anim>
                                    <p:anim calcmode="lin" valueType="num">
                                      <p:cBhvr additive="base">
                                        <p:cTn id="12" dur="500" fill="hold"/>
                                        <p:tgtEl>
                                          <p:spTgt spid="2110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11011"/>
                                        </p:tgtEl>
                                        <p:attrNameLst>
                                          <p:attrName>style.visibility</p:attrName>
                                        </p:attrNameLst>
                                      </p:cBhvr>
                                      <p:to>
                                        <p:strVal val="visible"/>
                                      </p:to>
                                    </p:set>
                                    <p:anim calcmode="lin" valueType="num">
                                      <p:cBhvr additive="base">
                                        <p:cTn id="17" dur="500" fill="hold"/>
                                        <p:tgtEl>
                                          <p:spTgt spid="211011"/>
                                        </p:tgtEl>
                                        <p:attrNameLst>
                                          <p:attrName>ppt_x</p:attrName>
                                        </p:attrNameLst>
                                      </p:cBhvr>
                                      <p:tavLst>
                                        <p:tav tm="0">
                                          <p:val>
                                            <p:strVal val="0-#ppt_w/2"/>
                                          </p:val>
                                        </p:tav>
                                        <p:tav tm="100000">
                                          <p:val>
                                            <p:strVal val="#ppt_x"/>
                                          </p:val>
                                        </p:tav>
                                      </p:tavLst>
                                    </p:anim>
                                    <p:anim calcmode="lin" valueType="num">
                                      <p:cBhvr additive="base">
                                        <p:cTn id="18" dur="500" fill="hold"/>
                                        <p:tgtEl>
                                          <p:spTgt spid="211011"/>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010" grpId="0" autoUpdateAnimBg="0"/>
      <p:bldP spid="211011" grpId="0" animBg="1"/>
      <p:bldP spid="211012" grpId="0" animBg="1"/>
      <p:bldP spid="2110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305"/>
            <a:ext cx="10147479" cy="824248"/>
          </a:xfrm>
        </p:spPr>
        <p:txBody>
          <a:bodyPr>
            <a:normAutofit/>
          </a:bodyPr>
          <a:lstStyle/>
          <a:p>
            <a:r>
              <a:rPr lang="en-IN" b="1" dirty="0"/>
              <a:t>Introduction</a:t>
            </a:r>
          </a:p>
        </p:txBody>
      </p:sp>
      <p:sp>
        <p:nvSpPr>
          <p:cNvPr id="3" name="Content Placeholder 2"/>
          <p:cNvSpPr>
            <a:spLocks noGrp="1"/>
          </p:cNvSpPr>
          <p:nvPr>
            <p:ph idx="1"/>
          </p:nvPr>
        </p:nvSpPr>
        <p:spPr>
          <a:xfrm>
            <a:off x="235038" y="1004553"/>
            <a:ext cx="11742313" cy="4351338"/>
          </a:xfrm>
        </p:spPr>
        <p:txBody>
          <a:bodyPr>
            <a:noAutofit/>
          </a:bodyPr>
          <a:lstStyle/>
          <a:p>
            <a:pPr algn="just">
              <a:buFontTx/>
              <a:buChar char="•"/>
            </a:pPr>
            <a:r>
              <a:rPr lang="en-US" sz="2600" dirty="0">
                <a:solidFill>
                  <a:schemeClr val="hlink"/>
                </a:solidFill>
              </a:rPr>
              <a:t>Dynamic Programming is an algorithm design technique for optimization problems: often minimizing or maximizing.</a:t>
            </a:r>
          </a:p>
          <a:p>
            <a:pPr algn="just">
              <a:buFontTx/>
              <a:buChar char="•"/>
            </a:pPr>
            <a:r>
              <a:rPr lang="en-US" sz="2600" dirty="0">
                <a:solidFill>
                  <a:schemeClr val="hlink"/>
                </a:solidFill>
              </a:rPr>
              <a:t>Like divide and conquer, DP solves problems by combining solutions to </a:t>
            </a:r>
            <a:r>
              <a:rPr lang="en-US" sz="2600" dirty="0" err="1">
                <a:solidFill>
                  <a:schemeClr val="hlink"/>
                </a:solidFill>
              </a:rPr>
              <a:t>subproblems</a:t>
            </a:r>
            <a:r>
              <a:rPr lang="en-US" sz="2600" dirty="0">
                <a:solidFill>
                  <a:schemeClr val="hlink"/>
                </a:solidFill>
              </a:rPr>
              <a:t>.</a:t>
            </a:r>
          </a:p>
          <a:p>
            <a:pPr algn="just">
              <a:buFontTx/>
              <a:buChar char="•"/>
            </a:pPr>
            <a:r>
              <a:rPr lang="en-US" sz="2600" dirty="0">
                <a:solidFill>
                  <a:schemeClr val="hlink"/>
                </a:solidFill>
              </a:rPr>
              <a:t>Unlike divide and conquer, </a:t>
            </a:r>
            <a:r>
              <a:rPr lang="en-US" sz="2600" dirty="0" err="1">
                <a:solidFill>
                  <a:schemeClr val="hlink"/>
                </a:solidFill>
              </a:rPr>
              <a:t>subproblems</a:t>
            </a:r>
            <a:r>
              <a:rPr lang="en-US" sz="2600" dirty="0">
                <a:solidFill>
                  <a:schemeClr val="hlink"/>
                </a:solidFill>
              </a:rPr>
              <a:t> are not independent.</a:t>
            </a:r>
          </a:p>
          <a:p>
            <a:pPr marL="685800" lvl="2" algn="just">
              <a:spcBef>
                <a:spcPts val="1000"/>
              </a:spcBef>
              <a:buFontTx/>
              <a:buChar char="•"/>
            </a:pPr>
            <a:r>
              <a:rPr lang="en-US" sz="2200" dirty="0" err="1">
                <a:solidFill>
                  <a:schemeClr val="hlink"/>
                </a:solidFill>
              </a:rPr>
              <a:t>Subproblems</a:t>
            </a:r>
            <a:r>
              <a:rPr lang="en-US" sz="2200" dirty="0">
                <a:solidFill>
                  <a:schemeClr val="hlink"/>
                </a:solidFill>
              </a:rPr>
              <a:t> may share </a:t>
            </a:r>
            <a:r>
              <a:rPr lang="en-US" sz="2200" dirty="0" err="1">
                <a:solidFill>
                  <a:schemeClr val="hlink"/>
                </a:solidFill>
              </a:rPr>
              <a:t>subsubproblems</a:t>
            </a:r>
            <a:r>
              <a:rPr lang="en-US" sz="2200" dirty="0">
                <a:solidFill>
                  <a:schemeClr val="hlink"/>
                </a:solidFill>
              </a:rPr>
              <a:t>,</a:t>
            </a:r>
          </a:p>
          <a:p>
            <a:pPr marL="685800" lvl="2" algn="just">
              <a:spcBef>
                <a:spcPts val="1000"/>
              </a:spcBef>
              <a:buFontTx/>
              <a:buChar char="•"/>
            </a:pPr>
            <a:r>
              <a:rPr lang="en-US" sz="2200" dirty="0">
                <a:solidFill>
                  <a:schemeClr val="hlink"/>
                </a:solidFill>
              </a:rPr>
              <a:t>However, solution to one </a:t>
            </a:r>
            <a:r>
              <a:rPr lang="en-US" sz="2200" dirty="0" err="1">
                <a:solidFill>
                  <a:schemeClr val="hlink"/>
                </a:solidFill>
              </a:rPr>
              <a:t>subproblem</a:t>
            </a:r>
            <a:r>
              <a:rPr lang="en-US" sz="2200" dirty="0">
                <a:solidFill>
                  <a:schemeClr val="hlink"/>
                </a:solidFill>
              </a:rPr>
              <a:t> may not affect the solutions to other </a:t>
            </a:r>
            <a:r>
              <a:rPr lang="en-US" sz="2200" dirty="0" err="1">
                <a:solidFill>
                  <a:schemeClr val="hlink"/>
                </a:solidFill>
              </a:rPr>
              <a:t>subproblems</a:t>
            </a:r>
            <a:r>
              <a:rPr lang="en-US" sz="2200" dirty="0">
                <a:solidFill>
                  <a:schemeClr val="hlink"/>
                </a:solidFill>
              </a:rPr>
              <a:t> of the same problem.</a:t>
            </a:r>
          </a:p>
          <a:p>
            <a:pPr marL="685800" lvl="2" algn="just">
              <a:spcBef>
                <a:spcPts val="1000"/>
              </a:spcBef>
              <a:buFontTx/>
              <a:buChar char="•"/>
            </a:pPr>
            <a:r>
              <a:rPr lang="en-US" sz="2200" dirty="0">
                <a:solidFill>
                  <a:schemeClr val="hlink"/>
                </a:solidFill>
              </a:rPr>
              <a:t>Only problems that satisfy the principle of optimality are suitable for dynamic programming solutions</a:t>
            </a:r>
          </a:p>
          <a:p>
            <a:pPr algn="just">
              <a:buFontTx/>
              <a:buChar char="•"/>
            </a:pPr>
            <a:r>
              <a:rPr lang="en-US" sz="2600" dirty="0">
                <a:solidFill>
                  <a:schemeClr val="hlink"/>
                </a:solidFill>
              </a:rPr>
              <a:t>Invented by American mathematician Richard Bellman in the  1950s to solve optimization problems and later assimilated by CS</a:t>
            </a:r>
          </a:p>
          <a:p>
            <a:pPr algn="just">
              <a:buFontTx/>
              <a:buChar char="•"/>
            </a:pPr>
            <a:r>
              <a:rPr lang="en-US" sz="2600" dirty="0">
                <a:solidFill>
                  <a:schemeClr val="hlink"/>
                </a:solidFill>
              </a:rPr>
              <a:t>  “Programming” here means “planning”</a:t>
            </a:r>
          </a:p>
          <a:p>
            <a:pPr algn="just">
              <a:buFontTx/>
              <a:buChar char="•"/>
            </a:pPr>
            <a:r>
              <a:rPr lang="en-US" sz="2600" dirty="0">
                <a:solidFill>
                  <a:schemeClr val="hlink"/>
                </a:solidFill>
              </a:rPr>
              <a:t>Key: determine structure of optimal solutions</a:t>
            </a:r>
          </a:p>
        </p:txBody>
      </p:sp>
    </p:spTree>
    <p:extLst>
      <p:ext uri="{BB962C8B-B14F-4D97-AF65-F5344CB8AC3E}">
        <p14:creationId xmlns:p14="http://schemas.microsoft.com/office/powerpoint/2010/main" val="833514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33795"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33796" name="Group 5"/>
          <p:cNvGrpSpPr>
            <a:grpSpLocks/>
          </p:cNvGrpSpPr>
          <p:nvPr/>
        </p:nvGrpSpPr>
        <p:grpSpPr bwMode="auto">
          <a:xfrm>
            <a:off x="2559050" y="1676400"/>
            <a:ext cx="5441950" cy="2743200"/>
            <a:chOff x="652" y="768"/>
            <a:chExt cx="3428" cy="1728"/>
          </a:xfrm>
        </p:grpSpPr>
        <p:sp>
          <p:nvSpPr>
            <p:cNvPr id="33825"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26"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27"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28"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29"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33830" name="Group 11"/>
            <p:cNvGrpSpPr>
              <a:grpSpLocks/>
            </p:cNvGrpSpPr>
            <p:nvPr/>
          </p:nvGrpSpPr>
          <p:grpSpPr bwMode="auto">
            <a:xfrm>
              <a:off x="652" y="768"/>
              <a:ext cx="3428" cy="1728"/>
              <a:chOff x="652" y="768"/>
              <a:chExt cx="3428" cy="1728"/>
            </a:xfrm>
          </p:grpSpPr>
          <p:sp>
            <p:nvSpPr>
              <p:cNvPr id="33831"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2"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3"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4"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5"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6"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7"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38"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39"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40"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41"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42"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43"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44"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45"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46"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47"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48"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49"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3850"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51"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3852"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3853"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54"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3855"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3856"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57"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3858"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3859"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60"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3861"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33797" name="Text Box 43"/>
          <p:cNvSpPr txBox="1">
            <a:spLocks noChangeArrowheads="1"/>
          </p:cNvSpPr>
          <p:nvPr/>
        </p:nvSpPr>
        <p:spPr bwMode="auto">
          <a:xfrm>
            <a:off x="8131176" y="1752600"/>
            <a:ext cx="1774825"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i=1</a:t>
            </a:r>
          </a:p>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k= 2</a:t>
            </a:r>
          </a:p>
          <a:p>
            <a:pPr>
              <a:lnSpc>
                <a:spcPct val="110000"/>
              </a:lnSpc>
            </a:pPr>
            <a:r>
              <a:rPr lang="en-US" altLang="zh-CN" sz="2400" b="0">
                <a:latin typeface="Times New Roman" panose="02020603050405020304" pitchFamily="18" charset="0"/>
                <a:ea typeface="SimSun" panose="02010600030101010101" pitchFamily="2" charset="-122"/>
              </a:rPr>
              <a:t>b</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=3</a:t>
            </a:r>
          </a:p>
          <a:p>
            <a:pPr>
              <a:lnSpc>
                <a:spcPct val="110000"/>
              </a:lnSpc>
            </a:pPr>
            <a:r>
              <a:rPr lang="en-US" altLang="zh-CN" sz="2400" b="0">
                <a:latin typeface="Times New Roman" panose="02020603050405020304" pitchFamily="18" charset="0"/>
                <a:ea typeface="SimSun" panose="02010600030101010101" pitchFamily="2" charset="-122"/>
              </a:rPr>
              <a:t>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=2</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a:t>
            </a:r>
            <a:r>
              <a:rPr kumimoji="1" lang="en-US" altLang="zh-CN" sz="2400" b="0">
                <a:solidFill>
                  <a:srgbClr val="FF0000"/>
                </a:solidFill>
                <a:latin typeface="Times New Roman" panose="02020603050405020304" pitchFamily="18" charset="0"/>
                <a:ea typeface="SimSun" panose="02010600030101010101" pitchFamily="2" charset="-122"/>
                <a:sym typeface="Symbol" panose="05050102010706020507" pitchFamily="18" charset="2"/>
              </a:rPr>
              <a:t> 3</a:t>
            </a:r>
          </a:p>
          <a:p>
            <a:pPr>
              <a:lnSpc>
                <a:spcPct val="110000"/>
              </a:lnSpc>
            </a:pPr>
            <a:r>
              <a:rPr kumimoji="1" lang="en-US" altLang="zh-CN" sz="2400" b="0" i="1">
                <a:solidFill>
                  <a:srgbClr val="FF0000"/>
                </a:solidFill>
                <a:latin typeface="Times New Roman" panose="02020603050405020304" pitchFamily="18" charset="0"/>
                <a:ea typeface="SimSun" panose="02010600030101010101" pitchFamily="2" charset="-122"/>
              </a:rPr>
              <a:t>V[i</a:t>
            </a:r>
            <a:r>
              <a:rPr kumimoji="1" lang="en-US" altLang="zh-CN" sz="2400" b="0" i="1">
                <a:solidFill>
                  <a:srgbClr val="FF0000"/>
                </a:solidFill>
                <a:latin typeface="Times New Roman" panose="02020603050405020304" pitchFamily="18" charset="0"/>
                <a:ea typeface="SimSun" panose="02010600030101010101" pitchFamily="2" charset="-122"/>
                <a:sym typeface="Symbol" panose="05050102010706020507" pitchFamily="18" charset="2"/>
              </a:rPr>
              <a:t></a:t>
            </a:r>
            <a:r>
              <a:rPr kumimoji="1" lang="en-US" altLang="zh-CN" sz="2400" b="0" i="1">
                <a:solidFill>
                  <a:srgbClr val="FF0000"/>
                </a:solidFill>
                <a:latin typeface="Times New Roman" panose="02020603050405020304" pitchFamily="18" charset="0"/>
                <a:ea typeface="SimSun" panose="02010600030101010101" pitchFamily="2" charset="-122"/>
              </a:rPr>
              <a:t>1,k</a:t>
            </a:r>
            <a:r>
              <a:rPr kumimoji="1" lang="en-US" altLang="zh-CN" sz="2400" b="0">
                <a:solidFill>
                  <a:srgbClr val="FF0000"/>
                </a:solidFill>
                <a:latin typeface="Times New Roman" panose="02020603050405020304" pitchFamily="18" charset="0"/>
                <a:ea typeface="SimSun" panose="02010600030101010101" pitchFamily="2" charset="-122"/>
              </a:rPr>
              <a:t>] </a:t>
            </a:r>
            <a:r>
              <a:rPr lang="en-US" altLang="zh-CN" sz="2400" b="0">
                <a:solidFill>
                  <a:srgbClr val="FF0000"/>
                </a:solidFill>
                <a:latin typeface="Times New Roman" panose="02020603050405020304" pitchFamily="18" charset="0"/>
                <a:ea typeface="SimSun" panose="02010600030101010101" pitchFamily="2" charset="-122"/>
              </a:rPr>
              <a:t>=0</a:t>
            </a:r>
          </a:p>
          <a:p>
            <a:pPr>
              <a:lnSpc>
                <a:spcPct val="110000"/>
              </a:lnSpc>
            </a:pPr>
            <a:r>
              <a:rPr lang="en-US" altLang="zh-CN" sz="2400" b="0">
                <a:latin typeface="Times New Roman" panose="02020603050405020304" pitchFamily="18" charset="0"/>
                <a:ea typeface="SimSun" panose="02010600030101010101" pitchFamily="2" charset="-122"/>
              </a:rPr>
              <a:t>k </a:t>
            </a:r>
            <a:r>
              <a:rPr lang="en-US" altLang="zh-CN" sz="2400" b="0">
                <a:latin typeface="Times New Roman" panose="02020603050405020304" pitchFamily="18" charset="0"/>
                <a:ea typeface="SimSun" panose="02010600030101010101" pitchFamily="2" charset="-122"/>
                <a:sym typeface="Symbol" panose="05050102010706020507" pitchFamily="18" charset="2"/>
              </a:rPr>
              <a:t></a:t>
            </a:r>
            <a:r>
              <a:rPr lang="en-US" altLang="zh-CN" sz="2400" b="0">
                <a:latin typeface="Times New Roman" panose="02020603050405020304" pitchFamily="18" charset="0"/>
                <a:ea typeface="SimSun" panose="02010600030101010101" pitchFamily="2" charset="-122"/>
              </a:rPr>
              <a:t> w</a:t>
            </a:r>
            <a:r>
              <a:rPr lang="en-US" altLang="zh-CN" sz="2400" b="0" baseline="-25000">
                <a:latin typeface="Times New Roman" panose="02020603050405020304" pitchFamily="18" charset="0"/>
                <a:ea typeface="SimSun" panose="02010600030101010101" pitchFamily="2" charset="-122"/>
              </a:rPr>
              <a:t>i</a:t>
            </a:r>
            <a:r>
              <a:rPr lang="en-US" altLang="zh-CN" sz="2400" b="0">
                <a:latin typeface="Times New Roman" panose="02020603050405020304" pitchFamily="18" charset="0"/>
                <a:ea typeface="SimSun" panose="02010600030101010101" pitchFamily="2" charset="-122"/>
              </a:rPr>
              <a:t>=0</a:t>
            </a:r>
          </a:p>
        </p:txBody>
      </p:sp>
      <p:sp>
        <p:nvSpPr>
          <p:cNvPr id="33798"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799"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00"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01"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02"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03"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04"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3805"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3806" name="Text Box 52"/>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solidFill>
                  <a:srgbClr val="FF0000"/>
                </a:solidFill>
                <a:latin typeface="Times New Roman" panose="02020603050405020304" pitchFamily="18" charset="0"/>
                <a:ea typeface="SimSun" panose="02010600030101010101" pitchFamily="2" charset="-122"/>
              </a:rPr>
              <a:t>7</a:t>
            </a:r>
          </a:p>
        </p:txBody>
      </p:sp>
      <p:sp>
        <p:nvSpPr>
          <p:cNvPr id="33807" name="Text Box 53"/>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08" name="Text Box 54"/>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09" name="Text Box 55"/>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3810" name="Text Box 56"/>
          <p:cNvSpPr txBox="1">
            <a:spLocks noChangeArrowheads="1"/>
          </p:cNvSpPr>
          <p:nvPr/>
        </p:nvSpPr>
        <p:spPr bwMode="auto">
          <a:xfrm>
            <a:off x="3276600" y="4556125"/>
            <a:ext cx="69342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i=n, k=W</a:t>
            </a:r>
          </a:p>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while i,k &gt; 0</a:t>
            </a:r>
          </a:p>
          <a:p>
            <a:pPr lvl="1">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if </a:t>
            </a:r>
            <a:r>
              <a:rPr kumimoji="1" lang="en-US" altLang="zh-CN" sz="2000" b="0" i="1">
                <a:latin typeface="Times New Roman" panose="02020603050405020304" pitchFamily="18" charset="0"/>
                <a:ea typeface="SimSun" panose="02010600030101010101" pitchFamily="2" charset="-122"/>
              </a:rPr>
              <a:t>V[i,k</a:t>
            </a:r>
            <a:r>
              <a:rPr kumimoji="1" lang="en-US" altLang="zh-CN" sz="2000" b="0">
                <a:latin typeface="Times New Roman" panose="02020603050405020304" pitchFamily="18" charset="0"/>
                <a:ea typeface="SimSun" panose="02010600030101010101" pitchFamily="2" charset="-122"/>
              </a:rPr>
              <a:t>] </a:t>
            </a:r>
            <a:r>
              <a:rPr kumimoji="1" lang="en-US" altLang="zh-CN" sz="2000" b="0">
                <a:latin typeface="Times New Roman" panose="02020603050405020304" pitchFamily="18" charset="0"/>
                <a:ea typeface="SimSun" panose="02010600030101010101" pitchFamily="2" charset="-122"/>
                <a:sym typeface="Symbol" panose="05050102010706020507" pitchFamily="18" charset="2"/>
              </a:rPr>
              <a:t> </a:t>
            </a:r>
            <a:r>
              <a:rPr kumimoji="1" lang="en-US" altLang="zh-CN" sz="2000" b="0" i="1">
                <a:latin typeface="Times New Roman" panose="02020603050405020304" pitchFamily="18" charset="0"/>
                <a:ea typeface="SimSun" panose="02010600030101010101" pitchFamily="2" charset="-122"/>
              </a:rPr>
              <a:t>V[i</a:t>
            </a:r>
            <a:r>
              <a:rPr kumimoji="1" lang="en-US" altLang="zh-CN" sz="20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000" b="0" i="1">
                <a:latin typeface="Times New Roman" panose="02020603050405020304" pitchFamily="18" charset="0"/>
                <a:ea typeface="SimSun" panose="02010600030101010101" pitchFamily="2" charset="-122"/>
              </a:rPr>
              <a:t>1,k</a:t>
            </a:r>
            <a:r>
              <a:rPr kumimoji="1" lang="en-US" altLang="zh-CN" sz="2000" b="0">
                <a:latin typeface="Times New Roman" panose="02020603050405020304" pitchFamily="18" charset="0"/>
                <a:ea typeface="SimSun" panose="02010600030101010101" pitchFamily="2" charset="-122"/>
              </a:rPr>
              <a:t>] then </a:t>
            </a:r>
          </a:p>
          <a:p>
            <a:pPr lvl="1">
              <a:lnSpc>
                <a:spcPct val="90000"/>
              </a:lnSpc>
              <a:spcBef>
                <a:spcPct val="20000"/>
              </a:spcBef>
              <a:buClr>
                <a:schemeClr val="accent1"/>
              </a:buClr>
              <a:buSzPct val="70000"/>
              <a:buFont typeface="Monotype Sorts"/>
              <a:buNone/>
            </a:pPr>
            <a:r>
              <a:rPr kumimoji="1" lang="en-US" altLang="zh-CN" sz="1800" b="0">
                <a:solidFill>
                  <a:schemeClr val="accent1"/>
                </a:solidFill>
                <a:latin typeface="Times New Roman" panose="02020603050405020304" pitchFamily="18" charset="0"/>
                <a:ea typeface="SimSun" panose="02010600030101010101" pitchFamily="2" charset="-122"/>
              </a:rPr>
              <a:t>	</a:t>
            </a:r>
            <a:r>
              <a:rPr kumimoji="1" lang="en-US" altLang="zh-CN" sz="1800" b="0">
                <a:solidFill>
                  <a:srgbClr val="FF0000"/>
                </a:solidFill>
                <a:latin typeface="Times New Roman" panose="02020603050405020304" pitchFamily="18" charset="0"/>
                <a:ea typeface="SimSun" panose="02010600030101010101" pitchFamily="2" charset="-122"/>
              </a:rPr>
              <a:t>mark the </a:t>
            </a:r>
            <a:r>
              <a:rPr kumimoji="1" lang="en-US" altLang="zh-CN" sz="1800" b="0" i="1">
                <a:solidFill>
                  <a:srgbClr val="FF0000"/>
                </a:solidFill>
                <a:latin typeface="Times New Roman" panose="02020603050405020304" pitchFamily="18" charset="0"/>
                <a:ea typeface="SimSun" panose="02010600030101010101" pitchFamily="2" charset="-122"/>
              </a:rPr>
              <a:t>i</a:t>
            </a:r>
            <a:r>
              <a:rPr kumimoji="1" lang="en-US" altLang="zh-CN" sz="1800" b="0" baseline="30000">
                <a:solidFill>
                  <a:srgbClr val="FF0000"/>
                </a:solidFill>
                <a:latin typeface="Times New Roman" panose="02020603050405020304" pitchFamily="18" charset="0"/>
                <a:ea typeface="SimSun" panose="02010600030101010101" pitchFamily="2" charset="-122"/>
              </a:rPr>
              <a:t>th</a:t>
            </a:r>
            <a:r>
              <a:rPr kumimoji="1" lang="en-US" altLang="zh-CN" sz="1800" b="0">
                <a:solidFill>
                  <a:srgbClr val="FF0000"/>
                </a:solidFill>
                <a:latin typeface="Times New Roman" panose="02020603050405020304" pitchFamily="18" charset="0"/>
                <a:ea typeface="SimSun" panose="02010600030101010101" pitchFamily="2" charset="-122"/>
              </a:rPr>
              <a:t> item as in the knapsack</a:t>
            </a:r>
          </a:p>
          <a:p>
            <a:pPr lvl="1">
              <a:lnSpc>
                <a:spcPct val="90000"/>
              </a:lnSpc>
              <a:spcBef>
                <a:spcPct val="20000"/>
              </a:spcBef>
              <a:buClr>
                <a:schemeClr val="accent1"/>
              </a:buClr>
              <a:buSzPct val="70000"/>
              <a:buFont typeface="Monotype Sorts"/>
              <a:buNone/>
            </a:pPr>
            <a:r>
              <a:rPr kumimoji="1" lang="en-US" altLang="zh-CN" sz="1800" b="0">
                <a:solidFill>
                  <a:srgbClr val="FF0000"/>
                </a:solidFill>
                <a:latin typeface="Times New Roman" panose="02020603050405020304" pitchFamily="18" charset="0"/>
                <a:ea typeface="SimSun" panose="02010600030101010101" pitchFamily="2" charset="-122"/>
              </a:rPr>
              <a:t>	</a:t>
            </a:r>
            <a:r>
              <a:rPr kumimoji="1" lang="en-US" altLang="zh-CN" sz="1800" b="0" i="1">
                <a:solidFill>
                  <a:srgbClr val="FF0000"/>
                </a:solidFill>
                <a:latin typeface="Times New Roman" panose="02020603050405020304" pitchFamily="18" charset="0"/>
                <a:ea typeface="SimSun" panose="02010600030101010101" pitchFamily="2" charset="-122"/>
              </a:rPr>
              <a:t>i </a:t>
            </a:r>
            <a:r>
              <a:rPr kumimoji="1" lang="en-US" altLang="zh-CN" sz="1800" b="0">
                <a:solidFill>
                  <a:srgbClr val="FF0000"/>
                </a:solidFill>
                <a:latin typeface="Times New Roman" panose="02020603050405020304" pitchFamily="18" charset="0"/>
                <a:ea typeface="SimSun" panose="02010600030101010101" pitchFamily="2" charset="-122"/>
              </a:rPr>
              <a:t>= </a:t>
            </a:r>
            <a:r>
              <a:rPr kumimoji="1" lang="en-US" altLang="zh-CN" sz="1800" b="0" i="1">
                <a:solidFill>
                  <a:srgbClr val="FF0000"/>
                </a:solidFill>
                <a:latin typeface="Times New Roman" panose="02020603050405020304" pitchFamily="18" charset="0"/>
                <a:ea typeface="SimSun" panose="02010600030101010101" pitchFamily="2" charset="-122"/>
              </a:rPr>
              <a:t>i</a:t>
            </a:r>
            <a:r>
              <a:rPr kumimoji="1" lang="en-US" altLang="zh-CN" sz="1800" b="0" i="1">
                <a:solidFill>
                  <a:srgbClr val="FF0000"/>
                </a:solidFill>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solidFill>
                  <a:srgbClr val="FF0000"/>
                </a:solidFill>
                <a:latin typeface="Times New Roman" panose="02020603050405020304" pitchFamily="18" charset="0"/>
                <a:ea typeface="SimSun" panose="02010600030101010101" pitchFamily="2" charset="-122"/>
              </a:rPr>
              <a:t>1</a:t>
            </a:r>
            <a:r>
              <a:rPr kumimoji="1" lang="en-US" altLang="zh-CN" sz="1800" b="0">
                <a:solidFill>
                  <a:srgbClr val="FF0000"/>
                </a:solidFill>
                <a:latin typeface="Times New Roman" panose="02020603050405020304" pitchFamily="18" charset="0"/>
                <a:ea typeface="SimSun" panose="02010600030101010101" pitchFamily="2" charset="-122"/>
              </a:rPr>
              <a:t>, </a:t>
            </a:r>
            <a:r>
              <a:rPr kumimoji="1" lang="en-US" altLang="zh-CN" sz="1800" b="0" i="1">
                <a:solidFill>
                  <a:srgbClr val="FF0000"/>
                </a:solidFill>
                <a:latin typeface="Times New Roman" panose="02020603050405020304" pitchFamily="18" charset="0"/>
                <a:ea typeface="SimSun" panose="02010600030101010101" pitchFamily="2" charset="-122"/>
              </a:rPr>
              <a:t>k</a:t>
            </a:r>
            <a:r>
              <a:rPr kumimoji="1" lang="en-US" altLang="zh-CN" sz="1800" b="0">
                <a:solidFill>
                  <a:srgbClr val="FF0000"/>
                </a:solidFill>
                <a:latin typeface="Times New Roman" panose="02020603050405020304" pitchFamily="18" charset="0"/>
                <a:ea typeface="SimSun" panose="02010600030101010101" pitchFamily="2" charset="-122"/>
              </a:rPr>
              <a:t> = </a:t>
            </a:r>
            <a:r>
              <a:rPr kumimoji="1" lang="en-US" altLang="zh-CN" sz="1800" b="0" i="1">
                <a:solidFill>
                  <a:srgbClr val="FF0000"/>
                </a:solidFill>
                <a:latin typeface="Times New Roman" panose="02020603050405020304" pitchFamily="18" charset="0"/>
                <a:ea typeface="SimSun" panose="02010600030101010101" pitchFamily="2" charset="-122"/>
              </a:rPr>
              <a:t>k-w</a:t>
            </a:r>
            <a:r>
              <a:rPr kumimoji="1" lang="en-US" altLang="zh-CN" sz="1800" b="0" i="1" baseline="-25000">
                <a:solidFill>
                  <a:srgbClr val="FF0000"/>
                </a:solidFill>
                <a:latin typeface="Times New Roman" panose="02020603050405020304" pitchFamily="18" charset="0"/>
                <a:ea typeface="SimSun" panose="02010600030101010101" pitchFamily="2" charset="-122"/>
              </a:rPr>
              <a:t>i</a:t>
            </a:r>
            <a:endParaRPr kumimoji="1" lang="en-US" altLang="zh-CN" sz="2000" b="0">
              <a:solidFill>
                <a:srgbClr val="FF0000"/>
              </a:solidFill>
              <a:latin typeface="Times New Roman" panose="02020603050405020304" pitchFamily="18" charset="0"/>
              <a:ea typeface="SimSun" panose="02010600030101010101" pitchFamily="2" charset="-122"/>
            </a:endParaRPr>
          </a:p>
          <a:p>
            <a:pPr lvl="1">
              <a:lnSpc>
                <a:spcPct val="90000"/>
              </a:lnSpc>
              <a:spcBef>
                <a:spcPct val="20000"/>
              </a:spcBef>
            </a:pPr>
            <a:r>
              <a:rPr kumimoji="1" lang="en-US" altLang="zh-CN" sz="1800" b="0">
                <a:latin typeface="Times New Roman" panose="02020603050405020304" pitchFamily="18" charset="0"/>
                <a:ea typeface="SimSun" panose="02010600030101010101" pitchFamily="2" charset="-122"/>
              </a:rPr>
              <a:t>else</a:t>
            </a:r>
            <a:r>
              <a:rPr kumimoji="1" lang="en-US" altLang="zh-CN" sz="1800" b="0" i="1">
                <a:latin typeface="Times New Roman" panose="02020603050405020304" pitchFamily="18" charset="0"/>
                <a:ea typeface="SimSun" panose="02010600030101010101" pitchFamily="2" charset="-122"/>
              </a:rPr>
              <a:t> </a:t>
            </a:r>
          </a:p>
          <a:p>
            <a:pPr lvl="1">
              <a:lnSpc>
                <a:spcPct val="90000"/>
              </a:lnSpc>
              <a:spcBef>
                <a:spcPct val="20000"/>
              </a:spcBef>
            </a:pPr>
            <a:r>
              <a:rPr kumimoji="1" lang="en-US" altLang="zh-CN" sz="1800" b="0" i="1">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 </a:t>
            </a:r>
            <a:r>
              <a:rPr kumimoji="1" lang="en-US" altLang="zh-CN" sz="1800">
                <a:latin typeface="Times New Roman" panose="02020603050405020304" pitchFamily="18" charset="0"/>
                <a:ea typeface="SimSun" panose="02010600030101010101" pitchFamily="2" charset="-122"/>
              </a:rPr>
              <a:t>= </a:t>
            </a:r>
            <a:r>
              <a:rPr kumimoji="1" lang="en-US" altLang="zh-CN" sz="1800" i="1">
                <a:latin typeface="Times New Roman" panose="02020603050405020304" pitchFamily="18" charset="0"/>
                <a:ea typeface="SimSun" panose="02010600030101010101" pitchFamily="2" charset="-122"/>
              </a:rPr>
              <a:t>i</a:t>
            </a:r>
            <a:r>
              <a:rPr kumimoji="1" lang="en-US" altLang="zh-CN" sz="180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i="1">
                <a:latin typeface="Times New Roman" panose="02020603050405020304" pitchFamily="18" charset="0"/>
                <a:ea typeface="SimSun" panose="02010600030101010101" pitchFamily="2" charset="-122"/>
              </a:rPr>
              <a:t>1</a:t>
            </a:r>
            <a:endParaRPr kumimoji="1" lang="en-US" altLang="zh-CN" sz="1800" i="1" baseline="-25000">
              <a:latin typeface="Times New Roman" panose="02020603050405020304" pitchFamily="18" charset="0"/>
              <a:ea typeface="SimSun" panose="02010600030101010101" pitchFamily="2" charset="-122"/>
            </a:endParaRPr>
          </a:p>
        </p:txBody>
      </p:sp>
      <p:sp>
        <p:nvSpPr>
          <p:cNvPr id="33811" name="Text Box 57"/>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3812" name="Text Box 58"/>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3813" name="Text Box 59"/>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3814" name="Text Box 60"/>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3815" name="Text Box 61"/>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3816" name="Text Box 62"/>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3817" name="Rectangle 63"/>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3818" name="Text Box 64"/>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212033" name="Text Box 65"/>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solidFill>
                  <a:srgbClr val="FF0000"/>
                </a:solidFill>
                <a:latin typeface="Times New Roman" panose="02020603050405020304" pitchFamily="18" charset="0"/>
                <a:ea typeface="SimSun" panose="02010600030101010101" pitchFamily="2" charset="-122"/>
              </a:rPr>
              <a:t>3</a:t>
            </a:r>
          </a:p>
        </p:txBody>
      </p:sp>
      <p:sp>
        <p:nvSpPr>
          <p:cNvPr id="212034" name="Oval 66"/>
          <p:cNvSpPr>
            <a:spLocks noChangeArrowheads="1"/>
          </p:cNvSpPr>
          <p:nvPr/>
        </p:nvSpPr>
        <p:spPr bwMode="auto">
          <a:xfrm>
            <a:off x="2490788" y="2590800"/>
            <a:ext cx="4572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12036" name="Oval 68"/>
          <p:cNvSpPr>
            <a:spLocks noChangeArrowheads="1"/>
          </p:cNvSpPr>
          <p:nvPr/>
        </p:nvSpPr>
        <p:spPr bwMode="auto">
          <a:xfrm>
            <a:off x="4760913" y="2109788"/>
            <a:ext cx="533400" cy="990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3822" name="Oval 69"/>
          <p:cNvSpPr>
            <a:spLocks noChangeArrowheads="1"/>
          </p:cNvSpPr>
          <p:nvPr/>
        </p:nvSpPr>
        <p:spPr bwMode="auto">
          <a:xfrm>
            <a:off x="2490788" y="3048000"/>
            <a:ext cx="4572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12038" name="Line 70"/>
          <p:cNvSpPr>
            <a:spLocks noChangeShapeType="1"/>
          </p:cNvSpPr>
          <p:nvPr/>
        </p:nvSpPr>
        <p:spPr bwMode="auto">
          <a:xfrm flipV="1">
            <a:off x="5334000" y="23622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24" name="Rectangle 71"/>
          <p:cNvSpPr>
            <a:spLocks noGrp="1" noChangeArrowheads="1"/>
          </p:cNvSpPr>
          <p:nvPr>
            <p:ph type="title"/>
          </p:nvPr>
        </p:nvSpPr>
        <p:spPr/>
        <p:txBody>
          <a:bodyPr/>
          <a:lstStyle/>
          <a:p>
            <a:r>
              <a:rPr lang="en-US" altLang="zh-CN">
                <a:ea typeface="SimSun" panose="02010600030101010101" pitchFamily="2" charset="-122"/>
              </a:rPr>
              <a:t>Finding the Items (5)</a:t>
            </a:r>
          </a:p>
        </p:txBody>
      </p:sp>
    </p:spTree>
    <p:extLst>
      <p:ext uri="{BB962C8B-B14F-4D97-AF65-F5344CB8AC3E}">
        <p14:creationId xmlns:p14="http://schemas.microsoft.com/office/powerpoint/2010/main" val="3370427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2036"/>
                                        </p:tgtEl>
                                        <p:attrNameLst>
                                          <p:attrName>style.visibility</p:attrName>
                                        </p:attrNameLst>
                                      </p:cBhvr>
                                      <p:to>
                                        <p:strVal val="visible"/>
                                      </p:to>
                                    </p:set>
                                  </p:childTnLst>
                                  <p:subTnLst>
                                    <p:set>
                                      <p:cBhvr override="childStyle">
                                        <p:cTn dur="1" fill="hold" display="0" masterRel="nextClick" afterEffect="1"/>
                                        <p:tgtEl>
                                          <p:spTgt spid="212036"/>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12033"/>
                                        </p:tgtEl>
                                        <p:attrNameLst>
                                          <p:attrName>style.visibility</p:attrName>
                                        </p:attrNameLst>
                                      </p:cBhvr>
                                      <p:to>
                                        <p:strVal val="visible"/>
                                      </p:to>
                                    </p:set>
                                    <p:anim calcmode="lin" valueType="num">
                                      <p:cBhvr additive="base">
                                        <p:cTn id="11" dur="500" fill="hold"/>
                                        <p:tgtEl>
                                          <p:spTgt spid="212033"/>
                                        </p:tgtEl>
                                        <p:attrNameLst>
                                          <p:attrName>ppt_x</p:attrName>
                                        </p:attrNameLst>
                                      </p:cBhvr>
                                      <p:tavLst>
                                        <p:tav tm="0">
                                          <p:val>
                                            <p:strVal val="#ppt_x"/>
                                          </p:val>
                                        </p:tav>
                                        <p:tav tm="100000">
                                          <p:val>
                                            <p:strVal val="#ppt_x"/>
                                          </p:val>
                                        </p:tav>
                                      </p:tavLst>
                                    </p:anim>
                                    <p:anim calcmode="lin" valueType="num">
                                      <p:cBhvr additive="base">
                                        <p:cTn id="12" dur="500" fill="hold"/>
                                        <p:tgtEl>
                                          <p:spTgt spid="21203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12034"/>
                                        </p:tgtEl>
                                        <p:attrNameLst>
                                          <p:attrName>style.visibility</p:attrName>
                                        </p:attrNameLst>
                                      </p:cBhvr>
                                      <p:to>
                                        <p:strVal val="visible"/>
                                      </p:to>
                                    </p:set>
                                    <p:anim calcmode="lin" valueType="num">
                                      <p:cBhvr additive="base">
                                        <p:cTn id="17" dur="500" fill="hold"/>
                                        <p:tgtEl>
                                          <p:spTgt spid="212034"/>
                                        </p:tgtEl>
                                        <p:attrNameLst>
                                          <p:attrName>ppt_x</p:attrName>
                                        </p:attrNameLst>
                                      </p:cBhvr>
                                      <p:tavLst>
                                        <p:tav tm="0">
                                          <p:val>
                                            <p:strVal val="0-#ppt_w/2"/>
                                          </p:val>
                                        </p:tav>
                                        <p:tav tm="100000">
                                          <p:val>
                                            <p:strVal val="#ppt_x"/>
                                          </p:val>
                                        </p:tav>
                                      </p:tavLst>
                                    </p:anim>
                                    <p:anim calcmode="lin" valueType="num">
                                      <p:cBhvr additive="base">
                                        <p:cTn id="18" dur="500" fill="hold"/>
                                        <p:tgtEl>
                                          <p:spTgt spid="21203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2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033" grpId="0" autoUpdateAnimBg="0"/>
      <p:bldP spid="212034" grpId="0" animBg="1"/>
      <p:bldP spid="212036" grpId="0" animBg="1"/>
      <p:bldP spid="2120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3"/>
          <p:cNvSpPr>
            <a:spLocks noChangeShapeType="1"/>
          </p:cNvSpPr>
          <p:nvPr/>
        </p:nvSpPr>
        <p:spPr bwMode="auto">
          <a:xfrm>
            <a:off x="6172200" y="1524000"/>
            <a:ext cx="0" cy="3657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34819" name="Text Box 4"/>
          <p:cNvSpPr txBox="1">
            <a:spLocks noChangeArrowheads="1"/>
          </p:cNvSpPr>
          <p:nvPr/>
        </p:nvSpPr>
        <p:spPr bwMode="auto">
          <a:xfrm>
            <a:off x="9067800" y="76201"/>
            <a:ext cx="1320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800" b="0">
                <a:latin typeface="Times New Roman" panose="02020603050405020304" pitchFamily="18" charset="0"/>
                <a:ea typeface="SimSun" panose="02010600030101010101" pitchFamily="2" charset="-122"/>
              </a:rPr>
              <a:t>Items:</a:t>
            </a:r>
          </a:p>
          <a:p>
            <a:r>
              <a:rPr lang="en-US" altLang="zh-CN" sz="2800" b="0">
                <a:latin typeface="Times New Roman" panose="02020603050405020304" pitchFamily="18" charset="0"/>
                <a:ea typeface="SimSun" panose="02010600030101010101" pitchFamily="2" charset="-122"/>
              </a:rPr>
              <a:t>1: (2,3)</a:t>
            </a:r>
          </a:p>
          <a:p>
            <a:r>
              <a:rPr lang="en-US" altLang="zh-CN" sz="2800" b="0">
                <a:latin typeface="Times New Roman" panose="02020603050405020304" pitchFamily="18" charset="0"/>
                <a:ea typeface="SimSun" panose="02010600030101010101" pitchFamily="2" charset="-122"/>
              </a:rPr>
              <a:t>2: (3,4)</a:t>
            </a:r>
          </a:p>
          <a:p>
            <a:r>
              <a:rPr lang="en-US" altLang="zh-CN" sz="2800" b="0">
                <a:latin typeface="Times New Roman" panose="02020603050405020304" pitchFamily="18" charset="0"/>
                <a:ea typeface="SimSun" panose="02010600030101010101" pitchFamily="2" charset="-122"/>
              </a:rPr>
              <a:t>3: (4,5) </a:t>
            </a:r>
          </a:p>
          <a:p>
            <a:r>
              <a:rPr lang="en-US" altLang="zh-CN" sz="2800" b="0">
                <a:latin typeface="Times New Roman" panose="02020603050405020304" pitchFamily="18" charset="0"/>
                <a:ea typeface="SimSun" panose="02010600030101010101" pitchFamily="2" charset="-122"/>
              </a:rPr>
              <a:t>4: (5,6)</a:t>
            </a:r>
            <a:endParaRPr lang="en-US" altLang="zh-CN" sz="2400" b="0">
              <a:latin typeface="Times New Roman" panose="02020603050405020304" pitchFamily="18" charset="0"/>
              <a:ea typeface="SimSun" panose="02010600030101010101" pitchFamily="2" charset="-122"/>
            </a:endParaRPr>
          </a:p>
        </p:txBody>
      </p:sp>
      <p:grpSp>
        <p:nvGrpSpPr>
          <p:cNvPr id="34820" name="Group 5"/>
          <p:cNvGrpSpPr>
            <a:grpSpLocks/>
          </p:cNvGrpSpPr>
          <p:nvPr/>
        </p:nvGrpSpPr>
        <p:grpSpPr bwMode="auto">
          <a:xfrm>
            <a:off x="2559050" y="1676400"/>
            <a:ext cx="5441950" cy="2743200"/>
            <a:chOff x="652" y="768"/>
            <a:chExt cx="3428" cy="1728"/>
          </a:xfrm>
        </p:grpSpPr>
        <p:sp>
          <p:nvSpPr>
            <p:cNvPr id="34847" name="Text Box 6"/>
            <p:cNvSpPr txBox="1">
              <a:spLocks noChangeArrowheads="1"/>
            </p:cNvSpPr>
            <p:nvPr/>
          </p:nvSpPr>
          <p:spPr bwMode="auto">
            <a:xfrm>
              <a:off x="158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48" name="Text Box 7"/>
            <p:cNvSpPr txBox="1">
              <a:spLocks noChangeArrowheads="1"/>
            </p:cNvSpPr>
            <p:nvPr/>
          </p:nvSpPr>
          <p:spPr bwMode="auto">
            <a:xfrm>
              <a:off x="1104"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49" name="Text Box 8"/>
            <p:cNvSpPr txBox="1">
              <a:spLocks noChangeArrowheads="1"/>
            </p:cNvSpPr>
            <p:nvPr/>
          </p:nvSpPr>
          <p:spPr bwMode="auto">
            <a:xfrm>
              <a:off x="1104"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50" name="Text Box 9"/>
            <p:cNvSpPr txBox="1">
              <a:spLocks noChangeArrowheads="1"/>
            </p:cNvSpPr>
            <p:nvPr/>
          </p:nvSpPr>
          <p:spPr bwMode="auto">
            <a:xfrm>
              <a:off x="1104"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51" name="Text Box 10"/>
            <p:cNvSpPr txBox="1">
              <a:spLocks noChangeArrowheads="1"/>
            </p:cNvSpPr>
            <p:nvPr/>
          </p:nvSpPr>
          <p:spPr bwMode="auto">
            <a:xfrm>
              <a:off x="1104"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grpSp>
          <p:nvGrpSpPr>
            <p:cNvPr id="34852" name="Group 11"/>
            <p:cNvGrpSpPr>
              <a:grpSpLocks/>
            </p:cNvGrpSpPr>
            <p:nvPr/>
          </p:nvGrpSpPr>
          <p:grpSpPr bwMode="auto">
            <a:xfrm>
              <a:off x="652" y="768"/>
              <a:ext cx="3428" cy="1728"/>
              <a:chOff x="652" y="768"/>
              <a:chExt cx="3428" cy="1728"/>
            </a:xfrm>
          </p:grpSpPr>
          <p:sp>
            <p:nvSpPr>
              <p:cNvPr id="34853" name="Line 12"/>
              <p:cNvSpPr>
                <a:spLocks noChangeShapeType="1"/>
              </p:cNvSpPr>
              <p:nvPr/>
            </p:nvSpPr>
            <p:spPr bwMode="auto">
              <a:xfrm>
                <a:off x="96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54" name="Line 13"/>
              <p:cNvSpPr>
                <a:spLocks noChangeShapeType="1"/>
              </p:cNvSpPr>
              <p:nvPr/>
            </p:nvSpPr>
            <p:spPr bwMode="auto">
              <a:xfrm>
                <a:off x="960" y="105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55" name="Line 14"/>
              <p:cNvSpPr>
                <a:spLocks noChangeShapeType="1"/>
              </p:cNvSpPr>
              <p:nvPr/>
            </p:nvSpPr>
            <p:spPr bwMode="auto">
              <a:xfrm>
                <a:off x="144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56" name="Line 15"/>
              <p:cNvSpPr>
                <a:spLocks noChangeShapeType="1"/>
              </p:cNvSpPr>
              <p:nvPr/>
            </p:nvSpPr>
            <p:spPr bwMode="auto">
              <a:xfrm>
                <a:off x="1968"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57" name="Line 16"/>
              <p:cNvSpPr>
                <a:spLocks noChangeShapeType="1"/>
              </p:cNvSpPr>
              <p:nvPr/>
            </p:nvSpPr>
            <p:spPr bwMode="auto">
              <a:xfrm>
                <a:off x="2496"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58" name="Line 17"/>
              <p:cNvSpPr>
                <a:spLocks noChangeShapeType="1"/>
              </p:cNvSpPr>
              <p:nvPr/>
            </p:nvSpPr>
            <p:spPr bwMode="auto">
              <a:xfrm>
                <a:off x="3024"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59" name="Line 18"/>
              <p:cNvSpPr>
                <a:spLocks noChangeShapeType="1"/>
              </p:cNvSpPr>
              <p:nvPr/>
            </p:nvSpPr>
            <p:spPr bwMode="auto">
              <a:xfrm>
                <a:off x="3552"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60" name="Text Box 19"/>
              <p:cNvSpPr txBox="1">
                <a:spLocks noChangeArrowheads="1"/>
              </p:cNvSpPr>
              <p:nvPr/>
            </p:nvSpPr>
            <p:spPr bwMode="auto">
              <a:xfrm>
                <a:off x="110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61" name="Text Box 20"/>
              <p:cNvSpPr txBox="1">
                <a:spLocks noChangeArrowheads="1"/>
              </p:cNvSpPr>
              <p:nvPr/>
            </p:nvSpPr>
            <p:spPr bwMode="auto">
              <a:xfrm>
                <a:off x="1584"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62" name="Text Box 21"/>
              <p:cNvSpPr txBox="1">
                <a:spLocks noChangeArrowheads="1"/>
              </p:cNvSpPr>
              <p:nvPr/>
            </p:nvSpPr>
            <p:spPr bwMode="auto">
              <a:xfrm>
                <a:off x="211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63" name="Text Box 22"/>
              <p:cNvSpPr txBox="1">
                <a:spLocks noChangeArrowheads="1"/>
              </p:cNvSpPr>
              <p:nvPr/>
            </p:nvSpPr>
            <p:spPr bwMode="auto">
              <a:xfrm>
                <a:off x="2640"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64" name="Text Box 23"/>
              <p:cNvSpPr txBox="1">
                <a:spLocks noChangeArrowheads="1"/>
              </p:cNvSpPr>
              <p:nvPr/>
            </p:nvSpPr>
            <p:spPr bwMode="auto">
              <a:xfrm>
                <a:off x="3696"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65" name="Text Box 24"/>
              <p:cNvSpPr txBox="1">
                <a:spLocks noChangeArrowheads="1"/>
              </p:cNvSpPr>
              <p:nvPr/>
            </p:nvSpPr>
            <p:spPr bwMode="auto">
              <a:xfrm>
                <a:off x="3168"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66" name="Line 25"/>
              <p:cNvSpPr>
                <a:spLocks noChangeShapeType="1"/>
              </p:cNvSpPr>
              <p:nvPr/>
            </p:nvSpPr>
            <p:spPr bwMode="auto">
              <a:xfrm>
                <a:off x="4080" y="1056"/>
                <a:ext cx="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67" name="Line 26"/>
              <p:cNvSpPr>
                <a:spLocks noChangeShapeType="1"/>
              </p:cNvSpPr>
              <p:nvPr/>
            </p:nvSpPr>
            <p:spPr bwMode="auto">
              <a:xfrm>
                <a:off x="960" y="1344"/>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68" name="Line 27"/>
              <p:cNvSpPr>
                <a:spLocks noChangeShapeType="1"/>
              </p:cNvSpPr>
              <p:nvPr/>
            </p:nvSpPr>
            <p:spPr bwMode="auto">
              <a:xfrm>
                <a:off x="960" y="1632"/>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69" name="Line 28"/>
              <p:cNvSpPr>
                <a:spLocks noChangeShapeType="1"/>
              </p:cNvSpPr>
              <p:nvPr/>
            </p:nvSpPr>
            <p:spPr bwMode="auto">
              <a:xfrm>
                <a:off x="960" y="192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70" name="Line 29"/>
              <p:cNvSpPr>
                <a:spLocks noChangeShapeType="1"/>
              </p:cNvSpPr>
              <p:nvPr/>
            </p:nvSpPr>
            <p:spPr bwMode="auto">
              <a:xfrm>
                <a:off x="960" y="2208"/>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71" name="Line 30"/>
              <p:cNvSpPr>
                <a:spLocks noChangeShapeType="1"/>
              </p:cNvSpPr>
              <p:nvPr/>
            </p:nvSpPr>
            <p:spPr bwMode="auto">
              <a:xfrm>
                <a:off x="960" y="2496"/>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34872" name="Text Box 31"/>
              <p:cNvSpPr txBox="1">
                <a:spLocks noChangeArrowheads="1"/>
              </p:cNvSpPr>
              <p:nvPr/>
            </p:nvSpPr>
            <p:spPr bwMode="auto">
              <a:xfrm>
                <a:off x="652" y="105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73" name="Text Box 32"/>
              <p:cNvSpPr txBox="1">
                <a:spLocks noChangeArrowheads="1"/>
              </p:cNvSpPr>
              <p:nvPr/>
            </p:nvSpPr>
            <p:spPr bwMode="auto">
              <a:xfrm>
                <a:off x="652" y="134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4874" name="Text Box 33"/>
              <p:cNvSpPr txBox="1">
                <a:spLocks noChangeArrowheads="1"/>
              </p:cNvSpPr>
              <p:nvPr/>
            </p:nvSpPr>
            <p:spPr bwMode="auto">
              <a:xfrm>
                <a:off x="65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4875" name="Text Box 34"/>
              <p:cNvSpPr txBox="1">
                <a:spLocks noChangeArrowheads="1"/>
              </p:cNvSpPr>
              <p:nvPr/>
            </p:nvSpPr>
            <p:spPr bwMode="auto">
              <a:xfrm>
                <a:off x="652" y="192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76" name="Text Box 35"/>
              <p:cNvSpPr txBox="1">
                <a:spLocks noChangeArrowheads="1"/>
              </p:cNvSpPr>
              <p:nvPr/>
            </p:nvSpPr>
            <p:spPr bwMode="auto">
              <a:xfrm>
                <a:off x="3168"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4877" name="Text Box 36"/>
              <p:cNvSpPr txBox="1">
                <a:spLocks noChangeArrowheads="1"/>
              </p:cNvSpPr>
              <p:nvPr/>
            </p:nvSpPr>
            <p:spPr bwMode="auto">
              <a:xfrm>
                <a:off x="3696"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4878" name="Text Box 37"/>
              <p:cNvSpPr txBox="1">
                <a:spLocks noChangeArrowheads="1"/>
              </p:cNvSpPr>
              <p:nvPr/>
            </p:nvSpPr>
            <p:spPr bwMode="auto">
              <a:xfrm>
                <a:off x="110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79" name="Text Box 38"/>
              <p:cNvSpPr txBox="1">
                <a:spLocks noChangeArrowheads="1"/>
              </p:cNvSpPr>
              <p:nvPr/>
            </p:nvSpPr>
            <p:spPr bwMode="auto">
              <a:xfrm>
                <a:off x="1584"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1</a:t>
                </a:r>
              </a:p>
            </p:txBody>
          </p:sp>
          <p:sp>
            <p:nvSpPr>
              <p:cNvPr id="34880" name="Text Box 39"/>
              <p:cNvSpPr txBox="1">
                <a:spLocks noChangeArrowheads="1"/>
              </p:cNvSpPr>
              <p:nvPr/>
            </p:nvSpPr>
            <p:spPr bwMode="auto">
              <a:xfrm>
                <a:off x="2112"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2</a:t>
                </a:r>
              </a:p>
            </p:txBody>
          </p:sp>
          <p:sp>
            <p:nvSpPr>
              <p:cNvPr id="34881" name="Text Box 40"/>
              <p:cNvSpPr txBox="1">
                <a:spLocks noChangeArrowheads="1"/>
              </p:cNvSpPr>
              <p:nvPr/>
            </p:nvSpPr>
            <p:spPr bwMode="auto">
              <a:xfrm>
                <a:off x="2640" y="81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82" name="Text Box 41"/>
              <p:cNvSpPr txBox="1">
                <a:spLocks noChangeArrowheads="1"/>
              </p:cNvSpPr>
              <p:nvPr/>
            </p:nvSpPr>
            <p:spPr bwMode="auto">
              <a:xfrm>
                <a:off x="652" y="22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4883" name="Text Box 42"/>
              <p:cNvSpPr txBox="1">
                <a:spLocks noChangeArrowheads="1"/>
              </p:cNvSpPr>
              <p:nvPr/>
            </p:nvSpPr>
            <p:spPr bwMode="auto">
              <a:xfrm>
                <a:off x="662"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a:spcBef>
                    <a:spcPct val="50000"/>
                  </a:spcBef>
                </a:pPr>
                <a:r>
                  <a:rPr lang="en-US" altLang="zh-CN" sz="2400" b="0">
                    <a:latin typeface="Times New Roman" panose="02020603050405020304" pitchFamily="18" charset="0"/>
                    <a:ea typeface="SimSun" panose="02010600030101010101" pitchFamily="2" charset="-122"/>
                  </a:rPr>
                  <a:t>i\W</a:t>
                </a:r>
              </a:p>
            </p:txBody>
          </p:sp>
        </p:grpSp>
      </p:grpSp>
      <p:sp>
        <p:nvSpPr>
          <p:cNvPr id="34821" name="Text Box 44"/>
          <p:cNvSpPr txBox="1">
            <a:spLocks noChangeArrowheads="1"/>
          </p:cNvSpPr>
          <p:nvPr/>
        </p:nvSpPr>
        <p:spPr bwMode="auto">
          <a:xfrm>
            <a:off x="48768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solidFill>
                  <a:srgbClr val="FF0000"/>
                </a:solidFill>
                <a:latin typeface="Times New Roman" panose="02020603050405020304" pitchFamily="18" charset="0"/>
                <a:ea typeface="SimSun" panose="02010600030101010101" pitchFamily="2" charset="-122"/>
              </a:rPr>
              <a:t>3</a:t>
            </a:r>
          </a:p>
        </p:txBody>
      </p:sp>
      <p:sp>
        <p:nvSpPr>
          <p:cNvPr id="34822" name="Text Box 45"/>
          <p:cNvSpPr txBox="1">
            <a:spLocks noChangeArrowheads="1"/>
          </p:cNvSpPr>
          <p:nvPr/>
        </p:nvSpPr>
        <p:spPr bwMode="auto">
          <a:xfrm>
            <a:off x="57150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23" name="Text Box 46"/>
          <p:cNvSpPr txBox="1">
            <a:spLocks noChangeArrowheads="1"/>
          </p:cNvSpPr>
          <p:nvPr/>
        </p:nvSpPr>
        <p:spPr bwMode="auto">
          <a:xfrm>
            <a:off x="65532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24" name="Text Box 47"/>
          <p:cNvSpPr txBox="1">
            <a:spLocks noChangeArrowheads="1"/>
          </p:cNvSpPr>
          <p:nvPr/>
        </p:nvSpPr>
        <p:spPr bwMode="auto">
          <a:xfrm>
            <a:off x="7391400" y="2590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25" name="Text Box 48"/>
          <p:cNvSpPr txBox="1">
            <a:spLocks noChangeArrowheads="1"/>
          </p:cNvSpPr>
          <p:nvPr/>
        </p:nvSpPr>
        <p:spPr bwMode="auto">
          <a:xfrm>
            <a:off x="4038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26" name="Text Box 49"/>
          <p:cNvSpPr txBox="1">
            <a:spLocks noChangeArrowheads="1"/>
          </p:cNvSpPr>
          <p:nvPr/>
        </p:nvSpPr>
        <p:spPr bwMode="auto">
          <a:xfrm>
            <a:off x="4876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27" name="Text Box 50"/>
          <p:cNvSpPr txBox="1">
            <a:spLocks noChangeArrowheads="1"/>
          </p:cNvSpPr>
          <p:nvPr/>
        </p:nvSpPr>
        <p:spPr bwMode="auto">
          <a:xfrm>
            <a:off x="5715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4828" name="Text Box 51"/>
          <p:cNvSpPr txBox="1">
            <a:spLocks noChangeArrowheads="1"/>
          </p:cNvSpPr>
          <p:nvPr/>
        </p:nvSpPr>
        <p:spPr bwMode="auto">
          <a:xfrm>
            <a:off x="65532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4829" name="Text Box 52"/>
          <p:cNvSpPr txBox="1">
            <a:spLocks noChangeArrowheads="1"/>
          </p:cNvSpPr>
          <p:nvPr/>
        </p:nvSpPr>
        <p:spPr bwMode="auto">
          <a:xfrm>
            <a:off x="7391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solidFill>
                  <a:srgbClr val="FF0000"/>
                </a:solidFill>
                <a:latin typeface="Times New Roman" panose="02020603050405020304" pitchFamily="18" charset="0"/>
                <a:ea typeface="SimSun" panose="02010600030101010101" pitchFamily="2" charset="-122"/>
              </a:rPr>
              <a:t>7</a:t>
            </a:r>
          </a:p>
        </p:txBody>
      </p:sp>
      <p:sp>
        <p:nvSpPr>
          <p:cNvPr id="34830" name="Text Box 53"/>
          <p:cNvSpPr txBox="1">
            <a:spLocks noChangeArrowheads="1"/>
          </p:cNvSpPr>
          <p:nvPr/>
        </p:nvSpPr>
        <p:spPr bwMode="auto">
          <a:xfrm>
            <a:off x="40386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31" name="Text Box 54"/>
          <p:cNvSpPr txBox="1">
            <a:spLocks noChangeArrowheads="1"/>
          </p:cNvSpPr>
          <p:nvPr/>
        </p:nvSpPr>
        <p:spPr bwMode="auto">
          <a:xfrm>
            <a:off x="48768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32" name="Text Box 55"/>
          <p:cNvSpPr txBox="1">
            <a:spLocks noChangeArrowheads="1"/>
          </p:cNvSpPr>
          <p:nvPr/>
        </p:nvSpPr>
        <p:spPr bwMode="auto">
          <a:xfrm>
            <a:off x="57150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4833" name="Text Box 56"/>
          <p:cNvSpPr txBox="1">
            <a:spLocks noChangeArrowheads="1"/>
          </p:cNvSpPr>
          <p:nvPr/>
        </p:nvSpPr>
        <p:spPr bwMode="auto">
          <a:xfrm>
            <a:off x="3276600" y="4556125"/>
            <a:ext cx="69342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i=n, k=W</a:t>
            </a:r>
          </a:p>
          <a:p>
            <a:pPr>
              <a:lnSpc>
                <a:spcPct val="90000"/>
              </a:lnSpc>
              <a:spcBef>
                <a:spcPct val="20000"/>
              </a:spcBef>
              <a:buClr>
                <a:schemeClr val="accent1"/>
              </a:buClr>
              <a:buSzPct val="70000"/>
              <a:buFont typeface="Monotype Sorts"/>
              <a:buNone/>
            </a:pPr>
            <a:r>
              <a:rPr kumimoji="1" lang="en-US" altLang="zh-CN" sz="2000" b="0">
                <a:solidFill>
                  <a:srgbClr val="FF0000"/>
                </a:solidFill>
                <a:latin typeface="Times New Roman" panose="02020603050405020304" pitchFamily="18" charset="0"/>
                <a:ea typeface="SimSun" panose="02010600030101010101" pitchFamily="2" charset="-122"/>
              </a:rPr>
              <a:t>while i,k &gt; 0</a:t>
            </a:r>
          </a:p>
          <a:p>
            <a:pPr lvl="1">
              <a:lnSpc>
                <a:spcPct val="90000"/>
              </a:lnSpc>
              <a:spcBef>
                <a:spcPct val="20000"/>
              </a:spcBef>
              <a:buClr>
                <a:schemeClr val="accent1"/>
              </a:buClr>
              <a:buSzPct val="70000"/>
              <a:buFont typeface="Monotype Sorts"/>
              <a:buNone/>
            </a:pPr>
            <a:r>
              <a:rPr kumimoji="1" lang="en-US" altLang="zh-CN" sz="2000" b="0">
                <a:latin typeface="Times New Roman" panose="02020603050405020304" pitchFamily="18" charset="0"/>
                <a:ea typeface="SimSun" panose="02010600030101010101" pitchFamily="2" charset="-122"/>
              </a:rPr>
              <a:t>if </a:t>
            </a:r>
            <a:r>
              <a:rPr kumimoji="1" lang="en-US" altLang="zh-CN" sz="2000" b="0" i="1">
                <a:latin typeface="Times New Roman" panose="02020603050405020304" pitchFamily="18" charset="0"/>
                <a:ea typeface="SimSun" panose="02010600030101010101" pitchFamily="2" charset="-122"/>
              </a:rPr>
              <a:t>V[i,k</a:t>
            </a:r>
            <a:r>
              <a:rPr kumimoji="1" lang="en-US" altLang="zh-CN" sz="2000" b="0">
                <a:latin typeface="Times New Roman" panose="02020603050405020304" pitchFamily="18" charset="0"/>
                <a:ea typeface="SimSun" panose="02010600030101010101" pitchFamily="2" charset="-122"/>
              </a:rPr>
              <a:t>] </a:t>
            </a:r>
            <a:r>
              <a:rPr kumimoji="1" lang="en-US" altLang="zh-CN" sz="2000" b="0">
                <a:latin typeface="Times New Roman" panose="02020603050405020304" pitchFamily="18" charset="0"/>
                <a:ea typeface="SimSun" panose="02010600030101010101" pitchFamily="2" charset="-122"/>
                <a:sym typeface="Symbol" panose="05050102010706020507" pitchFamily="18" charset="2"/>
              </a:rPr>
              <a:t> </a:t>
            </a:r>
            <a:r>
              <a:rPr kumimoji="1" lang="en-US" altLang="zh-CN" sz="2000" b="0" i="1">
                <a:latin typeface="Times New Roman" panose="02020603050405020304" pitchFamily="18" charset="0"/>
                <a:ea typeface="SimSun" panose="02010600030101010101" pitchFamily="2" charset="-122"/>
              </a:rPr>
              <a:t>V[i</a:t>
            </a:r>
            <a:r>
              <a:rPr kumimoji="1" lang="en-US" altLang="zh-CN" sz="20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2000" b="0" i="1">
                <a:latin typeface="Times New Roman" panose="02020603050405020304" pitchFamily="18" charset="0"/>
                <a:ea typeface="SimSun" panose="02010600030101010101" pitchFamily="2" charset="-122"/>
              </a:rPr>
              <a:t>1,k</a:t>
            </a:r>
            <a:r>
              <a:rPr kumimoji="1" lang="en-US" altLang="zh-CN" sz="2000" b="0">
                <a:latin typeface="Times New Roman" panose="02020603050405020304" pitchFamily="18" charset="0"/>
                <a:ea typeface="SimSun" panose="02010600030101010101" pitchFamily="2" charset="-122"/>
              </a:rPr>
              <a:t>] then </a:t>
            </a:r>
          </a:p>
          <a:p>
            <a:pPr lvl="1">
              <a:lnSpc>
                <a:spcPct val="90000"/>
              </a:lnSpc>
              <a:spcBef>
                <a:spcPct val="20000"/>
              </a:spcBef>
              <a:buClr>
                <a:schemeClr val="accent1"/>
              </a:buClr>
              <a:buSzPct val="70000"/>
              <a:buFont typeface="Monotype Sorts"/>
              <a:buNone/>
            </a:pPr>
            <a:r>
              <a:rPr kumimoji="1" lang="en-US" altLang="zh-CN" sz="1800" b="0">
                <a:solidFill>
                  <a:schemeClr val="accent1"/>
                </a:solidFill>
                <a:latin typeface="Times New Roman" panose="02020603050405020304" pitchFamily="18" charset="0"/>
                <a:ea typeface="SimSun" panose="02010600030101010101" pitchFamily="2" charset="-122"/>
              </a:rPr>
              <a:t>	</a:t>
            </a:r>
            <a:r>
              <a:rPr kumimoji="1" lang="en-US" altLang="zh-CN" sz="1800" b="0">
                <a:latin typeface="Times New Roman" panose="02020603050405020304" pitchFamily="18" charset="0"/>
                <a:ea typeface="SimSun" panose="02010600030101010101" pitchFamily="2" charset="-122"/>
              </a:rPr>
              <a:t>mark the </a:t>
            </a:r>
            <a:r>
              <a:rPr kumimoji="1" lang="en-US" altLang="zh-CN" sz="1800" b="0" i="1">
                <a:latin typeface="Times New Roman" panose="02020603050405020304" pitchFamily="18" charset="0"/>
                <a:ea typeface="SimSun" panose="02010600030101010101" pitchFamily="2" charset="-122"/>
              </a:rPr>
              <a:t>n</a:t>
            </a:r>
            <a:r>
              <a:rPr kumimoji="1" lang="en-US" altLang="zh-CN" sz="1800" b="0" baseline="30000">
                <a:latin typeface="Times New Roman" panose="02020603050405020304" pitchFamily="18" charset="0"/>
                <a:ea typeface="SimSun" panose="02010600030101010101" pitchFamily="2" charset="-122"/>
              </a:rPr>
              <a:t>th</a:t>
            </a:r>
            <a:r>
              <a:rPr kumimoji="1" lang="en-US" altLang="zh-CN" sz="1800" b="0">
                <a:latin typeface="Times New Roman" panose="02020603050405020304" pitchFamily="18" charset="0"/>
                <a:ea typeface="SimSun" panose="02010600030101010101" pitchFamily="2" charset="-122"/>
              </a:rPr>
              <a:t> item as in the knapsack</a:t>
            </a:r>
          </a:p>
          <a:p>
            <a:pPr lvl="1">
              <a:lnSpc>
                <a:spcPct val="90000"/>
              </a:lnSpc>
              <a:spcBef>
                <a:spcPct val="20000"/>
              </a:spcBef>
              <a:buClr>
                <a:schemeClr val="accent1"/>
              </a:buClr>
              <a:buSzPct val="70000"/>
              <a:buFont typeface="Monotype Sorts"/>
              <a:buNone/>
            </a:pP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 </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a:t>
            </a:r>
            <a:r>
              <a:rPr kumimoji="1" lang="en-US" altLang="zh-CN" sz="18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latin typeface="Times New Roman" panose="02020603050405020304" pitchFamily="18" charset="0"/>
                <a:ea typeface="SimSun" panose="02010600030101010101" pitchFamily="2" charset="-122"/>
              </a:rPr>
              <a:t>1</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k</a:t>
            </a:r>
            <a:r>
              <a:rPr kumimoji="1" lang="en-US" altLang="zh-CN" sz="1800" b="0">
                <a:latin typeface="Times New Roman" panose="02020603050405020304" pitchFamily="18" charset="0"/>
                <a:ea typeface="SimSun" panose="02010600030101010101" pitchFamily="2" charset="-122"/>
              </a:rPr>
              <a:t> = </a:t>
            </a:r>
            <a:r>
              <a:rPr kumimoji="1" lang="en-US" altLang="zh-CN" sz="1800" b="0" i="1">
                <a:latin typeface="Times New Roman" panose="02020603050405020304" pitchFamily="18" charset="0"/>
                <a:ea typeface="SimSun" panose="02010600030101010101" pitchFamily="2" charset="-122"/>
              </a:rPr>
              <a:t>k-w</a:t>
            </a:r>
            <a:r>
              <a:rPr kumimoji="1" lang="en-US" altLang="zh-CN" sz="1800" b="0" i="1" baseline="-25000">
                <a:latin typeface="Times New Roman" panose="02020603050405020304" pitchFamily="18" charset="0"/>
                <a:ea typeface="SimSun" panose="02010600030101010101" pitchFamily="2" charset="-122"/>
              </a:rPr>
              <a:t>i</a:t>
            </a:r>
            <a:endParaRPr kumimoji="1" lang="en-US" altLang="zh-CN" sz="2000" b="0">
              <a:latin typeface="Times New Roman" panose="02020603050405020304" pitchFamily="18" charset="0"/>
              <a:ea typeface="SimSun" panose="02010600030101010101" pitchFamily="2" charset="-122"/>
            </a:endParaRPr>
          </a:p>
          <a:p>
            <a:pPr lvl="1">
              <a:lnSpc>
                <a:spcPct val="90000"/>
              </a:lnSpc>
              <a:spcBef>
                <a:spcPct val="20000"/>
              </a:spcBef>
            </a:pPr>
            <a:r>
              <a:rPr kumimoji="1" lang="en-US" altLang="zh-CN" sz="1800" b="0">
                <a:latin typeface="Times New Roman" panose="02020603050405020304" pitchFamily="18" charset="0"/>
                <a:ea typeface="SimSun" panose="02010600030101010101" pitchFamily="2" charset="-122"/>
              </a:rPr>
              <a:t>else</a:t>
            </a:r>
            <a:r>
              <a:rPr kumimoji="1" lang="en-US" altLang="zh-CN" sz="1800" b="0" i="1">
                <a:latin typeface="Times New Roman" panose="02020603050405020304" pitchFamily="18" charset="0"/>
                <a:ea typeface="SimSun" panose="02010600030101010101" pitchFamily="2" charset="-122"/>
              </a:rPr>
              <a:t> </a:t>
            </a:r>
          </a:p>
          <a:p>
            <a:pPr lvl="1">
              <a:lnSpc>
                <a:spcPct val="90000"/>
              </a:lnSpc>
              <a:spcBef>
                <a:spcPct val="20000"/>
              </a:spcBef>
            </a:pPr>
            <a:r>
              <a:rPr kumimoji="1" lang="en-US" altLang="zh-CN" sz="1800" b="0" i="1">
                <a:latin typeface="Times New Roman" panose="02020603050405020304" pitchFamily="18" charset="0"/>
                <a:ea typeface="SimSun" panose="02010600030101010101" pitchFamily="2" charset="-122"/>
              </a:rPr>
              <a:t>	i </a:t>
            </a:r>
            <a:r>
              <a:rPr kumimoji="1" lang="en-US" altLang="zh-CN" sz="1800" b="0">
                <a:latin typeface="Times New Roman" panose="02020603050405020304" pitchFamily="18" charset="0"/>
                <a:ea typeface="SimSun" panose="02010600030101010101" pitchFamily="2" charset="-122"/>
              </a:rPr>
              <a:t>= </a:t>
            </a:r>
            <a:r>
              <a:rPr kumimoji="1" lang="en-US" altLang="zh-CN" sz="1800" b="0" i="1">
                <a:latin typeface="Times New Roman" panose="02020603050405020304" pitchFamily="18" charset="0"/>
                <a:ea typeface="SimSun" panose="02010600030101010101" pitchFamily="2" charset="-122"/>
              </a:rPr>
              <a:t>i</a:t>
            </a:r>
            <a:r>
              <a:rPr kumimoji="1" lang="en-US" altLang="zh-CN" sz="1800" b="0" i="1">
                <a:latin typeface="Times New Roman" panose="02020603050405020304" pitchFamily="18" charset="0"/>
                <a:ea typeface="SimSun" panose="02010600030101010101" pitchFamily="2" charset="-122"/>
                <a:sym typeface="Symbol" panose="05050102010706020507" pitchFamily="18" charset="2"/>
              </a:rPr>
              <a:t></a:t>
            </a:r>
            <a:r>
              <a:rPr kumimoji="1" lang="en-US" altLang="zh-CN" sz="1800" b="0" i="1">
                <a:latin typeface="Times New Roman" panose="02020603050405020304" pitchFamily="18" charset="0"/>
                <a:ea typeface="SimSun" panose="02010600030101010101" pitchFamily="2" charset="-122"/>
              </a:rPr>
              <a:t>1</a:t>
            </a:r>
            <a:endParaRPr kumimoji="1" lang="en-US" altLang="zh-CN" sz="1800" b="0" i="1" baseline="-25000">
              <a:latin typeface="Times New Roman" panose="02020603050405020304" pitchFamily="18" charset="0"/>
              <a:ea typeface="SimSun" panose="02010600030101010101" pitchFamily="2" charset="-122"/>
            </a:endParaRPr>
          </a:p>
        </p:txBody>
      </p:sp>
      <p:sp>
        <p:nvSpPr>
          <p:cNvPr id="34834" name="Text Box 57"/>
          <p:cNvSpPr txBox="1">
            <a:spLocks noChangeArrowheads="1"/>
          </p:cNvSpPr>
          <p:nvPr/>
        </p:nvSpPr>
        <p:spPr bwMode="auto">
          <a:xfrm>
            <a:off x="65532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4835" name="Text Box 60"/>
          <p:cNvSpPr txBox="1">
            <a:spLocks noChangeArrowheads="1"/>
          </p:cNvSpPr>
          <p:nvPr/>
        </p:nvSpPr>
        <p:spPr bwMode="auto">
          <a:xfrm>
            <a:off x="7391400" y="3505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4836" name="Text Box 61"/>
          <p:cNvSpPr txBox="1">
            <a:spLocks noChangeArrowheads="1"/>
          </p:cNvSpPr>
          <p:nvPr/>
        </p:nvSpPr>
        <p:spPr bwMode="auto">
          <a:xfrm>
            <a:off x="40386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0</a:t>
            </a:r>
          </a:p>
        </p:txBody>
      </p:sp>
      <p:sp>
        <p:nvSpPr>
          <p:cNvPr id="34837" name="Text Box 62"/>
          <p:cNvSpPr txBox="1">
            <a:spLocks noChangeArrowheads="1"/>
          </p:cNvSpPr>
          <p:nvPr/>
        </p:nvSpPr>
        <p:spPr bwMode="auto">
          <a:xfrm>
            <a:off x="48768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3</a:t>
            </a:r>
          </a:p>
        </p:txBody>
      </p:sp>
      <p:sp>
        <p:nvSpPr>
          <p:cNvPr id="34838" name="Text Box 63"/>
          <p:cNvSpPr txBox="1">
            <a:spLocks noChangeArrowheads="1"/>
          </p:cNvSpPr>
          <p:nvPr/>
        </p:nvSpPr>
        <p:spPr bwMode="auto">
          <a:xfrm>
            <a:off x="57150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4</a:t>
            </a:r>
          </a:p>
        </p:txBody>
      </p:sp>
      <p:sp>
        <p:nvSpPr>
          <p:cNvPr id="34839" name="Text Box 64"/>
          <p:cNvSpPr txBox="1">
            <a:spLocks noChangeArrowheads="1"/>
          </p:cNvSpPr>
          <p:nvPr/>
        </p:nvSpPr>
        <p:spPr bwMode="auto">
          <a:xfrm>
            <a:off x="65532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5</a:t>
            </a:r>
          </a:p>
        </p:txBody>
      </p:sp>
      <p:sp>
        <p:nvSpPr>
          <p:cNvPr id="34840" name="Rectangle 65"/>
          <p:cNvSpPr>
            <a:spLocks noChangeArrowheads="1"/>
          </p:cNvSpPr>
          <p:nvPr/>
        </p:nvSpPr>
        <p:spPr bwMode="auto">
          <a:xfrm>
            <a:off x="8763000" y="533400"/>
            <a:ext cx="16764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4841" name="Text Box 66"/>
          <p:cNvSpPr txBox="1">
            <a:spLocks noChangeArrowheads="1"/>
          </p:cNvSpPr>
          <p:nvPr/>
        </p:nvSpPr>
        <p:spPr bwMode="auto">
          <a:xfrm>
            <a:off x="7391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zh-CN" sz="2400" b="0">
                <a:latin typeface="Times New Roman" panose="02020603050405020304" pitchFamily="18" charset="0"/>
                <a:ea typeface="SimSun" panose="02010600030101010101" pitchFamily="2" charset="-122"/>
              </a:rPr>
              <a:t>7</a:t>
            </a:r>
          </a:p>
        </p:txBody>
      </p:sp>
      <p:sp>
        <p:nvSpPr>
          <p:cNvPr id="34842" name="Text Box 67"/>
          <p:cNvSpPr txBox="1">
            <a:spLocks noChangeArrowheads="1"/>
          </p:cNvSpPr>
          <p:nvPr/>
        </p:nvSpPr>
        <p:spPr bwMode="auto">
          <a:xfrm>
            <a:off x="8131176" y="1752600"/>
            <a:ext cx="1774825"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i=0</a:t>
            </a:r>
          </a:p>
          <a:p>
            <a:pPr>
              <a:lnSpc>
                <a:spcPct val="110000"/>
              </a:lnSpc>
            </a:pPr>
            <a:r>
              <a:rPr lang="en-US" altLang="zh-CN" sz="2400" b="0">
                <a:solidFill>
                  <a:srgbClr val="FF0000"/>
                </a:solidFill>
                <a:latin typeface="Times New Roman" panose="02020603050405020304" pitchFamily="18" charset="0"/>
                <a:ea typeface="SimSun" panose="02010600030101010101" pitchFamily="2" charset="-122"/>
              </a:rPr>
              <a:t>k= 0</a:t>
            </a:r>
          </a:p>
          <a:p>
            <a:pPr>
              <a:lnSpc>
                <a:spcPct val="110000"/>
              </a:lnSpc>
            </a:pPr>
            <a:endParaRPr lang="zh-CN" altLang="en-US" sz="2400" b="0">
              <a:latin typeface="Times New Roman" panose="02020603050405020304" pitchFamily="18" charset="0"/>
              <a:ea typeface="SimSun" panose="02010600030101010101" pitchFamily="2" charset="-122"/>
            </a:endParaRPr>
          </a:p>
        </p:txBody>
      </p:sp>
      <p:sp>
        <p:nvSpPr>
          <p:cNvPr id="34843" name="Oval 68"/>
          <p:cNvSpPr>
            <a:spLocks noChangeArrowheads="1"/>
          </p:cNvSpPr>
          <p:nvPr/>
        </p:nvSpPr>
        <p:spPr bwMode="auto">
          <a:xfrm>
            <a:off x="2490788" y="2590800"/>
            <a:ext cx="4572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34844" name="Oval 69"/>
          <p:cNvSpPr>
            <a:spLocks noChangeArrowheads="1"/>
          </p:cNvSpPr>
          <p:nvPr/>
        </p:nvSpPr>
        <p:spPr bwMode="auto">
          <a:xfrm>
            <a:off x="2490788" y="3048000"/>
            <a:ext cx="457200" cy="4572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zh-CN" altLang="en-US">
              <a:ea typeface="SimSun" panose="02010600030101010101" pitchFamily="2" charset="-122"/>
            </a:endParaRPr>
          </a:p>
        </p:txBody>
      </p:sp>
      <p:sp>
        <p:nvSpPr>
          <p:cNvPr id="207942" name="Text Box 70"/>
          <p:cNvSpPr txBox="1">
            <a:spLocks noChangeArrowheads="1"/>
          </p:cNvSpPr>
          <p:nvPr/>
        </p:nvSpPr>
        <p:spPr bwMode="auto">
          <a:xfrm>
            <a:off x="8534400" y="3429000"/>
            <a:ext cx="1981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anose="020B0604020202020204" pitchFamily="34" charset="0"/>
              </a:defRPr>
            </a:lvl1pPr>
            <a:lvl2pPr marL="742950" indent="-285750" eaLnBrk="0" hangingPunct="0">
              <a:defRPr sz="1600" b="1">
                <a:solidFill>
                  <a:schemeClr val="tx1"/>
                </a:solidFill>
                <a:latin typeface="Arial" panose="020B0604020202020204" pitchFamily="34" charset="0"/>
              </a:defRPr>
            </a:lvl2pPr>
            <a:lvl3pPr marL="1143000" indent="-228600" eaLnBrk="0" hangingPunct="0">
              <a:defRPr sz="1600" b="1">
                <a:solidFill>
                  <a:schemeClr val="tx1"/>
                </a:solidFill>
                <a:latin typeface="Arial" panose="020B0604020202020204" pitchFamily="34" charset="0"/>
              </a:defRPr>
            </a:lvl3pPr>
            <a:lvl4pPr marL="1600200" indent="-228600" eaLnBrk="0" hangingPunct="0">
              <a:defRPr sz="1600" b="1">
                <a:solidFill>
                  <a:schemeClr val="tx1"/>
                </a:solidFill>
                <a:latin typeface="Arial" panose="020B0604020202020204" pitchFamily="34" charset="0"/>
              </a:defRPr>
            </a:lvl4pPr>
            <a:lvl5pPr marL="2057400" indent="-228600" eaLnBrk="0" hangingPunct="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spcBef>
                <a:spcPct val="50000"/>
              </a:spcBef>
            </a:pPr>
            <a:r>
              <a:rPr lang="en-US" altLang="zh-CN" sz="2400" b="0">
                <a:solidFill>
                  <a:srgbClr val="FF0000"/>
                </a:solidFill>
                <a:latin typeface="Times New Roman" panose="02020603050405020304" pitchFamily="18" charset="0"/>
                <a:ea typeface="SimSun" panose="02010600030101010101" pitchFamily="2" charset="-122"/>
              </a:rPr>
              <a:t>The optimal knapsack should contain {1, 2}</a:t>
            </a:r>
          </a:p>
        </p:txBody>
      </p:sp>
      <p:sp>
        <p:nvSpPr>
          <p:cNvPr id="34846" name="Rectangle 71"/>
          <p:cNvSpPr>
            <a:spLocks noGrp="1" noChangeArrowheads="1"/>
          </p:cNvSpPr>
          <p:nvPr>
            <p:ph type="title"/>
          </p:nvPr>
        </p:nvSpPr>
        <p:spPr/>
        <p:txBody>
          <a:bodyPr/>
          <a:lstStyle/>
          <a:p>
            <a:r>
              <a:rPr lang="en-US" altLang="zh-CN" dirty="0">
                <a:ea typeface="SimSun" panose="02010600030101010101" pitchFamily="2" charset="-122"/>
              </a:rPr>
              <a:t>Finding the Items (6)</a:t>
            </a:r>
          </a:p>
        </p:txBody>
      </p:sp>
    </p:spTree>
    <p:extLst>
      <p:ext uri="{BB962C8B-B14F-4D97-AF65-F5344CB8AC3E}">
        <p14:creationId xmlns:p14="http://schemas.microsoft.com/office/powerpoint/2010/main" val="226255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7942"/>
                                        </p:tgtEl>
                                        <p:attrNameLst>
                                          <p:attrName>style.visibility</p:attrName>
                                        </p:attrNameLst>
                                      </p:cBhvr>
                                      <p:to>
                                        <p:strVal val="visible"/>
                                      </p:to>
                                    </p:set>
                                    <p:anim calcmode="lin" valueType="num">
                                      <p:cBhvr additive="base">
                                        <p:cTn id="7" dur="500" fill="hold"/>
                                        <p:tgtEl>
                                          <p:spTgt spid="207942"/>
                                        </p:tgtEl>
                                        <p:attrNameLst>
                                          <p:attrName>ppt_x</p:attrName>
                                        </p:attrNameLst>
                                      </p:cBhvr>
                                      <p:tavLst>
                                        <p:tav tm="0">
                                          <p:val>
                                            <p:strVal val="#ppt_x"/>
                                          </p:val>
                                        </p:tav>
                                        <p:tav tm="100000">
                                          <p:val>
                                            <p:strVal val="#ppt_x"/>
                                          </p:val>
                                        </p:tav>
                                      </p:tavLst>
                                    </p:anim>
                                    <p:anim calcmode="lin" valueType="num">
                                      <p:cBhvr additive="base">
                                        <p:cTn id="8" dur="500" fill="hold"/>
                                        <p:tgtEl>
                                          <p:spTgt spid="207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94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86" y="300732"/>
            <a:ext cx="9889901" cy="884126"/>
          </a:xfrm>
        </p:spPr>
        <p:txBody>
          <a:bodyPr/>
          <a:lstStyle/>
          <a:p>
            <a:r>
              <a:rPr lang="en-IN" b="1" dirty="0"/>
              <a:t>Another Example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0261845"/>
              </p:ext>
            </p:extLst>
          </p:nvPr>
        </p:nvGraphicFramePr>
        <p:xfrm>
          <a:off x="871436" y="1354749"/>
          <a:ext cx="4795268" cy="1284274"/>
        </p:xfrm>
        <a:graphic>
          <a:graphicData uri="http://schemas.openxmlformats.org/drawingml/2006/table">
            <a:tbl>
              <a:tblPr firstRow="1" firstCol="1" bandRow="1">
                <a:tableStyleId>{5C22544A-7EE6-4342-B048-85BDC9FD1C3A}</a:tableStyleId>
              </a:tblPr>
              <a:tblGrid>
                <a:gridCol w="1763559">
                  <a:extLst>
                    <a:ext uri="{9D8B030D-6E8A-4147-A177-3AD203B41FA5}">
                      <a16:colId xmlns:a16="http://schemas.microsoft.com/office/drawing/2014/main" val="20000"/>
                    </a:ext>
                  </a:extLst>
                </a:gridCol>
                <a:gridCol w="820832">
                  <a:extLst>
                    <a:ext uri="{9D8B030D-6E8A-4147-A177-3AD203B41FA5}">
                      <a16:colId xmlns:a16="http://schemas.microsoft.com/office/drawing/2014/main" val="20001"/>
                    </a:ext>
                  </a:extLst>
                </a:gridCol>
                <a:gridCol w="789519">
                  <a:extLst>
                    <a:ext uri="{9D8B030D-6E8A-4147-A177-3AD203B41FA5}">
                      <a16:colId xmlns:a16="http://schemas.microsoft.com/office/drawing/2014/main" val="20002"/>
                    </a:ext>
                  </a:extLst>
                </a:gridCol>
                <a:gridCol w="789519">
                  <a:extLst>
                    <a:ext uri="{9D8B030D-6E8A-4147-A177-3AD203B41FA5}">
                      <a16:colId xmlns:a16="http://schemas.microsoft.com/office/drawing/2014/main" val="20003"/>
                    </a:ext>
                  </a:extLst>
                </a:gridCol>
                <a:gridCol w="631839">
                  <a:extLst>
                    <a:ext uri="{9D8B030D-6E8A-4147-A177-3AD203B41FA5}">
                      <a16:colId xmlns:a16="http://schemas.microsoft.com/office/drawing/2014/main" val="20004"/>
                    </a:ext>
                  </a:extLst>
                </a:gridCol>
              </a:tblGrid>
              <a:tr h="431825">
                <a:tc>
                  <a:txBody>
                    <a:bodyPr/>
                    <a:lstStyle/>
                    <a:p>
                      <a:pPr algn="just">
                        <a:lnSpc>
                          <a:spcPct val="115000"/>
                        </a:lnSpc>
                        <a:spcAft>
                          <a:spcPts val="0"/>
                        </a:spcAft>
                        <a:tabLst>
                          <a:tab pos="2026920" algn="l"/>
                        </a:tabLst>
                      </a:pPr>
                      <a:r>
                        <a:rPr lang="en-US" sz="2400" dirty="0">
                          <a:effectLst/>
                        </a:rPr>
                        <a:t>ITEM (</a:t>
                      </a:r>
                      <a:r>
                        <a:rPr lang="en-US" sz="2400" dirty="0" err="1">
                          <a:effectLst/>
                        </a:rPr>
                        <a:t>i</a:t>
                      </a:r>
                      <a:r>
                        <a:rPr lang="en-US" sz="2400" dirty="0">
                          <a:effectLst/>
                        </a:rPr>
                        <a:t>)</a:t>
                      </a:r>
                      <a:endParaRPr lang="en-IN" sz="24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1</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2</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3</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4</a:t>
                      </a:r>
                      <a:endParaRPr lang="en-IN" sz="24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000"/>
                  </a:ext>
                </a:extLst>
              </a:tr>
              <a:tr h="431825">
                <a:tc>
                  <a:txBody>
                    <a:bodyPr/>
                    <a:lstStyle/>
                    <a:p>
                      <a:pPr algn="just">
                        <a:lnSpc>
                          <a:spcPct val="115000"/>
                        </a:lnSpc>
                        <a:spcAft>
                          <a:spcPts val="0"/>
                        </a:spcAft>
                        <a:tabLst>
                          <a:tab pos="2026920" algn="l"/>
                        </a:tabLst>
                      </a:pPr>
                      <a:r>
                        <a:rPr lang="en-US" sz="2400" dirty="0">
                          <a:effectLst/>
                        </a:rPr>
                        <a:t>VALUE (v)</a:t>
                      </a:r>
                      <a:endParaRPr lang="en-IN" sz="24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100</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20</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60</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40</a:t>
                      </a:r>
                      <a:endParaRPr lang="en-IN" sz="24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408891">
                <a:tc>
                  <a:txBody>
                    <a:bodyPr/>
                    <a:lstStyle/>
                    <a:p>
                      <a:pPr algn="just">
                        <a:lnSpc>
                          <a:spcPct val="115000"/>
                        </a:lnSpc>
                        <a:spcAft>
                          <a:spcPts val="0"/>
                        </a:spcAft>
                        <a:tabLst>
                          <a:tab pos="2026920" algn="l"/>
                        </a:tabLst>
                      </a:pPr>
                      <a:r>
                        <a:rPr lang="en-US" sz="2400">
                          <a:effectLst/>
                        </a:rPr>
                        <a:t>WEIGHT(w)</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3</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2</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a:effectLst/>
                        </a:rPr>
                        <a:t>4</a:t>
                      </a:r>
                      <a:endParaRPr lang="en-IN" sz="24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just">
                        <a:lnSpc>
                          <a:spcPct val="115000"/>
                        </a:lnSpc>
                        <a:spcAft>
                          <a:spcPts val="0"/>
                        </a:spcAft>
                        <a:tabLst>
                          <a:tab pos="2026920" algn="l"/>
                        </a:tabLst>
                      </a:pPr>
                      <a:r>
                        <a:rPr lang="en-US" sz="2400" dirty="0">
                          <a:effectLst/>
                        </a:rPr>
                        <a:t>1</a:t>
                      </a:r>
                      <a:endParaRPr lang="en-IN" sz="24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09339164"/>
              </p:ext>
            </p:extLst>
          </p:nvPr>
        </p:nvGraphicFramePr>
        <p:xfrm>
          <a:off x="4243387" y="3370357"/>
          <a:ext cx="6806687" cy="2927411"/>
        </p:xfrm>
        <a:graphic>
          <a:graphicData uri="http://schemas.openxmlformats.org/drawingml/2006/table">
            <a:tbl>
              <a:tblPr firstRow="1" firstCol="1" bandRow="1">
                <a:tableStyleId>{5C22544A-7EE6-4342-B048-85BDC9FD1C3A}</a:tableStyleId>
              </a:tblPr>
              <a:tblGrid>
                <a:gridCol w="1360171">
                  <a:extLst>
                    <a:ext uri="{9D8B030D-6E8A-4147-A177-3AD203B41FA5}">
                      <a16:colId xmlns:a16="http://schemas.microsoft.com/office/drawing/2014/main" val="20000"/>
                    </a:ext>
                  </a:extLst>
                </a:gridCol>
                <a:gridCol w="1223688">
                  <a:extLst>
                    <a:ext uri="{9D8B030D-6E8A-4147-A177-3AD203B41FA5}">
                      <a16:colId xmlns:a16="http://schemas.microsoft.com/office/drawing/2014/main" val="20001"/>
                    </a:ext>
                  </a:extLst>
                </a:gridCol>
                <a:gridCol w="727914">
                  <a:extLst>
                    <a:ext uri="{9D8B030D-6E8A-4147-A177-3AD203B41FA5}">
                      <a16:colId xmlns:a16="http://schemas.microsoft.com/office/drawing/2014/main" val="20002"/>
                    </a:ext>
                  </a:extLst>
                </a:gridCol>
                <a:gridCol w="730246">
                  <a:extLst>
                    <a:ext uri="{9D8B030D-6E8A-4147-A177-3AD203B41FA5}">
                      <a16:colId xmlns:a16="http://schemas.microsoft.com/office/drawing/2014/main" val="20003"/>
                    </a:ext>
                  </a:extLst>
                </a:gridCol>
                <a:gridCol w="921556">
                  <a:extLst>
                    <a:ext uri="{9D8B030D-6E8A-4147-A177-3AD203B41FA5}">
                      <a16:colId xmlns:a16="http://schemas.microsoft.com/office/drawing/2014/main" val="20004"/>
                    </a:ext>
                  </a:extLst>
                </a:gridCol>
                <a:gridCol w="921556">
                  <a:extLst>
                    <a:ext uri="{9D8B030D-6E8A-4147-A177-3AD203B41FA5}">
                      <a16:colId xmlns:a16="http://schemas.microsoft.com/office/drawing/2014/main" val="20005"/>
                    </a:ext>
                  </a:extLst>
                </a:gridCol>
                <a:gridCol w="921556">
                  <a:extLst>
                    <a:ext uri="{9D8B030D-6E8A-4147-A177-3AD203B41FA5}">
                      <a16:colId xmlns:a16="http://schemas.microsoft.com/office/drawing/2014/main" val="20006"/>
                    </a:ext>
                  </a:extLst>
                </a:gridCol>
              </a:tblGrid>
              <a:tr h="487457">
                <a:tc>
                  <a:txBody>
                    <a:bodyPr/>
                    <a:lstStyle/>
                    <a:p>
                      <a:pPr algn="ctr">
                        <a:lnSpc>
                          <a:spcPct val="115000"/>
                        </a:lnSpc>
                        <a:spcAft>
                          <a:spcPts val="0"/>
                        </a:spcAft>
                      </a:pPr>
                      <a:r>
                        <a:rPr lang="en-IN" sz="2200" dirty="0">
                          <a:effectLst/>
                        </a:rPr>
                        <a:t>V[</a:t>
                      </a:r>
                      <a:r>
                        <a:rPr lang="en-IN" sz="2200" dirty="0" err="1">
                          <a:effectLst/>
                        </a:rPr>
                        <a:t>i,w</a:t>
                      </a:r>
                      <a:r>
                        <a:rPr lang="en-IN" sz="2200" dirty="0">
                          <a:effectLst/>
                        </a:rPr>
                        <a:t>]</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w = 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2</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3</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4</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5</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extLst>
                  <a:ext uri="{0D108BD9-81ED-4DB2-BD59-A6C34878D82A}">
                    <a16:rowId xmlns:a16="http://schemas.microsoft.com/office/drawing/2014/main" val="10000"/>
                  </a:ext>
                </a:extLst>
              </a:tr>
              <a:tr h="487457">
                <a:tc>
                  <a:txBody>
                    <a:bodyPr/>
                    <a:lstStyle/>
                    <a:p>
                      <a:pPr algn="ctr">
                        <a:lnSpc>
                          <a:spcPct val="115000"/>
                        </a:lnSpc>
                        <a:spcAft>
                          <a:spcPts val="0"/>
                        </a:spcAft>
                      </a:pPr>
                      <a:r>
                        <a:rPr lang="en-IN" sz="2200">
                          <a:effectLst/>
                        </a:rPr>
                        <a:t>i = 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extLst>
                  <a:ext uri="{0D108BD9-81ED-4DB2-BD59-A6C34878D82A}">
                    <a16:rowId xmlns:a16="http://schemas.microsoft.com/office/drawing/2014/main" val="10001"/>
                  </a:ext>
                </a:extLst>
              </a:tr>
              <a:tr h="487457">
                <a:tc>
                  <a:txBody>
                    <a:bodyPr/>
                    <a:lstStyle/>
                    <a:p>
                      <a:pPr algn="ctr">
                        <a:lnSpc>
                          <a:spcPct val="115000"/>
                        </a:lnSpc>
                        <a:spcAft>
                          <a:spcPts val="0"/>
                        </a:spcAft>
                      </a:pPr>
                      <a:r>
                        <a:rPr lang="en-IN" sz="2200">
                          <a:effectLst/>
                        </a:rPr>
                        <a:t>1</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100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100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100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extLst>
                  <a:ext uri="{0D108BD9-81ED-4DB2-BD59-A6C34878D82A}">
                    <a16:rowId xmlns:a16="http://schemas.microsoft.com/office/drawing/2014/main" val="10002"/>
                  </a:ext>
                </a:extLst>
              </a:tr>
              <a:tr h="490126">
                <a:tc>
                  <a:txBody>
                    <a:bodyPr/>
                    <a:lstStyle/>
                    <a:p>
                      <a:pPr algn="ctr">
                        <a:lnSpc>
                          <a:spcPct val="115000"/>
                        </a:lnSpc>
                        <a:spcAft>
                          <a:spcPts val="0"/>
                        </a:spcAft>
                      </a:pPr>
                      <a:r>
                        <a:rPr lang="en-IN" sz="2200">
                          <a:effectLst/>
                        </a:rPr>
                        <a:t>2</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20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100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100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120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extLst>
                  <a:ext uri="{0D108BD9-81ED-4DB2-BD59-A6C34878D82A}">
                    <a16:rowId xmlns:a16="http://schemas.microsoft.com/office/drawing/2014/main" val="10003"/>
                  </a:ext>
                </a:extLst>
              </a:tr>
              <a:tr h="487457">
                <a:tc>
                  <a:txBody>
                    <a:bodyPr/>
                    <a:lstStyle/>
                    <a:p>
                      <a:pPr algn="ctr">
                        <a:lnSpc>
                          <a:spcPct val="115000"/>
                        </a:lnSpc>
                        <a:spcAft>
                          <a:spcPts val="0"/>
                        </a:spcAft>
                      </a:pPr>
                      <a:r>
                        <a:rPr lang="en-IN" sz="2200">
                          <a:effectLst/>
                        </a:rPr>
                        <a:t>3</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20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100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100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dirty="0">
                          <a:effectLst/>
                        </a:rPr>
                        <a:t>120</a:t>
                      </a: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extLst>
                  <a:ext uri="{0D108BD9-81ED-4DB2-BD59-A6C34878D82A}">
                    <a16:rowId xmlns:a16="http://schemas.microsoft.com/office/drawing/2014/main" val="10004"/>
                  </a:ext>
                </a:extLst>
              </a:tr>
              <a:tr h="487457">
                <a:tc>
                  <a:txBody>
                    <a:bodyPr/>
                    <a:lstStyle/>
                    <a:p>
                      <a:pPr algn="ctr">
                        <a:lnSpc>
                          <a:spcPct val="115000"/>
                        </a:lnSpc>
                        <a:spcAft>
                          <a:spcPts val="0"/>
                        </a:spcAft>
                      </a:pPr>
                      <a:r>
                        <a:rPr lang="en-IN" sz="2200">
                          <a:effectLst/>
                        </a:rPr>
                        <a:t>4</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40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40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100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a:effectLst/>
                        </a:rPr>
                        <a:t>140</a:t>
                      </a:r>
                      <a:endParaRPr lang="en-IN"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tc>
                  <a:txBody>
                    <a:bodyPr/>
                    <a:lstStyle/>
                    <a:p>
                      <a:pPr algn="ctr">
                        <a:lnSpc>
                          <a:spcPct val="115000"/>
                        </a:lnSpc>
                        <a:spcAft>
                          <a:spcPts val="0"/>
                        </a:spcAft>
                      </a:pPr>
                      <a:r>
                        <a:rPr lang="en-IN" sz="2200" b="1" dirty="0">
                          <a:effectLst/>
                        </a:rPr>
                        <a:t>140</a:t>
                      </a:r>
                      <a:endParaRPr lang="en-IN" sz="22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73025" marT="0" marB="0"/>
                </a:tc>
                <a:extLst>
                  <a:ext uri="{0D108BD9-81ED-4DB2-BD59-A6C34878D82A}">
                    <a16:rowId xmlns:a16="http://schemas.microsoft.com/office/drawing/2014/main" val="10005"/>
                  </a:ext>
                </a:extLst>
              </a:tr>
            </a:tbl>
          </a:graphicData>
        </a:graphic>
      </p:graphicFrame>
      <p:sp>
        <p:nvSpPr>
          <p:cNvPr id="3" name="TextBox 2"/>
          <p:cNvSpPr txBox="1"/>
          <p:nvPr/>
        </p:nvSpPr>
        <p:spPr>
          <a:xfrm>
            <a:off x="6787166" y="1622738"/>
            <a:ext cx="3587457" cy="492443"/>
          </a:xfrm>
          <a:prstGeom prst="rect">
            <a:avLst/>
          </a:prstGeom>
          <a:noFill/>
        </p:spPr>
        <p:txBody>
          <a:bodyPr wrap="none" rtlCol="0">
            <a:spAutoFit/>
          </a:bodyPr>
          <a:lstStyle/>
          <a:p>
            <a:r>
              <a:rPr lang="en-IN" sz="2600" b="1" dirty="0">
                <a:effectLst>
                  <a:outerShdw blurRad="38100" dist="38100" dir="2700000" algn="tl">
                    <a:srgbClr val="000000">
                      <a:alpha val="43137"/>
                    </a:srgbClr>
                  </a:outerShdw>
                </a:effectLst>
              </a:rPr>
              <a:t>Capacity of Knapsack = 5</a:t>
            </a:r>
          </a:p>
        </p:txBody>
      </p:sp>
    </p:spTree>
    <p:extLst>
      <p:ext uri="{BB962C8B-B14F-4D97-AF65-F5344CB8AC3E}">
        <p14:creationId xmlns:p14="http://schemas.microsoft.com/office/powerpoint/2010/main" val="4024561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24" t="4246" r="2308" b="6571"/>
          <a:stretch/>
        </p:blipFill>
        <p:spPr>
          <a:xfrm>
            <a:off x="489396" y="1184856"/>
            <a:ext cx="11165983" cy="5251026"/>
          </a:xfrm>
          <a:prstGeom prst="rect">
            <a:avLst/>
          </a:prstGeom>
        </p:spPr>
      </p:pic>
      <p:sp>
        <p:nvSpPr>
          <p:cNvPr id="5" name="Title 1"/>
          <p:cNvSpPr>
            <a:spLocks noGrp="1"/>
          </p:cNvSpPr>
          <p:nvPr>
            <p:ph type="title"/>
          </p:nvPr>
        </p:nvSpPr>
        <p:spPr>
          <a:xfrm>
            <a:off x="218941" y="135228"/>
            <a:ext cx="9877023" cy="914400"/>
          </a:xfrm>
        </p:spPr>
        <p:txBody>
          <a:bodyPr>
            <a:normAutofit/>
          </a:bodyPr>
          <a:lstStyle/>
          <a:p>
            <a:r>
              <a:rPr lang="en-IN" b="1" dirty="0"/>
              <a:t>Change-Making Problem</a:t>
            </a:r>
          </a:p>
        </p:txBody>
      </p:sp>
    </p:spTree>
    <p:extLst>
      <p:ext uri="{BB962C8B-B14F-4D97-AF65-F5344CB8AC3E}">
        <p14:creationId xmlns:p14="http://schemas.microsoft.com/office/powerpoint/2010/main" val="3929722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166" y="197700"/>
            <a:ext cx="10160358" cy="716700"/>
          </a:xfrm>
        </p:spPr>
        <p:txBody>
          <a:bodyPr/>
          <a:lstStyle/>
          <a:p>
            <a:r>
              <a:rPr lang="en-IN" b="1" dirty="0"/>
              <a:t>Dynamic Programming Approach</a:t>
            </a:r>
          </a:p>
        </p:txBody>
      </p:sp>
      <p:pic>
        <p:nvPicPr>
          <p:cNvPr id="5" name="Picture 4"/>
          <p:cNvPicPr>
            <a:picLocks noChangeAspect="1"/>
          </p:cNvPicPr>
          <p:nvPr/>
        </p:nvPicPr>
        <p:blipFill>
          <a:blip r:embed="rId2"/>
          <a:stretch>
            <a:fillRect/>
          </a:stretch>
        </p:blipFill>
        <p:spPr>
          <a:xfrm>
            <a:off x="1270896" y="1523723"/>
            <a:ext cx="7615345" cy="1864219"/>
          </a:xfrm>
          <a:prstGeom prst="rect">
            <a:avLst/>
          </a:prstGeom>
        </p:spPr>
      </p:pic>
      <p:pic>
        <p:nvPicPr>
          <p:cNvPr id="6" name="Picture 5"/>
          <p:cNvPicPr>
            <a:picLocks noChangeAspect="1"/>
          </p:cNvPicPr>
          <p:nvPr/>
        </p:nvPicPr>
        <p:blipFill>
          <a:blip r:embed="rId3"/>
          <a:stretch>
            <a:fillRect/>
          </a:stretch>
        </p:blipFill>
        <p:spPr>
          <a:xfrm>
            <a:off x="648029" y="3708763"/>
            <a:ext cx="10904320" cy="3028906"/>
          </a:xfrm>
          <a:prstGeom prst="rect">
            <a:avLst/>
          </a:prstGeom>
        </p:spPr>
      </p:pic>
      <p:sp>
        <p:nvSpPr>
          <p:cNvPr id="7" name="TextBox 6"/>
          <p:cNvSpPr txBox="1"/>
          <p:nvPr/>
        </p:nvSpPr>
        <p:spPr>
          <a:xfrm>
            <a:off x="648029" y="1044220"/>
            <a:ext cx="3760838" cy="523220"/>
          </a:xfrm>
          <a:prstGeom prst="rect">
            <a:avLst/>
          </a:prstGeom>
          <a:noFill/>
        </p:spPr>
        <p:txBody>
          <a:bodyPr wrap="none" rtlCol="0">
            <a:spAutoFit/>
          </a:bodyPr>
          <a:lstStyle/>
          <a:p>
            <a:r>
              <a:rPr lang="en-IN" sz="2800" b="1" dirty="0"/>
              <a:t>Formula for Filling Table</a:t>
            </a:r>
          </a:p>
        </p:txBody>
      </p:sp>
      <p:sp>
        <p:nvSpPr>
          <p:cNvPr id="8" name="TextBox 7"/>
          <p:cNvSpPr txBox="1"/>
          <p:nvPr/>
        </p:nvSpPr>
        <p:spPr>
          <a:xfrm>
            <a:off x="310166" y="3358997"/>
            <a:ext cx="9701904" cy="477054"/>
          </a:xfrm>
          <a:prstGeom prst="rect">
            <a:avLst/>
          </a:prstGeom>
          <a:noFill/>
        </p:spPr>
        <p:txBody>
          <a:bodyPr wrap="square" rtlCol="0">
            <a:spAutoFit/>
          </a:bodyPr>
          <a:lstStyle/>
          <a:p>
            <a:r>
              <a:rPr lang="en-IN" sz="2500" b="1" dirty="0">
                <a:solidFill>
                  <a:srgbClr val="FF0000"/>
                </a:solidFill>
                <a:effectLst>
                  <a:outerShdw blurRad="38100" dist="38100" dir="2700000" algn="tl">
                    <a:srgbClr val="000000">
                      <a:alpha val="43137"/>
                    </a:srgbClr>
                  </a:outerShdw>
                </a:effectLst>
              </a:rPr>
              <a:t>Example: </a:t>
            </a:r>
            <a:r>
              <a:rPr lang="en-IN" sz="2500" b="1" dirty="0">
                <a:effectLst>
                  <a:outerShdw blurRad="38100" dist="38100" dir="2700000" algn="tl">
                    <a:srgbClr val="000000">
                      <a:alpha val="43137"/>
                    </a:srgbClr>
                  </a:outerShdw>
                </a:effectLst>
              </a:rPr>
              <a:t>Given Denominations are {1,4,6} to make change of 9</a:t>
            </a:r>
          </a:p>
        </p:txBody>
      </p:sp>
    </p:spTree>
    <p:extLst>
      <p:ext uri="{BB962C8B-B14F-4D97-AF65-F5344CB8AC3E}">
        <p14:creationId xmlns:p14="http://schemas.microsoft.com/office/powerpoint/2010/main" val="119074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03" y="313610"/>
            <a:ext cx="9670961" cy="871247"/>
          </a:xfrm>
        </p:spPr>
        <p:txBody>
          <a:bodyPr/>
          <a:lstStyle/>
          <a:p>
            <a:r>
              <a:rPr lang="en-IN" b="1" dirty="0"/>
              <a:t>Dynamic Programming Approach</a:t>
            </a:r>
            <a:endParaRPr lang="en-IN" dirty="0"/>
          </a:p>
        </p:txBody>
      </p:sp>
      <p:sp>
        <p:nvSpPr>
          <p:cNvPr id="3" name="Oval 2"/>
          <p:cNvSpPr/>
          <p:nvPr/>
        </p:nvSpPr>
        <p:spPr>
          <a:xfrm>
            <a:off x="10650828" y="3786389"/>
            <a:ext cx="914400" cy="173864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 name="Picture 3"/>
          <p:cNvPicPr>
            <a:picLocks noChangeAspect="1"/>
          </p:cNvPicPr>
          <p:nvPr/>
        </p:nvPicPr>
        <p:blipFill rotWithShape="1">
          <a:blip r:embed="rId2"/>
          <a:srcRect t="1722"/>
          <a:stretch/>
        </p:blipFill>
        <p:spPr>
          <a:xfrm>
            <a:off x="512538" y="2096086"/>
            <a:ext cx="11214454" cy="4227442"/>
          </a:xfrm>
          <a:prstGeom prst="rect">
            <a:avLst/>
          </a:prstGeom>
        </p:spPr>
      </p:pic>
      <p:sp>
        <p:nvSpPr>
          <p:cNvPr id="5" name="TextBox 4"/>
          <p:cNvSpPr txBox="1"/>
          <p:nvPr/>
        </p:nvSpPr>
        <p:spPr>
          <a:xfrm>
            <a:off x="150561" y="1662962"/>
            <a:ext cx="11679462" cy="461665"/>
          </a:xfrm>
          <a:prstGeom prst="rect">
            <a:avLst/>
          </a:prstGeom>
          <a:noFill/>
        </p:spPr>
        <p:txBody>
          <a:bodyPr wrap="square" rtlCol="0">
            <a:spAutoFit/>
          </a:bodyPr>
          <a:lstStyle/>
          <a:p>
            <a:r>
              <a:rPr lang="en-IN" sz="2400" b="1" dirty="0">
                <a:solidFill>
                  <a:srgbClr val="FF0000"/>
                </a:solidFill>
                <a:effectLst>
                  <a:outerShdw blurRad="38100" dist="38100" dir="2700000" algn="tl">
                    <a:srgbClr val="000000">
                      <a:alpha val="43137"/>
                    </a:srgbClr>
                  </a:outerShdw>
                </a:effectLst>
              </a:rPr>
              <a:t>Solution Table</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9599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03" y="313610"/>
            <a:ext cx="9670961" cy="871247"/>
          </a:xfrm>
        </p:spPr>
        <p:txBody>
          <a:bodyPr/>
          <a:lstStyle/>
          <a:p>
            <a:r>
              <a:rPr lang="en-US" altLang="zh-CN" b="1" dirty="0">
                <a:ea typeface="SimSun" panose="02010600030101010101" pitchFamily="2" charset="-122"/>
              </a:rPr>
              <a:t>How to find actual Denominations</a:t>
            </a:r>
            <a:endParaRPr lang="en-IN" dirty="0"/>
          </a:p>
        </p:txBody>
      </p:sp>
      <p:pic>
        <p:nvPicPr>
          <p:cNvPr id="4" name="Picture 3"/>
          <p:cNvPicPr>
            <a:picLocks noChangeAspect="1"/>
          </p:cNvPicPr>
          <p:nvPr/>
        </p:nvPicPr>
        <p:blipFill rotWithShape="1">
          <a:blip r:embed="rId2"/>
          <a:srcRect t="1396"/>
          <a:stretch/>
        </p:blipFill>
        <p:spPr>
          <a:xfrm>
            <a:off x="512538" y="2082018"/>
            <a:ext cx="11214454" cy="4241510"/>
          </a:xfrm>
          <a:prstGeom prst="rect">
            <a:avLst/>
          </a:prstGeom>
        </p:spPr>
      </p:pic>
      <p:sp>
        <p:nvSpPr>
          <p:cNvPr id="5" name="TextBox 4"/>
          <p:cNvSpPr txBox="1"/>
          <p:nvPr/>
        </p:nvSpPr>
        <p:spPr>
          <a:xfrm>
            <a:off x="150561" y="1662962"/>
            <a:ext cx="11679462" cy="461665"/>
          </a:xfrm>
          <a:prstGeom prst="rect">
            <a:avLst/>
          </a:prstGeom>
          <a:noFill/>
        </p:spPr>
        <p:txBody>
          <a:bodyPr wrap="square" rtlCol="0">
            <a:spAutoFit/>
          </a:bodyPr>
          <a:lstStyle/>
          <a:p>
            <a:r>
              <a:rPr lang="en-IN" sz="2400" b="1" dirty="0">
                <a:solidFill>
                  <a:srgbClr val="FF0000"/>
                </a:solidFill>
                <a:effectLst>
                  <a:outerShdw blurRad="38100" dist="38100" dir="2700000" algn="tl">
                    <a:srgbClr val="000000">
                      <a:alpha val="43137"/>
                    </a:srgbClr>
                  </a:outerShdw>
                </a:effectLst>
              </a:rPr>
              <a:t>Solution: </a:t>
            </a:r>
            <a:r>
              <a:rPr lang="en-IN" sz="2400" b="1" dirty="0">
                <a:effectLst>
                  <a:outerShdw blurRad="38100" dist="38100" dir="2700000" algn="tl">
                    <a:srgbClr val="000000">
                      <a:alpha val="43137"/>
                    </a:srgbClr>
                  </a:outerShdw>
                </a:effectLst>
              </a:rPr>
              <a:t>Minimum number of coins required will be 3 which is { 4 (2 Time) &amp; 1 (1Time)}</a:t>
            </a:r>
          </a:p>
        </p:txBody>
      </p:sp>
      <p:cxnSp>
        <p:nvCxnSpPr>
          <p:cNvPr id="6" name="Straight Arrow Connector 5"/>
          <p:cNvCxnSpPr/>
          <p:nvPr/>
        </p:nvCxnSpPr>
        <p:spPr>
          <a:xfrm flipV="1">
            <a:off x="10882648" y="4327302"/>
            <a:ext cx="0" cy="50227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flipV="1">
            <a:off x="10882648" y="3465513"/>
            <a:ext cx="0" cy="50227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flipV="1">
            <a:off x="7560328" y="3565302"/>
            <a:ext cx="0" cy="50227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flipV="1">
            <a:off x="4240353" y="3716651"/>
            <a:ext cx="0" cy="50227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4260398" y="2963236"/>
            <a:ext cx="0" cy="50227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Oval 12"/>
          <p:cNvSpPr/>
          <p:nvPr/>
        </p:nvSpPr>
        <p:spPr>
          <a:xfrm>
            <a:off x="1962574" y="4120190"/>
            <a:ext cx="617791" cy="668407"/>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1913206" y="4014174"/>
            <a:ext cx="801860" cy="774424"/>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2003589" y="3313111"/>
            <a:ext cx="649460" cy="654678"/>
          </a:xfrm>
          <a:prstGeom prst="ellipse">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456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a:t>
            </a:r>
          </a:p>
        </p:txBody>
      </p:sp>
      <p:sp>
        <p:nvSpPr>
          <p:cNvPr id="3" name="Content Placeholder 2"/>
          <p:cNvSpPr>
            <a:spLocks noGrp="1"/>
          </p:cNvSpPr>
          <p:nvPr>
            <p:ph idx="1"/>
          </p:nvPr>
        </p:nvSpPr>
        <p:spPr>
          <a:xfrm>
            <a:off x="552181" y="2043123"/>
            <a:ext cx="11087637" cy="531209"/>
          </a:xfrm>
        </p:spPr>
        <p:txBody>
          <a:bodyPr/>
          <a:lstStyle/>
          <a:p>
            <a:r>
              <a:rPr lang="en-IN" dirty="0"/>
              <a:t>Minimum number of coins required to make change for each money[</a:t>
            </a:r>
            <a:r>
              <a:rPr lang="en-IN" dirty="0" err="1"/>
              <a:t>i</a:t>
            </a:r>
            <a:r>
              <a:rPr lang="en-IN" dirty="0"/>
              <a:t>] </a:t>
            </a:r>
          </a:p>
        </p:txBody>
      </p:sp>
      <p:pic>
        <p:nvPicPr>
          <p:cNvPr id="4" name="Picture 3"/>
          <p:cNvPicPr>
            <a:picLocks noChangeAspect="1"/>
          </p:cNvPicPr>
          <p:nvPr/>
        </p:nvPicPr>
        <p:blipFill rotWithShape="1">
          <a:blip r:embed="rId2"/>
          <a:srcRect l="17303" t="14569" r="15191" b="35893"/>
          <a:stretch/>
        </p:blipFill>
        <p:spPr>
          <a:xfrm>
            <a:off x="1150513" y="3457977"/>
            <a:ext cx="8783391" cy="3623793"/>
          </a:xfrm>
          <a:prstGeom prst="rect">
            <a:avLst/>
          </a:prstGeom>
        </p:spPr>
      </p:pic>
    </p:spTree>
    <p:extLst>
      <p:ext uri="{BB962C8B-B14F-4D97-AF65-F5344CB8AC3E}">
        <p14:creationId xmlns:p14="http://schemas.microsoft.com/office/powerpoint/2010/main" val="3581570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39" y="293700"/>
            <a:ext cx="10314904" cy="860546"/>
          </a:xfrm>
        </p:spPr>
        <p:txBody>
          <a:bodyPr/>
          <a:lstStyle/>
          <a:p>
            <a:r>
              <a:rPr lang="en-IN" b="1" dirty="0"/>
              <a:t>Algorithm</a:t>
            </a:r>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l="17303" t="12279" r="17765" b="17298"/>
          <a:stretch/>
        </p:blipFill>
        <p:spPr>
          <a:xfrm>
            <a:off x="638577" y="1154246"/>
            <a:ext cx="11338775" cy="5398878"/>
          </a:xfrm>
          <a:prstGeom prst="rect">
            <a:avLst/>
          </a:prstGeom>
        </p:spPr>
      </p:pic>
    </p:spTree>
    <p:extLst>
      <p:ext uri="{BB962C8B-B14F-4D97-AF65-F5344CB8AC3E}">
        <p14:creationId xmlns:p14="http://schemas.microsoft.com/office/powerpoint/2010/main" val="1686891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45771" y="107548"/>
            <a:ext cx="10327783" cy="782640"/>
          </a:xfrm>
        </p:spPr>
        <p:txBody>
          <a:bodyPr/>
          <a:lstStyle/>
          <a:p>
            <a:pPr eaLnBrk="1" hangingPunct="1"/>
            <a:r>
              <a:rPr lang="en-US" b="1" dirty="0">
                <a:ea typeface="Geneva" pitchFamily="122" charset="-128"/>
              </a:rPr>
              <a:t>Binomial Coefficients</a:t>
            </a:r>
          </a:p>
        </p:txBody>
      </p:sp>
      <p:sp>
        <p:nvSpPr>
          <p:cNvPr id="33795" name="Rectangle 3"/>
          <p:cNvSpPr>
            <a:spLocks noGrp="1" noChangeArrowheads="1"/>
          </p:cNvSpPr>
          <p:nvPr>
            <p:ph type="body" idx="1"/>
          </p:nvPr>
        </p:nvSpPr>
        <p:spPr>
          <a:xfrm>
            <a:off x="262406" y="827339"/>
            <a:ext cx="11667187" cy="5626522"/>
          </a:xfrm>
        </p:spPr>
        <p:txBody>
          <a:bodyPr>
            <a:noAutofit/>
          </a:bodyPr>
          <a:lstStyle/>
          <a:p>
            <a:r>
              <a:rPr lang="en-IN" sz="2600" dirty="0"/>
              <a:t>A binomial coefficient C(n, k) can be defined as the coefficient of </a:t>
            </a:r>
            <a:r>
              <a:rPr lang="en-IN" sz="2600" dirty="0" err="1"/>
              <a:t>X</a:t>
            </a:r>
            <a:r>
              <a:rPr lang="en-IN" sz="2600" baseline="30000" dirty="0" err="1"/>
              <a:t>k</a:t>
            </a:r>
            <a:r>
              <a:rPr lang="en-IN" sz="2600" dirty="0"/>
              <a:t> in the expansion of (1 + X)</a:t>
            </a:r>
            <a:r>
              <a:rPr lang="en-IN" sz="2600" baseline="30000" dirty="0"/>
              <a:t>n</a:t>
            </a:r>
            <a:r>
              <a:rPr lang="en-IN" sz="2600" dirty="0"/>
              <a:t>.</a:t>
            </a:r>
          </a:p>
          <a:p>
            <a:r>
              <a:rPr lang="en-IN" sz="2600" dirty="0"/>
              <a:t>A binomial coefficient C(n, k) represents the number of k-element subsets (or k-combinations) of an n-element set. </a:t>
            </a:r>
          </a:p>
          <a:p>
            <a:r>
              <a:rPr lang="en-IN" sz="2600" dirty="0"/>
              <a:t>More formally it is </a:t>
            </a:r>
            <a:r>
              <a:rPr lang="en-IN" sz="2600" baseline="30000" dirty="0"/>
              <a:t> </a:t>
            </a:r>
            <a:r>
              <a:rPr lang="en-IN" sz="2600" b="1" baseline="30000" dirty="0" err="1"/>
              <a:t>n</a:t>
            </a:r>
            <a:r>
              <a:rPr lang="en-IN" sz="2600" b="1" dirty="0" err="1"/>
              <a:t>C</a:t>
            </a:r>
            <a:r>
              <a:rPr lang="en-IN" sz="2600" b="1" baseline="-25000" dirty="0"/>
              <a:t> k </a:t>
            </a:r>
            <a:r>
              <a:rPr lang="en-IN" sz="2600" b="1" dirty="0"/>
              <a:t> </a:t>
            </a:r>
            <a:r>
              <a:rPr lang="en-IN" sz="2600" dirty="0"/>
              <a:t>(k objects can be chosen among n objects)</a:t>
            </a:r>
          </a:p>
          <a:p>
            <a:r>
              <a:rPr lang="en-IN" sz="2600" dirty="0"/>
              <a:t>The Problem is to write a function that takes two parameters n and k and returns the value of Binomial Coefficient C(n, k). </a:t>
            </a:r>
          </a:p>
          <a:p>
            <a:r>
              <a:rPr lang="en-IN" sz="2600" dirty="0"/>
              <a:t>For example, your function should return 6 for n = 4 and k = 2, and it should return 10 for n = 5 and k = 2.</a:t>
            </a:r>
          </a:p>
          <a:p>
            <a:pPr lvl="1"/>
            <a:r>
              <a:rPr lang="en-US" sz="2600" b="1" dirty="0">
                <a:solidFill>
                  <a:schemeClr val="hlink"/>
                </a:solidFill>
              </a:rPr>
              <a:t>Binomial coefficients are coefficients of the binomial formula:</a:t>
            </a:r>
          </a:p>
          <a:p>
            <a:pPr algn="ctr"/>
            <a:r>
              <a:rPr lang="en-US" sz="2600" b="1" dirty="0">
                <a:solidFill>
                  <a:schemeClr val="hlink"/>
                </a:solidFill>
              </a:rPr>
              <a:t>(</a:t>
            </a:r>
            <a:r>
              <a:rPr lang="en-US" sz="2600" b="1" i="1" dirty="0">
                <a:solidFill>
                  <a:schemeClr val="hlink"/>
                </a:solidFill>
              </a:rPr>
              <a:t>a + b</a:t>
            </a:r>
            <a:r>
              <a:rPr lang="en-US" sz="2600" b="1" dirty="0">
                <a:solidFill>
                  <a:schemeClr val="hlink"/>
                </a:solidFill>
              </a:rPr>
              <a:t>)</a:t>
            </a:r>
            <a:r>
              <a:rPr lang="en-US" sz="2600" b="1" i="1" baseline="30000" dirty="0">
                <a:solidFill>
                  <a:schemeClr val="hlink"/>
                </a:solidFill>
              </a:rPr>
              <a:t>n</a:t>
            </a:r>
            <a:r>
              <a:rPr lang="en-US" sz="2600" b="1" dirty="0">
                <a:solidFill>
                  <a:schemeClr val="hlink"/>
                </a:solidFill>
              </a:rPr>
              <a:t> = </a:t>
            </a:r>
            <a:r>
              <a:rPr lang="en-US" sz="2600" b="1" i="1" dirty="0">
                <a:solidFill>
                  <a:schemeClr val="hlink"/>
                </a:solidFill>
              </a:rPr>
              <a:t>C</a:t>
            </a:r>
            <a:r>
              <a:rPr lang="en-US" sz="2600" b="1" dirty="0">
                <a:solidFill>
                  <a:schemeClr val="hlink"/>
                </a:solidFill>
              </a:rPr>
              <a:t>(</a:t>
            </a:r>
            <a:r>
              <a:rPr lang="en-US" sz="2600" b="1" i="1" dirty="0">
                <a:solidFill>
                  <a:schemeClr val="hlink"/>
                </a:solidFill>
              </a:rPr>
              <a:t>n</a:t>
            </a:r>
            <a:r>
              <a:rPr lang="en-US" sz="2600" b="1" dirty="0">
                <a:solidFill>
                  <a:schemeClr val="hlink"/>
                </a:solidFill>
              </a:rPr>
              <a:t>,0)</a:t>
            </a:r>
            <a:r>
              <a:rPr lang="en-US" sz="2600" b="1" i="1" dirty="0">
                <a:solidFill>
                  <a:schemeClr val="hlink"/>
                </a:solidFill>
              </a:rPr>
              <a:t>a</a:t>
            </a:r>
            <a:r>
              <a:rPr lang="en-US" sz="2600" b="1" i="1" baseline="30000" dirty="0">
                <a:solidFill>
                  <a:schemeClr val="hlink"/>
                </a:solidFill>
              </a:rPr>
              <a:t>n</a:t>
            </a:r>
            <a:r>
              <a:rPr lang="en-US" sz="2600" b="1" i="1" dirty="0">
                <a:solidFill>
                  <a:schemeClr val="hlink"/>
                </a:solidFill>
              </a:rPr>
              <a:t>b</a:t>
            </a:r>
            <a:r>
              <a:rPr lang="en-US" sz="2600" b="1" baseline="30000" dirty="0">
                <a:solidFill>
                  <a:schemeClr val="hlink"/>
                </a:solidFill>
              </a:rPr>
              <a:t>0 </a:t>
            </a:r>
            <a:r>
              <a:rPr lang="en-US" sz="2600" dirty="0">
                <a:solidFill>
                  <a:schemeClr val="hlink"/>
                </a:solidFill>
              </a:rPr>
              <a:t> </a:t>
            </a:r>
            <a:r>
              <a:rPr lang="en-US" sz="2600" b="1" dirty="0">
                <a:solidFill>
                  <a:schemeClr val="hlink"/>
                </a:solidFill>
              </a:rPr>
              <a:t>+ . . . + </a:t>
            </a:r>
            <a:r>
              <a:rPr lang="en-US" sz="2600" b="1" i="1" dirty="0">
                <a:solidFill>
                  <a:schemeClr val="hlink"/>
                </a:solidFill>
              </a:rPr>
              <a:t>C</a:t>
            </a:r>
            <a:r>
              <a:rPr lang="en-US" sz="2600" b="1" dirty="0">
                <a:solidFill>
                  <a:schemeClr val="hlink"/>
                </a:solidFill>
              </a:rPr>
              <a:t>(</a:t>
            </a:r>
            <a:r>
              <a:rPr lang="en-US" sz="2600" b="1" i="1" dirty="0" err="1">
                <a:solidFill>
                  <a:schemeClr val="hlink"/>
                </a:solidFill>
              </a:rPr>
              <a:t>n</a:t>
            </a:r>
            <a:r>
              <a:rPr lang="en-US" sz="2600" b="1" dirty="0" err="1">
                <a:solidFill>
                  <a:schemeClr val="hlink"/>
                </a:solidFill>
              </a:rPr>
              <a:t>,</a:t>
            </a:r>
            <a:r>
              <a:rPr lang="en-US" sz="2600" b="1" i="1" dirty="0" err="1">
                <a:solidFill>
                  <a:schemeClr val="hlink"/>
                </a:solidFill>
              </a:rPr>
              <a:t>k</a:t>
            </a:r>
            <a:r>
              <a:rPr lang="en-US" sz="2600" b="1" dirty="0">
                <a:solidFill>
                  <a:schemeClr val="hlink"/>
                </a:solidFill>
              </a:rPr>
              <a:t>)</a:t>
            </a:r>
            <a:r>
              <a:rPr lang="en-US" sz="2600" b="1" i="1" dirty="0">
                <a:solidFill>
                  <a:schemeClr val="hlink"/>
                </a:solidFill>
              </a:rPr>
              <a:t>a</a:t>
            </a:r>
            <a:r>
              <a:rPr lang="en-US" sz="2600" b="1" i="1" baseline="30000" dirty="0">
                <a:solidFill>
                  <a:schemeClr val="hlink"/>
                </a:solidFill>
              </a:rPr>
              <a:t>n-</a:t>
            </a:r>
            <a:r>
              <a:rPr lang="en-US" sz="2600" b="1" i="1" baseline="30000" dirty="0" err="1">
                <a:solidFill>
                  <a:schemeClr val="hlink"/>
                </a:solidFill>
              </a:rPr>
              <a:t>k</a:t>
            </a:r>
            <a:r>
              <a:rPr lang="en-US" sz="2600" b="1" i="1" dirty="0" err="1">
                <a:solidFill>
                  <a:schemeClr val="hlink"/>
                </a:solidFill>
              </a:rPr>
              <a:t>b</a:t>
            </a:r>
            <a:r>
              <a:rPr lang="en-US" sz="2600" b="1" i="1" baseline="30000" dirty="0" err="1">
                <a:solidFill>
                  <a:schemeClr val="hlink"/>
                </a:solidFill>
              </a:rPr>
              <a:t>k</a:t>
            </a:r>
            <a:r>
              <a:rPr lang="en-US" sz="2600" b="1" baseline="30000" dirty="0">
                <a:solidFill>
                  <a:schemeClr val="hlink"/>
                </a:solidFill>
              </a:rPr>
              <a:t> </a:t>
            </a:r>
            <a:r>
              <a:rPr lang="en-US" sz="2600" dirty="0">
                <a:solidFill>
                  <a:schemeClr val="hlink"/>
                </a:solidFill>
              </a:rPr>
              <a:t>+ </a:t>
            </a:r>
            <a:r>
              <a:rPr lang="en-US" sz="2600" b="1" dirty="0">
                <a:solidFill>
                  <a:schemeClr val="hlink"/>
                </a:solidFill>
              </a:rPr>
              <a:t>. . . + </a:t>
            </a:r>
            <a:r>
              <a:rPr lang="en-US" sz="2600" b="1" i="1" dirty="0">
                <a:solidFill>
                  <a:schemeClr val="hlink"/>
                </a:solidFill>
              </a:rPr>
              <a:t>C</a:t>
            </a:r>
            <a:r>
              <a:rPr lang="en-US" sz="2600" b="1" dirty="0">
                <a:solidFill>
                  <a:schemeClr val="hlink"/>
                </a:solidFill>
              </a:rPr>
              <a:t>(</a:t>
            </a:r>
            <a:r>
              <a:rPr lang="en-US" sz="2600" b="1" i="1" dirty="0" err="1">
                <a:solidFill>
                  <a:schemeClr val="hlink"/>
                </a:solidFill>
              </a:rPr>
              <a:t>n</a:t>
            </a:r>
            <a:r>
              <a:rPr lang="en-US" sz="2600" b="1" dirty="0" err="1">
                <a:solidFill>
                  <a:schemeClr val="hlink"/>
                </a:solidFill>
              </a:rPr>
              <a:t>,</a:t>
            </a:r>
            <a:r>
              <a:rPr lang="en-US" sz="2600" b="1" i="1" dirty="0" err="1">
                <a:solidFill>
                  <a:schemeClr val="hlink"/>
                </a:solidFill>
              </a:rPr>
              <a:t>n</a:t>
            </a:r>
            <a:r>
              <a:rPr lang="en-US" sz="2600" b="1" dirty="0">
                <a:solidFill>
                  <a:schemeClr val="hlink"/>
                </a:solidFill>
              </a:rPr>
              <a:t>)</a:t>
            </a:r>
            <a:r>
              <a:rPr lang="en-US" sz="2600" b="1" i="1" dirty="0">
                <a:solidFill>
                  <a:schemeClr val="hlink"/>
                </a:solidFill>
              </a:rPr>
              <a:t>a</a:t>
            </a:r>
            <a:r>
              <a:rPr lang="en-US" sz="2600" b="1" baseline="30000" dirty="0">
                <a:solidFill>
                  <a:schemeClr val="hlink"/>
                </a:solidFill>
              </a:rPr>
              <a:t>0</a:t>
            </a:r>
            <a:r>
              <a:rPr lang="en-US" sz="2600" b="1" i="1" dirty="0">
                <a:solidFill>
                  <a:schemeClr val="hlink"/>
                </a:solidFill>
              </a:rPr>
              <a:t>b</a:t>
            </a:r>
            <a:r>
              <a:rPr lang="en-US" sz="2600" b="1" i="1" baseline="30000" dirty="0">
                <a:solidFill>
                  <a:schemeClr val="hlink"/>
                </a:solidFill>
              </a:rPr>
              <a:t>n</a:t>
            </a:r>
            <a:r>
              <a:rPr lang="en-US" sz="2600" b="1" baseline="30000" dirty="0">
                <a:solidFill>
                  <a:schemeClr val="hlink"/>
                </a:solidFill>
              </a:rPr>
              <a:t> </a:t>
            </a:r>
          </a:p>
          <a:p>
            <a:pPr algn="ctr"/>
            <a:endParaRPr lang="en-US" sz="2600" b="1" dirty="0">
              <a:solidFill>
                <a:schemeClr val="hlink"/>
              </a:solidFill>
            </a:endParaRPr>
          </a:p>
          <a:p>
            <a:pPr lvl="1"/>
            <a:r>
              <a:rPr lang="en-US" sz="2600" b="1" dirty="0">
                <a:solidFill>
                  <a:schemeClr val="hlink"/>
                </a:solidFill>
              </a:rPr>
              <a:t>Recurrence: </a:t>
            </a:r>
            <a:r>
              <a:rPr lang="en-US" sz="2600" b="1" i="1" dirty="0">
                <a:solidFill>
                  <a:srgbClr val="FF9933"/>
                </a:solidFill>
              </a:rPr>
              <a:t>C</a:t>
            </a:r>
            <a:r>
              <a:rPr lang="en-US" sz="2600" b="1" dirty="0">
                <a:solidFill>
                  <a:srgbClr val="FF9933"/>
                </a:solidFill>
              </a:rPr>
              <a:t>(</a:t>
            </a:r>
            <a:r>
              <a:rPr lang="en-US" sz="2600" b="1" i="1" dirty="0" err="1">
                <a:solidFill>
                  <a:srgbClr val="FF9933"/>
                </a:solidFill>
              </a:rPr>
              <a:t>n</a:t>
            </a:r>
            <a:r>
              <a:rPr lang="en-US" sz="2600" b="1" dirty="0" err="1">
                <a:solidFill>
                  <a:srgbClr val="FF9933"/>
                </a:solidFill>
              </a:rPr>
              <a:t>,</a:t>
            </a:r>
            <a:r>
              <a:rPr lang="en-US" sz="2600" b="1" i="1" dirty="0" err="1">
                <a:solidFill>
                  <a:srgbClr val="FF9933"/>
                </a:solidFill>
              </a:rPr>
              <a:t>k</a:t>
            </a:r>
            <a:r>
              <a:rPr lang="en-US" sz="2600" b="1" dirty="0">
                <a:solidFill>
                  <a:srgbClr val="FF9933"/>
                </a:solidFill>
              </a:rPr>
              <a:t>) = </a:t>
            </a:r>
            <a:r>
              <a:rPr lang="en-US" sz="2600" b="1" i="1" dirty="0">
                <a:solidFill>
                  <a:srgbClr val="FF9933"/>
                </a:solidFill>
              </a:rPr>
              <a:t>C</a:t>
            </a:r>
            <a:r>
              <a:rPr lang="en-US" sz="2600" b="1" dirty="0">
                <a:solidFill>
                  <a:srgbClr val="FF9933"/>
                </a:solidFill>
              </a:rPr>
              <a:t>(</a:t>
            </a:r>
            <a:r>
              <a:rPr lang="en-US" sz="2600" b="1" i="1" dirty="0">
                <a:solidFill>
                  <a:srgbClr val="FF9933"/>
                </a:solidFill>
              </a:rPr>
              <a:t>n-</a:t>
            </a:r>
            <a:r>
              <a:rPr lang="en-US" sz="2600" b="1" dirty="0">
                <a:solidFill>
                  <a:srgbClr val="FF9933"/>
                </a:solidFill>
              </a:rPr>
              <a:t>1,</a:t>
            </a:r>
            <a:r>
              <a:rPr lang="en-US" sz="2600" b="1" i="1" dirty="0">
                <a:solidFill>
                  <a:srgbClr val="FF9933"/>
                </a:solidFill>
              </a:rPr>
              <a:t>k</a:t>
            </a:r>
            <a:r>
              <a:rPr lang="en-US" sz="2600" b="1" dirty="0">
                <a:solidFill>
                  <a:srgbClr val="FF9933"/>
                </a:solidFill>
              </a:rPr>
              <a:t>) + </a:t>
            </a:r>
            <a:r>
              <a:rPr lang="en-US" sz="2600" b="1" i="1" dirty="0">
                <a:solidFill>
                  <a:srgbClr val="FF9933"/>
                </a:solidFill>
              </a:rPr>
              <a:t>C</a:t>
            </a:r>
            <a:r>
              <a:rPr lang="en-US" sz="2600" b="1" dirty="0">
                <a:solidFill>
                  <a:srgbClr val="FF9933"/>
                </a:solidFill>
              </a:rPr>
              <a:t>(</a:t>
            </a:r>
            <a:r>
              <a:rPr lang="en-US" sz="2600" b="1" i="1" dirty="0">
                <a:solidFill>
                  <a:srgbClr val="FF9933"/>
                </a:solidFill>
              </a:rPr>
              <a:t>n</a:t>
            </a:r>
            <a:r>
              <a:rPr lang="en-US" sz="2600" b="1" dirty="0">
                <a:solidFill>
                  <a:srgbClr val="FF9933"/>
                </a:solidFill>
              </a:rPr>
              <a:t>-1,</a:t>
            </a:r>
            <a:r>
              <a:rPr lang="en-US" sz="2600" b="1" i="1" dirty="0">
                <a:solidFill>
                  <a:srgbClr val="FF9933"/>
                </a:solidFill>
              </a:rPr>
              <a:t>k</a:t>
            </a:r>
            <a:r>
              <a:rPr lang="en-US" sz="2600" b="1" dirty="0">
                <a:solidFill>
                  <a:srgbClr val="FF9933"/>
                </a:solidFill>
              </a:rPr>
              <a:t>-1)  for </a:t>
            </a:r>
            <a:r>
              <a:rPr lang="en-US" sz="2600" b="1" i="1" dirty="0">
                <a:solidFill>
                  <a:srgbClr val="FF9933"/>
                </a:solidFill>
              </a:rPr>
              <a:t>n &gt; k </a:t>
            </a:r>
            <a:r>
              <a:rPr lang="en-US" sz="2600" b="1" dirty="0">
                <a:solidFill>
                  <a:srgbClr val="FF9933"/>
                </a:solidFill>
              </a:rPr>
              <a:t>&gt; 0</a:t>
            </a:r>
          </a:p>
          <a:p>
            <a:pPr marL="457200" lvl="1" indent="0">
              <a:buNone/>
            </a:pPr>
            <a:r>
              <a:rPr lang="en-US" sz="2600" b="1" dirty="0">
                <a:solidFill>
                  <a:srgbClr val="FF9933"/>
                </a:solidFill>
              </a:rPr>
              <a:t>	                     </a:t>
            </a:r>
            <a:r>
              <a:rPr lang="en-US" sz="2600" b="1" i="1" dirty="0">
                <a:solidFill>
                  <a:srgbClr val="FF9933"/>
                </a:solidFill>
              </a:rPr>
              <a:t>C</a:t>
            </a:r>
            <a:r>
              <a:rPr lang="en-US" sz="2600" b="1" dirty="0">
                <a:solidFill>
                  <a:srgbClr val="FF9933"/>
                </a:solidFill>
              </a:rPr>
              <a:t>(</a:t>
            </a:r>
            <a:r>
              <a:rPr lang="en-US" sz="2600" b="1" i="1" dirty="0">
                <a:solidFill>
                  <a:srgbClr val="FF9933"/>
                </a:solidFill>
              </a:rPr>
              <a:t>n</a:t>
            </a:r>
            <a:r>
              <a:rPr lang="en-US" sz="2600" b="1" dirty="0">
                <a:solidFill>
                  <a:srgbClr val="FF9933"/>
                </a:solidFill>
              </a:rPr>
              <a:t>,0) = 1,   </a:t>
            </a:r>
            <a:r>
              <a:rPr lang="en-US" sz="2600" b="1" i="1" dirty="0">
                <a:solidFill>
                  <a:srgbClr val="FF9933"/>
                </a:solidFill>
              </a:rPr>
              <a:t>C</a:t>
            </a:r>
            <a:r>
              <a:rPr lang="en-US" sz="2600" b="1" dirty="0">
                <a:solidFill>
                  <a:srgbClr val="FF9933"/>
                </a:solidFill>
              </a:rPr>
              <a:t>(</a:t>
            </a:r>
            <a:r>
              <a:rPr lang="en-US" sz="2600" b="1" i="1" dirty="0" err="1">
                <a:solidFill>
                  <a:srgbClr val="FF9933"/>
                </a:solidFill>
              </a:rPr>
              <a:t>n</a:t>
            </a:r>
            <a:r>
              <a:rPr lang="en-US" sz="2600" b="1" dirty="0" err="1">
                <a:solidFill>
                  <a:srgbClr val="FF9933"/>
                </a:solidFill>
              </a:rPr>
              <a:t>,</a:t>
            </a:r>
            <a:r>
              <a:rPr lang="en-US" sz="2600" b="1" i="1" dirty="0" err="1">
                <a:solidFill>
                  <a:srgbClr val="FF9933"/>
                </a:solidFill>
              </a:rPr>
              <a:t>n</a:t>
            </a:r>
            <a:r>
              <a:rPr lang="en-US" sz="2600" b="1" dirty="0">
                <a:solidFill>
                  <a:srgbClr val="FF9933"/>
                </a:solidFill>
              </a:rPr>
              <a:t>) = 1  for </a:t>
            </a:r>
            <a:r>
              <a:rPr lang="en-US" sz="2600" b="1" i="1" dirty="0">
                <a:solidFill>
                  <a:srgbClr val="FF9933"/>
                </a:solidFill>
              </a:rPr>
              <a:t>n </a:t>
            </a:r>
            <a:r>
              <a:rPr lang="en-US" sz="2600" b="1" dirty="0">
                <a:solidFill>
                  <a:srgbClr val="FF9933"/>
                </a:solidFill>
                <a:sym typeface="Symbol" panose="05050102010706020507" pitchFamily="18" charset="2"/>
              </a:rPr>
              <a:t> 0</a:t>
            </a:r>
            <a:endParaRPr lang="en-US" sz="2600" b="1" dirty="0">
              <a:solidFill>
                <a:srgbClr val="FF9933"/>
              </a:solidFill>
            </a:endParaRPr>
          </a:p>
        </p:txBody>
      </p:sp>
    </p:spTree>
    <p:extLst>
      <p:ext uri="{BB962C8B-B14F-4D97-AF65-F5344CB8AC3E}">
        <p14:creationId xmlns:p14="http://schemas.microsoft.com/office/powerpoint/2010/main" val="1813322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45" y="210578"/>
            <a:ext cx="10044448" cy="871247"/>
          </a:xfrm>
        </p:spPr>
        <p:txBody>
          <a:bodyPr/>
          <a:lstStyle/>
          <a:p>
            <a:r>
              <a:rPr lang="en-US" b="1" dirty="0"/>
              <a:t>Dynamic Programming</a:t>
            </a:r>
          </a:p>
        </p:txBody>
      </p:sp>
      <p:sp>
        <p:nvSpPr>
          <p:cNvPr id="4" name="Content Placeholder 3"/>
          <p:cNvSpPr>
            <a:spLocks noGrp="1"/>
          </p:cNvSpPr>
          <p:nvPr>
            <p:ph idx="1"/>
          </p:nvPr>
        </p:nvSpPr>
        <p:spPr>
          <a:xfrm>
            <a:off x="255431" y="1081825"/>
            <a:ext cx="11681137" cy="5167603"/>
          </a:xfrm>
        </p:spPr>
        <p:txBody>
          <a:bodyPr>
            <a:noAutofit/>
          </a:bodyPr>
          <a:lstStyle/>
          <a:p>
            <a:pPr algn="just"/>
            <a:r>
              <a:rPr lang="en-US" sz="2600" dirty="0"/>
              <a:t>The term Dynamic Programming comes from Control Theory, not computer science. Programming refers to the use of tables (arrays) to construct a solution.</a:t>
            </a:r>
          </a:p>
          <a:p>
            <a:pPr algn="just">
              <a:lnSpc>
                <a:spcPct val="90000"/>
              </a:lnSpc>
            </a:pPr>
            <a:r>
              <a:rPr lang="en-US" sz="2600" dirty="0"/>
              <a:t>In dynamic programming we usually reduce time by increasing the amount of space</a:t>
            </a:r>
          </a:p>
          <a:p>
            <a:pPr algn="just">
              <a:lnSpc>
                <a:spcPct val="90000"/>
              </a:lnSpc>
            </a:pPr>
            <a:r>
              <a:rPr lang="en-US" sz="2600" dirty="0"/>
              <a:t>We solve the problem by solving sub-problems of increasing size and saving each optimal solution in a table (usually). </a:t>
            </a:r>
          </a:p>
          <a:p>
            <a:pPr algn="just">
              <a:lnSpc>
                <a:spcPct val="90000"/>
              </a:lnSpc>
            </a:pPr>
            <a:r>
              <a:rPr lang="en-US" sz="2600" dirty="0"/>
              <a:t>The table is then used for finding the optimal solution to larger problems. </a:t>
            </a:r>
          </a:p>
          <a:p>
            <a:pPr algn="just">
              <a:lnSpc>
                <a:spcPct val="90000"/>
              </a:lnSpc>
            </a:pPr>
            <a:r>
              <a:rPr lang="en-US" sz="2600" dirty="0"/>
              <a:t>Time is saved since each sub-problem is solved only once.</a:t>
            </a:r>
          </a:p>
          <a:p>
            <a:pPr algn="just"/>
            <a:r>
              <a:rPr lang="en-US" sz="2600" dirty="0">
                <a:ea typeface="Geneva" pitchFamily="122" charset="-128"/>
              </a:rPr>
              <a:t>The </a:t>
            </a:r>
            <a:r>
              <a:rPr lang="en-US" sz="2600" dirty="0">
                <a:solidFill>
                  <a:schemeClr val="tx2"/>
                </a:solidFill>
                <a:ea typeface="Geneva" pitchFamily="122" charset="-128"/>
              </a:rPr>
              <a:t>principle of optimality</a:t>
            </a:r>
            <a:r>
              <a:rPr lang="en-US" sz="2600" dirty="0">
                <a:ea typeface="Geneva" pitchFamily="122" charset="-128"/>
              </a:rPr>
              <a:t> applies if the optimal solution to a problem always contains optimal solutions to all </a:t>
            </a:r>
            <a:r>
              <a:rPr lang="en-US" sz="2600" dirty="0" err="1">
                <a:ea typeface="Geneva" pitchFamily="122" charset="-128"/>
              </a:rPr>
              <a:t>subproblems</a:t>
            </a:r>
            <a:r>
              <a:rPr lang="en-US" sz="2600" dirty="0">
                <a:ea typeface="Geneva" pitchFamily="122" charset="-128"/>
              </a:rPr>
              <a:t>.</a:t>
            </a:r>
          </a:p>
          <a:p>
            <a:pPr algn="just"/>
            <a:r>
              <a:rPr lang="en-US" sz="2600" b="1" dirty="0"/>
              <a:t>Elements of Dynamic Programming:</a:t>
            </a:r>
          </a:p>
          <a:p>
            <a:pPr lvl="1" algn="just"/>
            <a:r>
              <a:rPr lang="en-US" sz="2600" dirty="0"/>
              <a:t>Optimal substructure</a:t>
            </a:r>
          </a:p>
          <a:p>
            <a:pPr lvl="1" algn="just"/>
            <a:r>
              <a:rPr lang="en-US" sz="2600" dirty="0"/>
              <a:t>Overlapping </a:t>
            </a:r>
            <a:r>
              <a:rPr lang="en-US" sz="2600" dirty="0" err="1"/>
              <a:t>subproblems</a:t>
            </a:r>
            <a:endParaRPr lang="en-US" sz="2600" dirty="0"/>
          </a:p>
          <a:p>
            <a:pPr algn="just"/>
            <a:endParaRPr lang="en-US" sz="2600" b="1" dirty="0"/>
          </a:p>
        </p:txBody>
      </p:sp>
    </p:spTree>
    <p:extLst>
      <p:ext uri="{BB962C8B-B14F-4D97-AF65-F5344CB8AC3E}">
        <p14:creationId xmlns:p14="http://schemas.microsoft.com/office/powerpoint/2010/main" val="3862361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61681" y="223458"/>
            <a:ext cx="10327783" cy="782640"/>
          </a:xfrm>
        </p:spPr>
        <p:txBody>
          <a:bodyPr/>
          <a:lstStyle/>
          <a:p>
            <a:pPr eaLnBrk="1" hangingPunct="1"/>
            <a:r>
              <a:rPr lang="en-US" b="1" dirty="0">
                <a:ea typeface="Geneva" pitchFamily="122" charset="-128"/>
              </a:rPr>
              <a:t>Binomial Coefficients </a:t>
            </a:r>
          </a:p>
        </p:txBody>
      </p:sp>
      <p:sp>
        <p:nvSpPr>
          <p:cNvPr id="33795" name="Rectangle 3"/>
          <p:cNvSpPr>
            <a:spLocks noGrp="1" noChangeArrowheads="1"/>
          </p:cNvSpPr>
          <p:nvPr>
            <p:ph type="body" idx="1"/>
          </p:nvPr>
        </p:nvSpPr>
        <p:spPr>
          <a:xfrm>
            <a:off x="462028" y="1237918"/>
            <a:ext cx="11267943" cy="5021214"/>
          </a:xfrm>
        </p:spPr>
        <p:txBody>
          <a:bodyPr>
            <a:normAutofit/>
          </a:bodyPr>
          <a:lstStyle/>
          <a:p>
            <a:pPr eaLnBrk="1" hangingPunct="1"/>
            <a:r>
              <a:rPr lang="en-US" sz="2600" dirty="0">
                <a:solidFill>
                  <a:schemeClr val="accent2"/>
                </a:solidFill>
                <a:ea typeface="Geneva" pitchFamily="122" charset="-128"/>
              </a:rPr>
              <a:t>(x + y)</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 = x</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 + 2xy + y</a:t>
            </a:r>
            <a:r>
              <a:rPr lang="en-US" sz="2600" baseline="30000" dirty="0">
                <a:solidFill>
                  <a:schemeClr val="accent2"/>
                </a:solidFill>
                <a:ea typeface="Geneva" pitchFamily="122" charset="-128"/>
              </a:rPr>
              <a:t>2</a:t>
            </a:r>
            <a:r>
              <a:rPr lang="en-US" sz="2600" dirty="0">
                <a:ea typeface="Geneva" pitchFamily="122" charset="-128"/>
              </a:rPr>
              <a:t>, total 3 (or 2+1) coefficients are 1,2,1</a:t>
            </a:r>
          </a:p>
          <a:p>
            <a:pPr eaLnBrk="1" hangingPunct="1"/>
            <a:r>
              <a:rPr lang="en-US" sz="2600" dirty="0">
                <a:solidFill>
                  <a:schemeClr val="accent2"/>
                </a:solidFill>
                <a:ea typeface="Geneva" pitchFamily="122" charset="-128"/>
              </a:rPr>
              <a:t>(x + y)</a:t>
            </a:r>
            <a:r>
              <a:rPr lang="en-US" sz="2600" baseline="30000" dirty="0">
                <a:solidFill>
                  <a:schemeClr val="accent2"/>
                </a:solidFill>
                <a:ea typeface="Geneva" pitchFamily="122" charset="-128"/>
              </a:rPr>
              <a:t>3</a:t>
            </a:r>
            <a:r>
              <a:rPr lang="en-US" sz="2600" dirty="0">
                <a:solidFill>
                  <a:schemeClr val="accent2"/>
                </a:solidFill>
                <a:ea typeface="Geneva" pitchFamily="122" charset="-128"/>
              </a:rPr>
              <a:t> = x</a:t>
            </a:r>
            <a:r>
              <a:rPr lang="en-US" sz="2600" baseline="30000" dirty="0">
                <a:solidFill>
                  <a:schemeClr val="accent2"/>
                </a:solidFill>
                <a:ea typeface="Geneva" pitchFamily="122" charset="-128"/>
              </a:rPr>
              <a:t>3</a:t>
            </a:r>
            <a:r>
              <a:rPr lang="en-US" sz="2600" dirty="0">
                <a:solidFill>
                  <a:schemeClr val="accent2"/>
                </a:solidFill>
                <a:ea typeface="Geneva" pitchFamily="122" charset="-128"/>
              </a:rPr>
              <a:t> + 3x</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y + 3xy</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 + y</a:t>
            </a:r>
            <a:r>
              <a:rPr lang="en-US" sz="2600" baseline="30000" dirty="0">
                <a:solidFill>
                  <a:schemeClr val="accent2"/>
                </a:solidFill>
                <a:ea typeface="Geneva" pitchFamily="122" charset="-128"/>
              </a:rPr>
              <a:t>3</a:t>
            </a:r>
            <a:r>
              <a:rPr lang="en-US" sz="2600" dirty="0">
                <a:ea typeface="Geneva" pitchFamily="122" charset="-128"/>
              </a:rPr>
              <a:t>, coefficients are 1,3,3,1</a:t>
            </a:r>
          </a:p>
          <a:p>
            <a:pPr eaLnBrk="1" hangingPunct="1"/>
            <a:r>
              <a:rPr lang="en-US" sz="2600" dirty="0">
                <a:solidFill>
                  <a:schemeClr val="accent2"/>
                </a:solidFill>
                <a:ea typeface="Geneva" pitchFamily="122" charset="-128"/>
              </a:rPr>
              <a:t>(x + y)</a:t>
            </a:r>
            <a:r>
              <a:rPr lang="en-US" sz="2600" baseline="30000" dirty="0">
                <a:solidFill>
                  <a:schemeClr val="accent2"/>
                </a:solidFill>
                <a:ea typeface="Geneva" pitchFamily="122" charset="-128"/>
              </a:rPr>
              <a:t>4</a:t>
            </a:r>
            <a:r>
              <a:rPr lang="en-US" sz="2600" dirty="0">
                <a:solidFill>
                  <a:schemeClr val="accent2"/>
                </a:solidFill>
                <a:ea typeface="Geneva" pitchFamily="122" charset="-128"/>
              </a:rPr>
              <a:t> = x</a:t>
            </a:r>
            <a:r>
              <a:rPr lang="en-US" sz="2600" baseline="30000" dirty="0">
                <a:solidFill>
                  <a:schemeClr val="accent2"/>
                </a:solidFill>
                <a:ea typeface="Geneva" pitchFamily="122" charset="-128"/>
              </a:rPr>
              <a:t>4</a:t>
            </a:r>
            <a:r>
              <a:rPr lang="en-US" sz="2600" dirty="0">
                <a:solidFill>
                  <a:schemeClr val="accent2"/>
                </a:solidFill>
                <a:ea typeface="Geneva" pitchFamily="122" charset="-128"/>
              </a:rPr>
              <a:t> + 4x</a:t>
            </a:r>
            <a:r>
              <a:rPr lang="en-US" sz="2600" baseline="30000" dirty="0">
                <a:solidFill>
                  <a:schemeClr val="accent2"/>
                </a:solidFill>
                <a:ea typeface="Geneva" pitchFamily="122" charset="-128"/>
              </a:rPr>
              <a:t>3</a:t>
            </a:r>
            <a:r>
              <a:rPr lang="en-US" sz="2600" dirty="0">
                <a:solidFill>
                  <a:schemeClr val="accent2"/>
                </a:solidFill>
                <a:ea typeface="Geneva" pitchFamily="122" charset="-128"/>
              </a:rPr>
              <a:t>y + 6x</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y</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 + 4xy</a:t>
            </a:r>
            <a:r>
              <a:rPr lang="en-US" sz="2600" baseline="30000" dirty="0">
                <a:solidFill>
                  <a:schemeClr val="accent2"/>
                </a:solidFill>
                <a:ea typeface="Geneva" pitchFamily="122" charset="-128"/>
              </a:rPr>
              <a:t>3</a:t>
            </a:r>
            <a:r>
              <a:rPr lang="en-US" sz="2600" dirty="0">
                <a:solidFill>
                  <a:schemeClr val="accent2"/>
                </a:solidFill>
                <a:ea typeface="Geneva" pitchFamily="122" charset="-128"/>
              </a:rPr>
              <a:t> + y</a:t>
            </a:r>
            <a:r>
              <a:rPr lang="en-US" sz="2600" baseline="30000" dirty="0">
                <a:solidFill>
                  <a:schemeClr val="accent2"/>
                </a:solidFill>
                <a:ea typeface="Geneva" pitchFamily="122" charset="-128"/>
              </a:rPr>
              <a:t>4</a:t>
            </a:r>
            <a:r>
              <a:rPr lang="en-US" sz="2600" dirty="0">
                <a:ea typeface="Geneva" pitchFamily="122" charset="-128"/>
              </a:rPr>
              <a:t>, coefficients are 1,4,6,4,1</a:t>
            </a:r>
          </a:p>
          <a:p>
            <a:pPr eaLnBrk="1" hangingPunct="1"/>
            <a:r>
              <a:rPr lang="en-US" sz="2600" dirty="0">
                <a:solidFill>
                  <a:schemeClr val="accent2"/>
                </a:solidFill>
                <a:ea typeface="Geneva" pitchFamily="122" charset="-128"/>
              </a:rPr>
              <a:t>(x + y)</a:t>
            </a:r>
            <a:r>
              <a:rPr lang="en-US" sz="2600" baseline="30000" dirty="0">
                <a:solidFill>
                  <a:schemeClr val="accent2"/>
                </a:solidFill>
                <a:ea typeface="Geneva" pitchFamily="122" charset="-128"/>
              </a:rPr>
              <a:t>5</a:t>
            </a:r>
            <a:r>
              <a:rPr lang="en-US" sz="2600" dirty="0">
                <a:solidFill>
                  <a:schemeClr val="accent2"/>
                </a:solidFill>
                <a:ea typeface="Geneva" pitchFamily="122" charset="-128"/>
              </a:rPr>
              <a:t> = x</a:t>
            </a:r>
            <a:r>
              <a:rPr lang="en-US" sz="2600" baseline="30000" dirty="0">
                <a:solidFill>
                  <a:schemeClr val="accent2"/>
                </a:solidFill>
                <a:ea typeface="Geneva" pitchFamily="122" charset="-128"/>
              </a:rPr>
              <a:t>5</a:t>
            </a:r>
            <a:r>
              <a:rPr lang="en-US" sz="2600" dirty="0">
                <a:solidFill>
                  <a:schemeClr val="accent2"/>
                </a:solidFill>
                <a:ea typeface="Geneva" pitchFamily="122" charset="-128"/>
              </a:rPr>
              <a:t> + 5x</a:t>
            </a:r>
            <a:r>
              <a:rPr lang="en-US" sz="2600" baseline="30000" dirty="0">
                <a:solidFill>
                  <a:schemeClr val="accent2"/>
                </a:solidFill>
                <a:ea typeface="Geneva" pitchFamily="122" charset="-128"/>
              </a:rPr>
              <a:t>4</a:t>
            </a:r>
            <a:r>
              <a:rPr lang="en-US" sz="2600" dirty="0">
                <a:solidFill>
                  <a:schemeClr val="accent2"/>
                </a:solidFill>
                <a:ea typeface="Geneva" pitchFamily="122" charset="-128"/>
              </a:rPr>
              <a:t>y + 10x</a:t>
            </a:r>
            <a:r>
              <a:rPr lang="en-US" sz="2600" baseline="30000" dirty="0">
                <a:solidFill>
                  <a:schemeClr val="accent2"/>
                </a:solidFill>
                <a:ea typeface="Geneva" pitchFamily="122" charset="-128"/>
              </a:rPr>
              <a:t>3</a:t>
            </a:r>
            <a:r>
              <a:rPr lang="en-US" sz="2600" dirty="0">
                <a:solidFill>
                  <a:schemeClr val="accent2"/>
                </a:solidFill>
                <a:ea typeface="Geneva" pitchFamily="122" charset="-128"/>
              </a:rPr>
              <a:t>y</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 + 10x</a:t>
            </a:r>
            <a:r>
              <a:rPr lang="en-US" sz="2600" baseline="30000" dirty="0">
                <a:solidFill>
                  <a:schemeClr val="accent2"/>
                </a:solidFill>
                <a:ea typeface="Geneva" pitchFamily="122" charset="-128"/>
              </a:rPr>
              <a:t>2</a:t>
            </a:r>
            <a:r>
              <a:rPr lang="en-US" sz="2600" dirty="0">
                <a:solidFill>
                  <a:schemeClr val="accent2"/>
                </a:solidFill>
                <a:ea typeface="Geneva" pitchFamily="122" charset="-128"/>
              </a:rPr>
              <a:t>y</a:t>
            </a:r>
            <a:r>
              <a:rPr lang="en-US" sz="2600" baseline="30000" dirty="0">
                <a:solidFill>
                  <a:schemeClr val="accent2"/>
                </a:solidFill>
                <a:ea typeface="Geneva" pitchFamily="122" charset="-128"/>
              </a:rPr>
              <a:t>3</a:t>
            </a:r>
            <a:r>
              <a:rPr lang="en-US" sz="2600" dirty="0">
                <a:solidFill>
                  <a:schemeClr val="accent2"/>
                </a:solidFill>
                <a:ea typeface="Geneva" pitchFamily="122" charset="-128"/>
              </a:rPr>
              <a:t> + 5xy</a:t>
            </a:r>
            <a:r>
              <a:rPr lang="en-US" sz="2600" baseline="30000" dirty="0">
                <a:solidFill>
                  <a:schemeClr val="accent2"/>
                </a:solidFill>
                <a:ea typeface="Geneva" pitchFamily="122" charset="-128"/>
              </a:rPr>
              <a:t>4</a:t>
            </a:r>
            <a:r>
              <a:rPr lang="en-US" sz="2600" dirty="0">
                <a:solidFill>
                  <a:schemeClr val="accent2"/>
                </a:solidFill>
                <a:ea typeface="Geneva" pitchFamily="122" charset="-128"/>
              </a:rPr>
              <a:t> + y</a:t>
            </a:r>
            <a:r>
              <a:rPr lang="en-US" sz="2600" baseline="30000" dirty="0">
                <a:solidFill>
                  <a:schemeClr val="accent2"/>
                </a:solidFill>
                <a:ea typeface="Geneva" pitchFamily="122" charset="-128"/>
              </a:rPr>
              <a:t>5</a:t>
            </a:r>
            <a:r>
              <a:rPr lang="en-US" sz="2600" dirty="0">
                <a:ea typeface="Geneva" pitchFamily="122" charset="-128"/>
              </a:rPr>
              <a:t>, coefficients are 1,5,10,10,5,1</a:t>
            </a:r>
          </a:p>
          <a:p>
            <a:pPr eaLnBrk="1" hangingPunct="1"/>
            <a:endParaRPr lang="en-US" sz="2600" dirty="0">
              <a:ea typeface="Geneva" pitchFamily="122" charset="-128"/>
            </a:endParaRPr>
          </a:p>
          <a:p>
            <a:pPr eaLnBrk="1" hangingPunct="1"/>
            <a:r>
              <a:rPr lang="en-US" sz="2600" dirty="0">
                <a:ea typeface="Geneva" pitchFamily="122" charset="-128"/>
              </a:rPr>
              <a:t>The </a:t>
            </a:r>
            <a:r>
              <a:rPr lang="en-US" sz="2600" dirty="0">
                <a:solidFill>
                  <a:schemeClr val="accent2"/>
                </a:solidFill>
                <a:ea typeface="Geneva" pitchFamily="122" charset="-128"/>
              </a:rPr>
              <a:t>n+1</a:t>
            </a:r>
            <a:r>
              <a:rPr lang="en-US" sz="2600" dirty="0">
                <a:ea typeface="Geneva" pitchFamily="122" charset="-128"/>
              </a:rPr>
              <a:t> coefficients can be computed for </a:t>
            </a:r>
            <a:r>
              <a:rPr lang="en-US" sz="2600" dirty="0">
                <a:solidFill>
                  <a:schemeClr val="accent2"/>
                </a:solidFill>
                <a:ea typeface="Geneva" pitchFamily="122" charset="-128"/>
              </a:rPr>
              <a:t>(x + y)</a:t>
            </a:r>
            <a:r>
              <a:rPr lang="en-US" sz="2600" baseline="30000" dirty="0">
                <a:solidFill>
                  <a:schemeClr val="accent2"/>
                </a:solidFill>
                <a:ea typeface="Geneva" pitchFamily="122" charset="-128"/>
              </a:rPr>
              <a:t>n</a:t>
            </a:r>
            <a:r>
              <a:rPr lang="en-US" sz="2600" dirty="0">
                <a:solidFill>
                  <a:schemeClr val="accent2"/>
                </a:solidFill>
                <a:ea typeface="Geneva" pitchFamily="122" charset="-128"/>
              </a:rPr>
              <a:t> </a:t>
            </a:r>
            <a:r>
              <a:rPr lang="en-US" sz="2600" dirty="0">
                <a:ea typeface="Geneva" pitchFamily="122" charset="-128"/>
              </a:rPr>
              <a:t>according to the formula:</a:t>
            </a:r>
          </a:p>
          <a:p>
            <a:pPr lvl="1"/>
            <a:r>
              <a:rPr lang="en-US" sz="2600" dirty="0">
                <a:ea typeface="Geneva" pitchFamily="122" charset="-128"/>
              </a:rPr>
              <a:t> </a:t>
            </a:r>
            <a:r>
              <a:rPr lang="en-US" sz="2600" b="1" dirty="0">
                <a:solidFill>
                  <a:schemeClr val="accent2"/>
                </a:solidFill>
                <a:ea typeface="Geneva" pitchFamily="122" charset="-128"/>
              </a:rPr>
              <a:t>c(n, k) = n! / (k! * (n – k)!)</a:t>
            </a:r>
            <a:r>
              <a:rPr lang="en-US" sz="2600" b="1" dirty="0">
                <a:ea typeface="Geneva" pitchFamily="122" charset="-128"/>
              </a:rPr>
              <a:t>     </a:t>
            </a:r>
            <a:r>
              <a:rPr lang="en-US" sz="2600" dirty="0">
                <a:ea typeface="Geneva" pitchFamily="122" charset="-128"/>
              </a:rPr>
              <a:t>for each of  </a:t>
            </a:r>
            <a:r>
              <a:rPr lang="en-US" sz="2600" dirty="0">
                <a:solidFill>
                  <a:schemeClr val="accent2"/>
                </a:solidFill>
                <a:ea typeface="Geneva" pitchFamily="122" charset="-128"/>
              </a:rPr>
              <a:t>k = 0..n</a:t>
            </a:r>
          </a:p>
          <a:p>
            <a:pPr eaLnBrk="1" hangingPunct="1"/>
            <a:endParaRPr lang="en-US" sz="2600" dirty="0">
              <a:ea typeface="Geneva" pitchFamily="122" charset="-128"/>
            </a:endParaRPr>
          </a:p>
          <a:p>
            <a:pPr eaLnBrk="1" hangingPunct="1"/>
            <a:r>
              <a:rPr lang="en-US" sz="2600" dirty="0">
                <a:ea typeface="Geneva" pitchFamily="122" charset="-128"/>
              </a:rPr>
              <a:t>The repeated computation of all the factorials gets to be expensive.</a:t>
            </a:r>
          </a:p>
          <a:p>
            <a:pPr marL="457200" lvl="1" indent="0">
              <a:buNone/>
            </a:pPr>
            <a:r>
              <a:rPr lang="en-US" sz="2600" dirty="0">
                <a:ea typeface="Geneva" pitchFamily="122" charset="-128"/>
              </a:rPr>
              <a:t>-Solution to above problem is dynamic programing Approach.</a:t>
            </a:r>
          </a:p>
          <a:p>
            <a:pPr eaLnBrk="1" hangingPunct="1"/>
            <a:endParaRPr lang="en-US" sz="2600" dirty="0">
              <a:ea typeface="Geneva" pitchFamily="122" charset="-128"/>
            </a:endParaRPr>
          </a:p>
        </p:txBody>
      </p:sp>
      <p:pic>
        <p:nvPicPr>
          <p:cNvPr id="4" name="Picture 3"/>
          <p:cNvPicPr>
            <a:picLocks noChangeAspect="1"/>
          </p:cNvPicPr>
          <p:nvPr/>
        </p:nvPicPr>
        <p:blipFill rotWithShape="1">
          <a:blip r:embed="rId2"/>
          <a:srcRect l="10274" t="13251" r="70820" b="74378"/>
          <a:stretch/>
        </p:blipFill>
        <p:spPr>
          <a:xfrm>
            <a:off x="8332630" y="4119377"/>
            <a:ext cx="2459865" cy="904929"/>
          </a:xfrm>
          <a:prstGeom prst="rect">
            <a:avLst/>
          </a:prstGeom>
        </p:spPr>
      </p:pic>
    </p:spTree>
    <p:extLst>
      <p:ext uri="{BB962C8B-B14F-4D97-AF65-F5344CB8AC3E}">
        <p14:creationId xmlns:p14="http://schemas.microsoft.com/office/powerpoint/2010/main" val="1386035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86" y="150514"/>
            <a:ext cx="10031569" cy="768216"/>
          </a:xfrm>
        </p:spPr>
        <p:txBody>
          <a:bodyPr/>
          <a:lstStyle/>
          <a:p>
            <a:r>
              <a:rPr lang="en-IN" b="1" dirty="0"/>
              <a:t>Dynamic Programming Approach</a:t>
            </a:r>
          </a:p>
        </p:txBody>
      </p:sp>
      <p:sp>
        <p:nvSpPr>
          <p:cNvPr id="4" name="Rectangle 3"/>
          <p:cNvSpPr/>
          <p:nvPr/>
        </p:nvSpPr>
        <p:spPr>
          <a:xfrm>
            <a:off x="146497" y="1015671"/>
            <a:ext cx="6099755" cy="4893647"/>
          </a:xfrm>
          <a:prstGeom prst="rect">
            <a:avLst/>
          </a:prstGeom>
        </p:spPr>
        <p:txBody>
          <a:bodyPr wrap="square">
            <a:spAutoFit/>
          </a:bodyPr>
          <a:lstStyle/>
          <a:p>
            <a:pPr indent="-342900">
              <a:buAutoNum type="arabicParenR"/>
            </a:pPr>
            <a:r>
              <a:rPr lang="en-IN" sz="2600" b="1" dirty="0"/>
              <a:t>Optimal Substructure</a:t>
            </a:r>
            <a:endParaRPr lang="en-IN" sz="2600" dirty="0"/>
          </a:p>
          <a:p>
            <a:pPr algn="just"/>
            <a:r>
              <a:rPr lang="en-IN" sz="2600" dirty="0"/>
              <a:t>The value of C(n, k) can be recursively calculated using following standard formula for Binomial Coefficients.</a:t>
            </a:r>
          </a:p>
          <a:p>
            <a:pPr algn="just"/>
            <a:r>
              <a:rPr lang="pt-BR" sz="2600" b="1" i="1" dirty="0"/>
              <a:t> C(n, k) = C(n-1, k-1) + C(n-1, k)</a:t>
            </a:r>
          </a:p>
          <a:p>
            <a:pPr algn="just"/>
            <a:r>
              <a:rPr lang="pt-BR" sz="2600" b="1" i="1" dirty="0"/>
              <a:t> C(n, 0) = C(n, n) = 1</a:t>
            </a:r>
          </a:p>
          <a:p>
            <a:endParaRPr lang="pt-BR" sz="2600" b="1" i="1" dirty="0"/>
          </a:p>
          <a:p>
            <a:r>
              <a:rPr lang="en-IN" sz="2600" b="1" dirty="0"/>
              <a:t>2) Overlapping </a:t>
            </a:r>
            <a:r>
              <a:rPr lang="en-IN" sz="2600" b="1" dirty="0" err="1"/>
              <a:t>Subproblems</a:t>
            </a:r>
            <a:endParaRPr lang="en-IN" sz="2600" b="1" dirty="0"/>
          </a:p>
          <a:p>
            <a:pPr algn="just"/>
            <a:r>
              <a:rPr lang="en-IN" sz="2600" dirty="0"/>
              <a:t>It should be noted that the above function computes the same </a:t>
            </a:r>
            <a:r>
              <a:rPr lang="en-IN" sz="2600" dirty="0" err="1"/>
              <a:t>subproblems</a:t>
            </a:r>
            <a:r>
              <a:rPr lang="en-IN" sz="2600" dirty="0"/>
              <a:t> again and again. For large values of n, there will be many common </a:t>
            </a:r>
            <a:r>
              <a:rPr lang="en-IN" sz="2600" dirty="0" err="1"/>
              <a:t>subproblems</a:t>
            </a:r>
            <a:r>
              <a:rPr lang="en-IN" sz="2600" dirty="0"/>
              <a:t>.</a:t>
            </a:r>
          </a:p>
        </p:txBody>
      </p:sp>
      <p:pic>
        <p:nvPicPr>
          <p:cNvPr id="5" name="Picture 4"/>
          <p:cNvPicPr>
            <a:picLocks noChangeAspect="1"/>
          </p:cNvPicPr>
          <p:nvPr/>
        </p:nvPicPr>
        <p:blipFill rotWithShape="1">
          <a:blip r:embed="rId2"/>
          <a:srcRect l="23835" t="44498" r="42510" b="31734"/>
          <a:stretch/>
        </p:blipFill>
        <p:spPr>
          <a:xfrm>
            <a:off x="6246252" y="1015671"/>
            <a:ext cx="5880282" cy="4973006"/>
          </a:xfrm>
          <a:prstGeom prst="rect">
            <a:avLst/>
          </a:prstGeom>
        </p:spPr>
      </p:pic>
      <p:sp>
        <p:nvSpPr>
          <p:cNvPr id="3" name="Rectangle 2"/>
          <p:cNvSpPr/>
          <p:nvPr/>
        </p:nvSpPr>
        <p:spPr>
          <a:xfrm>
            <a:off x="6761407" y="5929804"/>
            <a:ext cx="5164429" cy="769441"/>
          </a:xfrm>
          <a:prstGeom prst="rect">
            <a:avLst/>
          </a:prstGeom>
        </p:spPr>
        <p:txBody>
          <a:bodyPr wrap="square">
            <a:spAutoFit/>
          </a:bodyPr>
          <a:lstStyle/>
          <a:p>
            <a:pPr algn="ctr"/>
            <a:r>
              <a:rPr lang="en-IN" sz="2200" b="1" dirty="0"/>
              <a:t>Example: Recursion tree for n = 5 an k = 2. </a:t>
            </a:r>
          </a:p>
          <a:p>
            <a:pPr algn="ctr"/>
            <a:r>
              <a:rPr lang="en-IN" sz="2200" b="1" dirty="0"/>
              <a:t>The function C(3, 1) is called two times. </a:t>
            </a:r>
          </a:p>
        </p:txBody>
      </p:sp>
    </p:spTree>
    <p:extLst>
      <p:ext uri="{BB962C8B-B14F-4D97-AF65-F5344CB8AC3E}">
        <p14:creationId xmlns:p14="http://schemas.microsoft.com/office/powerpoint/2010/main" val="1386930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321971" y="183444"/>
            <a:ext cx="10315978" cy="748455"/>
          </a:xfrm>
        </p:spPr>
        <p:txBody>
          <a:bodyPr>
            <a:noAutofit/>
          </a:bodyPr>
          <a:lstStyle/>
          <a:p>
            <a:r>
              <a:rPr lang="en-US" b="1" dirty="0"/>
              <a:t>Computing a binomial coefficient by DP</a:t>
            </a:r>
          </a:p>
        </p:txBody>
      </p:sp>
      <p:sp>
        <p:nvSpPr>
          <p:cNvPr id="412675" name="Text Box 3"/>
          <p:cNvSpPr txBox="1">
            <a:spLocks noChangeArrowheads="1"/>
          </p:cNvSpPr>
          <p:nvPr/>
        </p:nvSpPr>
        <p:spPr bwMode="auto">
          <a:xfrm>
            <a:off x="154547" y="931899"/>
            <a:ext cx="1165967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anose="02020603050405020304" pitchFamily="18" charset="0"/>
              </a:defRPr>
            </a:lvl1pPr>
            <a:lvl2pPr marL="114300"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Wingdings" panose="05000000000000000000" pitchFamily="2" charset="2"/>
              <a:buChar char="Ø"/>
            </a:pPr>
            <a:r>
              <a:rPr lang="en-US" dirty="0">
                <a:latin typeface="+mn-lt"/>
                <a:ea typeface="Geneva" pitchFamily="122" charset="-128"/>
              </a:rPr>
              <a:t>This algorithm is known as </a:t>
            </a:r>
            <a:r>
              <a:rPr lang="en-US" dirty="0">
                <a:solidFill>
                  <a:schemeClr val="tx2"/>
                </a:solidFill>
                <a:latin typeface="+mn-lt"/>
                <a:ea typeface="Geneva" pitchFamily="122" charset="-128"/>
              </a:rPr>
              <a:t>Pascal</a:t>
            </a:r>
            <a:r>
              <a:rPr lang="ja-JP" altLang="en-US" dirty="0">
                <a:solidFill>
                  <a:schemeClr val="tx2"/>
                </a:solidFill>
                <a:latin typeface="+mn-lt"/>
                <a:ea typeface="Geneva" pitchFamily="122" charset="-128"/>
              </a:rPr>
              <a:t>’</a:t>
            </a:r>
            <a:r>
              <a:rPr lang="en-US" altLang="ja-JP" dirty="0">
                <a:solidFill>
                  <a:schemeClr val="tx2"/>
                </a:solidFill>
                <a:latin typeface="+mn-lt"/>
                <a:ea typeface="Geneva" pitchFamily="122" charset="-128"/>
              </a:rPr>
              <a:t>s Triangle.</a:t>
            </a:r>
          </a:p>
          <a:p>
            <a:pPr>
              <a:buFont typeface="Wingdings" panose="05000000000000000000" pitchFamily="2" charset="2"/>
              <a:buChar char="Ø"/>
            </a:pPr>
            <a:r>
              <a:rPr lang="en-US" dirty="0">
                <a:latin typeface="+mn-lt"/>
              </a:rPr>
              <a:t>Value of </a:t>
            </a:r>
            <a:r>
              <a:rPr lang="en-US" i="1" dirty="0">
                <a:latin typeface="+mn-lt"/>
              </a:rPr>
              <a:t>C</a:t>
            </a:r>
            <a:r>
              <a:rPr lang="en-US" dirty="0">
                <a:latin typeface="+mn-lt"/>
              </a:rPr>
              <a:t>(</a:t>
            </a:r>
            <a:r>
              <a:rPr lang="en-US" i="1" dirty="0" err="1">
                <a:latin typeface="+mn-lt"/>
              </a:rPr>
              <a:t>n</a:t>
            </a:r>
            <a:r>
              <a:rPr lang="en-US" dirty="0" err="1">
                <a:latin typeface="+mn-lt"/>
              </a:rPr>
              <a:t>,</a:t>
            </a:r>
            <a:r>
              <a:rPr lang="en-US" i="1" dirty="0" err="1">
                <a:latin typeface="+mn-lt"/>
              </a:rPr>
              <a:t>k</a:t>
            </a:r>
            <a:r>
              <a:rPr lang="en-US" dirty="0">
                <a:latin typeface="+mn-lt"/>
              </a:rPr>
              <a:t>) can be computed by filling following table where e</a:t>
            </a:r>
            <a:r>
              <a:rPr lang="en-US" dirty="0">
                <a:latin typeface="+mn-lt"/>
                <a:ea typeface="Geneva" pitchFamily="122" charset="-128"/>
              </a:rPr>
              <a:t>ach row depends only on the preceding row.</a:t>
            </a:r>
          </a:p>
        </p:txBody>
      </p:sp>
      <p:pic>
        <p:nvPicPr>
          <p:cNvPr id="10" name="Picture 9"/>
          <p:cNvPicPr>
            <a:picLocks noChangeAspect="1"/>
          </p:cNvPicPr>
          <p:nvPr/>
        </p:nvPicPr>
        <p:blipFill>
          <a:blip r:embed="rId3"/>
          <a:stretch>
            <a:fillRect/>
          </a:stretch>
        </p:blipFill>
        <p:spPr>
          <a:xfrm>
            <a:off x="377780" y="2132228"/>
            <a:ext cx="11436440" cy="4616301"/>
          </a:xfrm>
          <a:prstGeom prst="rect">
            <a:avLst/>
          </a:prstGeom>
        </p:spPr>
      </p:pic>
    </p:spTree>
    <p:extLst>
      <p:ext uri="{BB962C8B-B14F-4D97-AF65-F5344CB8AC3E}">
        <p14:creationId xmlns:p14="http://schemas.microsoft.com/office/powerpoint/2010/main" val="6812461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4713" y="133305"/>
            <a:ext cx="10379299" cy="871247"/>
          </a:xfrm>
        </p:spPr>
        <p:txBody>
          <a:bodyPr/>
          <a:lstStyle/>
          <a:p>
            <a:r>
              <a:rPr lang="en-US" b="1" dirty="0"/>
              <a:t>Computing a binomial coefficient - Example</a:t>
            </a:r>
            <a:endParaRPr lang="en-US" b="1" dirty="0">
              <a:ea typeface="Geneva" pitchFamily="122" charset="-128"/>
            </a:endParaRPr>
          </a:p>
        </p:txBody>
      </p:sp>
      <p:sp>
        <p:nvSpPr>
          <p:cNvPr id="2" name="Oval 1"/>
          <p:cNvSpPr/>
          <p:nvPr/>
        </p:nvSpPr>
        <p:spPr>
          <a:xfrm>
            <a:off x="1493949" y="1875799"/>
            <a:ext cx="1571222" cy="6484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Oval 2"/>
          <p:cNvSpPr/>
          <p:nvPr/>
        </p:nvSpPr>
        <p:spPr>
          <a:xfrm>
            <a:off x="2511380" y="2395470"/>
            <a:ext cx="1648496" cy="56667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Oval 6"/>
          <p:cNvSpPr/>
          <p:nvPr/>
        </p:nvSpPr>
        <p:spPr>
          <a:xfrm>
            <a:off x="1416675" y="1437917"/>
            <a:ext cx="1648496" cy="418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val 4"/>
          <p:cNvSpPr/>
          <p:nvPr/>
        </p:nvSpPr>
        <p:spPr>
          <a:xfrm>
            <a:off x="1493949" y="2290180"/>
            <a:ext cx="1571222" cy="6719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819" name="Rectangle 3"/>
          <p:cNvSpPr>
            <a:spLocks noGrp="1" noChangeArrowheads="1"/>
          </p:cNvSpPr>
          <p:nvPr>
            <p:ph type="body" idx="1"/>
          </p:nvPr>
        </p:nvSpPr>
        <p:spPr>
          <a:xfrm>
            <a:off x="656823" y="1004552"/>
            <a:ext cx="9514246" cy="4018209"/>
          </a:xfrm>
        </p:spPr>
        <p:txBody>
          <a:bodyPr>
            <a:noAutofit/>
          </a:bodyPr>
          <a:lstStyle/>
          <a:p>
            <a:pPr marL="0" indent="0" eaLnBrk="1" hangingPunct="1">
              <a:buNone/>
            </a:pPr>
            <a:r>
              <a:rPr lang="en-US" sz="2600" dirty="0">
                <a:solidFill>
                  <a:schemeClr val="tx2"/>
                </a:solidFill>
                <a:latin typeface="Trebuchet MS" panose="020B0603020202020204" pitchFamily="34" charset="0"/>
                <a:ea typeface="Geneva" pitchFamily="122" charset="-128"/>
              </a:rPr>
              <a:t>n</a:t>
            </a:r>
            <a:r>
              <a:rPr lang="en-US" sz="2600" dirty="0">
                <a:solidFill>
                  <a:schemeClr val="accent2"/>
                </a:solidFill>
                <a:latin typeface="Trebuchet MS" panose="020B0603020202020204" pitchFamily="34" charset="0"/>
                <a:ea typeface="Geneva" pitchFamily="122" charset="-128"/>
              </a:rPr>
              <a:t>  c(n,0)   c(n,1)   c(n,2)   c(n,3)   c(n,4)   c(n,5)   c(n,6)</a:t>
            </a:r>
          </a:p>
          <a:p>
            <a:pPr marL="0" indent="0" eaLnBrk="1" hangingPunct="1">
              <a:buNone/>
            </a:pPr>
            <a:r>
              <a:rPr lang="en-US" sz="2600" dirty="0">
                <a:solidFill>
                  <a:schemeClr val="tx2"/>
                </a:solidFill>
                <a:latin typeface="Trebuchet MS" panose="020B0603020202020204" pitchFamily="34" charset="0"/>
                <a:ea typeface="Geneva" pitchFamily="122" charset="-128"/>
              </a:rPr>
              <a:t>0 </a:t>
            </a:r>
            <a:r>
              <a:rPr lang="en-US" sz="2600" dirty="0">
                <a:solidFill>
                  <a:schemeClr val="accent2"/>
                </a:solidFill>
                <a:latin typeface="Trebuchet MS" panose="020B0603020202020204" pitchFamily="34" charset="0"/>
                <a:ea typeface="Geneva" pitchFamily="122" charset="-128"/>
              </a:rPr>
              <a:t>      1</a:t>
            </a:r>
          </a:p>
          <a:p>
            <a:pPr marL="0" indent="0" eaLnBrk="1" hangingPunct="1">
              <a:buNone/>
            </a:pPr>
            <a:r>
              <a:rPr lang="en-US" sz="2600" dirty="0">
                <a:solidFill>
                  <a:schemeClr val="tx2"/>
                </a:solidFill>
                <a:latin typeface="Trebuchet MS" panose="020B0603020202020204" pitchFamily="34" charset="0"/>
                <a:ea typeface="Geneva" pitchFamily="122" charset="-128"/>
              </a:rPr>
              <a:t>1</a:t>
            </a:r>
            <a:r>
              <a:rPr lang="en-US" sz="2600" dirty="0">
                <a:solidFill>
                  <a:schemeClr val="accent2"/>
                </a:solidFill>
                <a:latin typeface="Trebuchet MS" panose="020B0603020202020204" pitchFamily="34" charset="0"/>
                <a:ea typeface="Geneva" pitchFamily="122" charset="-128"/>
              </a:rPr>
              <a:t>       1          1</a:t>
            </a:r>
          </a:p>
          <a:p>
            <a:pPr marL="0" indent="0" eaLnBrk="1" hangingPunct="1">
              <a:buNone/>
            </a:pPr>
            <a:r>
              <a:rPr lang="en-US" sz="2600" dirty="0">
                <a:solidFill>
                  <a:schemeClr val="tx2"/>
                </a:solidFill>
                <a:latin typeface="Trebuchet MS" panose="020B0603020202020204" pitchFamily="34" charset="0"/>
                <a:ea typeface="Geneva" pitchFamily="122" charset="-128"/>
              </a:rPr>
              <a:t>2</a:t>
            </a:r>
            <a:r>
              <a:rPr lang="en-US" sz="2600" dirty="0">
                <a:solidFill>
                  <a:schemeClr val="accent2"/>
                </a:solidFill>
                <a:latin typeface="Trebuchet MS" panose="020B0603020202020204" pitchFamily="34" charset="0"/>
                <a:ea typeface="Geneva" pitchFamily="122" charset="-128"/>
              </a:rPr>
              <a:t>       1          2         1</a:t>
            </a:r>
          </a:p>
          <a:p>
            <a:pPr marL="0" indent="0" eaLnBrk="1" hangingPunct="1">
              <a:buNone/>
            </a:pPr>
            <a:r>
              <a:rPr lang="en-US" sz="2600" dirty="0">
                <a:solidFill>
                  <a:schemeClr val="tx2"/>
                </a:solidFill>
                <a:latin typeface="Trebuchet MS" panose="020B0603020202020204" pitchFamily="34" charset="0"/>
                <a:ea typeface="Geneva" pitchFamily="122" charset="-128"/>
              </a:rPr>
              <a:t>3</a:t>
            </a:r>
            <a:r>
              <a:rPr lang="en-US" sz="2600" dirty="0">
                <a:solidFill>
                  <a:schemeClr val="accent2"/>
                </a:solidFill>
                <a:latin typeface="Trebuchet MS" panose="020B0603020202020204" pitchFamily="34" charset="0"/>
                <a:ea typeface="Geneva" pitchFamily="122" charset="-128"/>
              </a:rPr>
              <a:t>       1          3         3           1</a:t>
            </a:r>
          </a:p>
          <a:p>
            <a:pPr marL="0" indent="0" eaLnBrk="1" hangingPunct="1">
              <a:buNone/>
            </a:pPr>
            <a:r>
              <a:rPr lang="en-US" sz="2600" dirty="0">
                <a:solidFill>
                  <a:schemeClr val="tx2"/>
                </a:solidFill>
                <a:latin typeface="Trebuchet MS" panose="020B0603020202020204" pitchFamily="34" charset="0"/>
                <a:ea typeface="Geneva" pitchFamily="122" charset="-128"/>
              </a:rPr>
              <a:t>4</a:t>
            </a:r>
            <a:r>
              <a:rPr lang="en-US" sz="2600" dirty="0">
                <a:solidFill>
                  <a:schemeClr val="accent2"/>
                </a:solidFill>
                <a:latin typeface="Trebuchet MS" panose="020B0603020202020204" pitchFamily="34" charset="0"/>
                <a:ea typeface="Geneva" pitchFamily="122" charset="-128"/>
              </a:rPr>
              <a:t>       1          4         6           4         1</a:t>
            </a:r>
          </a:p>
          <a:p>
            <a:pPr marL="0" indent="0" eaLnBrk="1" hangingPunct="1">
              <a:buNone/>
            </a:pPr>
            <a:r>
              <a:rPr lang="en-US" sz="2600" dirty="0">
                <a:solidFill>
                  <a:schemeClr val="tx2"/>
                </a:solidFill>
                <a:latin typeface="Trebuchet MS" panose="020B0603020202020204" pitchFamily="34" charset="0"/>
                <a:ea typeface="Geneva" pitchFamily="122" charset="-128"/>
              </a:rPr>
              <a:t>5</a:t>
            </a:r>
            <a:r>
              <a:rPr lang="en-US" sz="2600" dirty="0">
                <a:solidFill>
                  <a:schemeClr val="accent2"/>
                </a:solidFill>
                <a:latin typeface="Trebuchet MS" panose="020B0603020202020204" pitchFamily="34" charset="0"/>
                <a:ea typeface="Geneva" pitchFamily="122" charset="-128"/>
              </a:rPr>
              <a:t>       1          5        10         10        5          1</a:t>
            </a:r>
          </a:p>
          <a:p>
            <a:pPr marL="0" indent="0" eaLnBrk="1" hangingPunct="1">
              <a:buNone/>
            </a:pPr>
            <a:r>
              <a:rPr lang="en-US" sz="2600" dirty="0">
                <a:solidFill>
                  <a:schemeClr val="tx2"/>
                </a:solidFill>
                <a:latin typeface="Trebuchet MS" panose="020B0603020202020204" pitchFamily="34" charset="0"/>
                <a:ea typeface="Geneva" pitchFamily="122" charset="-128"/>
              </a:rPr>
              <a:t>6 </a:t>
            </a:r>
            <a:r>
              <a:rPr lang="en-US" sz="2600" dirty="0">
                <a:solidFill>
                  <a:schemeClr val="accent2"/>
                </a:solidFill>
                <a:latin typeface="Trebuchet MS" panose="020B0603020202020204" pitchFamily="34" charset="0"/>
                <a:ea typeface="Geneva" pitchFamily="122" charset="-128"/>
              </a:rPr>
              <a:t>      1          6        15         20       15         6          1</a:t>
            </a:r>
          </a:p>
          <a:p>
            <a:pPr marL="0" indent="0" eaLnBrk="1" hangingPunct="1">
              <a:buNone/>
            </a:pPr>
            <a:endParaRPr lang="en-US" sz="2600" dirty="0">
              <a:ea typeface="Geneva" pitchFamily="122" charset="-128"/>
            </a:endParaRPr>
          </a:p>
        </p:txBody>
      </p:sp>
    </p:spTree>
    <p:extLst>
      <p:ext uri="{BB962C8B-B14F-4D97-AF65-F5344CB8AC3E}">
        <p14:creationId xmlns:p14="http://schemas.microsoft.com/office/powerpoint/2010/main" val="2253735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1026"/>
          <p:cNvSpPr>
            <a:spLocks noGrp="1" noChangeArrowheads="1"/>
          </p:cNvSpPr>
          <p:nvPr>
            <p:ph type="title"/>
          </p:nvPr>
        </p:nvSpPr>
        <p:spPr>
          <a:xfrm>
            <a:off x="188890" y="156538"/>
            <a:ext cx="10098110" cy="837127"/>
          </a:xfrm>
        </p:spPr>
        <p:txBody>
          <a:bodyPr>
            <a:normAutofit/>
          </a:bodyPr>
          <a:lstStyle/>
          <a:p>
            <a:r>
              <a:rPr lang="en-US" b="1" dirty="0"/>
              <a:t>Computing </a:t>
            </a:r>
            <a:r>
              <a:rPr lang="en-US" b="1" i="1" dirty="0"/>
              <a:t>C</a:t>
            </a:r>
            <a:r>
              <a:rPr lang="en-US" b="1" dirty="0"/>
              <a:t>(</a:t>
            </a:r>
            <a:r>
              <a:rPr lang="en-US" b="1" i="1" dirty="0" err="1"/>
              <a:t>n,k</a:t>
            </a:r>
            <a:r>
              <a:rPr lang="en-US" b="1" dirty="0"/>
              <a:t>):  Algorithm and analysis</a:t>
            </a:r>
          </a:p>
        </p:txBody>
      </p:sp>
      <p:sp>
        <p:nvSpPr>
          <p:cNvPr id="416800" name="Text Box 1056"/>
          <p:cNvSpPr txBox="1">
            <a:spLocks noChangeArrowheads="1"/>
          </p:cNvSpPr>
          <p:nvPr/>
        </p:nvSpPr>
        <p:spPr bwMode="auto">
          <a:xfrm>
            <a:off x="1981200" y="5105400"/>
            <a:ext cx="5867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p>
        </p:txBody>
      </p:sp>
      <p:sp>
        <p:nvSpPr>
          <p:cNvPr id="416801" name="Text Box 1057"/>
          <p:cNvSpPr txBox="1">
            <a:spLocks noChangeArrowheads="1"/>
          </p:cNvSpPr>
          <p:nvPr/>
        </p:nvSpPr>
        <p:spPr bwMode="auto">
          <a:xfrm>
            <a:off x="968062" y="4321259"/>
            <a:ext cx="8153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2800" b="1" dirty="0">
                <a:latin typeface="Times New Roman" panose="02020603050405020304" pitchFamily="18" charset="0"/>
                <a:cs typeface="Times New Roman" panose="02020603050405020304" pitchFamily="18" charset="0"/>
              </a:rPr>
              <a:t>Time efficiency: </a:t>
            </a:r>
            <a:r>
              <a:rPr lang="el-GR" sz="2800" b="1" dirty="0">
                <a:latin typeface="Times New Roman" panose="02020603050405020304" pitchFamily="18" charset="0"/>
                <a:cs typeface="Times New Roman" panose="02020603050405020304" pitchFamily="18" charset="0"/>
              </a:rPr>
              <a:t>Θ</a:t>
            </a:r>
            <a:r>
              <a:rPr lang="en-US" sz="2800" b="1" dirty="0">
                <a:latin typeface="Times New Roman" panose="02020603050405020304" pitchFamily="18" charset="0"/>
                <a:cs typeface="Times New Roman" panose="02020603050405020304" pitchFamily="18" charset="0"/>
              </a:rPr>
              <a:t>(</a:t>
            </a:r>
            <a:r>
              <a:rPr lang="en-US" sz="2800" b="1" i="1" dirty="0" err="1">
                <a:latin typeface="Times New Roman" panose="02020603050405020304" pitchFamily="18" charset="0"/>
                <a:cs typeface="Times New Roman" panose="02020603050405020304" pitchFamily="18" charset="0"/>
              </a:rPr>
              <a:t>nk</a:t>
            </a:r>
            <a:r>
              <a:rPr lang="en-US" sz="2800" b="1" dirty="0">
                <a:latin typeface="Times New Roman" panose="02020603050405020304" pitchFamily="18" charset="0"/>
                <a:cs typeface="Times New Roman" panose="02020603050405020304" pitchFamily="18" charset="0"/>
              </a:rPr>
              <a:t>)</a:t>
            </a:r>
          </a:p>
          <a:p>
            <a:pPr algn="l">
              <a:spcBef>
                <a:spcPct val="50000"/>
              </a:spcBef>
            </a:pPr>
            <a:r>
              <a:rPr lang="en-US" sz="2800" b="1" dirty="0">
                <a:latin typeface="Times New Roman" panose="02020603050405020304" pitchFamily="18" charset="0"/>
                <a:cs typeface="Times New Roman" panose="02020603050405020304" pitchFamily="18" charset="0"/>
              </a:rPr>
              <a:t>Space efficiency: </a:t>
            </a:r>
            <a:r>
              <a:rPr lang="el-GR" sz="2800" b="1" dirty="0">
                <a:latin typeface="Times New Roman" panose="02020603050405020304" pitchFamily="18" charset="0"/>
                <a:cs typeface="Times New Roman" panose="02020603050405020304" pitchFamily="18" charset="0"/>
              </a:rPr>
              <a:t>Θ</a:t>
            </a:r>
            <a:r>
              <a:rPr lang="en-US" sz="2800" b="1" dirty="0">
                <a:latin typeface="Times New Roman" panose="02020603050405020304" pitchFamily="18" charset="0"/>
                <a:cs typeface="Times New Roman" panose="02020603050405020304" pitchFamily="18" charset="0"/>
              </a:rPr>
              <a:t>(</a:t>
            </a:r>
            <a:r>
              <a:rPr lang="en-US" sz="2800" b="1" i="1" dirty="0" err="1">
                <a:latin typeface="Times New Roman" panose="02020603050405020304" pitchFamily="18" charset="0"/>
                <a:cs typeface="Times New Roman" panose="02020603050405020304" pitchFamily="18" charset="0"/>
              </a:rPr>
              <a:t>nk</a:t>
            </a:r>
            <a:r>
              <a:rPr lang="en-US" sz="2800" b="1" dirty="0">
                <a:latin typeface="Times New Roman" panose="02020603050405020304" pitchFamily="18" charset="0"/>
                <a:cs typeface="Times New Roman" panose="02020603050405020304" pitchFamily="18" charset="0"/>
              </a:rPr>
              <a:t>)</a:t>
            </a:r>
            <a:endParaRPr lang="el-GR"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446467" y="1318634"/>
            <a:ext cx="10487696" cy="2677656"/>
          </a:xfrm>
          <a:prstGeom prst="rect">
            <a:avLst/>
          </a:prstGeom>
        </p:spPr>
        <p:txBody>
          <a:bodyPr wrap="square">
            <a:spAutoFit/>
          </a:bodyPr>
          <a:lstStyle/>
          <a:p>
            <a:r>
              <a:rPr lang="en-IN" sz="2800" b="1" dirty="0">
                <a:solidFill>
                  <a:srgbClr val="000000"/>
                </a:solidFill>
                <a:latin typeface="Times New Roman" panose="02020603050405020304" pitchFamily="18" charset="0"/>
              </a:rPr>
              <a:t>Algorithm</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Binomial</a:t>
            </a:r>
            <a:r>
              <a:rPr lang="en-IN" sz="2800" dirty="0">
                <a:solidFill>
                  <a:srgbClr val="000000"/>
                </a:solidFill>
                <a:latin typeface="Times New Roman" panose="02020603050405020304" pitchFamily="18" charset="0"/>
              </a:rPr>
              <a:t>(</a:t>
            </a:r>
            <a:r>
              <a:rPr lang="en-IN" sz="2800" i="1" dirty="0">
                <a:solidFill>
                  <a:srgbClr val="000000"/>
                </a:solidFill>
                <a:latin typeface="Times New Roman" panose="02020603050405020304" pitchFamily="18" charset="0"/>
              </a:rPr>
              <a:t>n</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k</a:t>
            </a:r>
            <a:r>
              <a:rPr lang="en-IN" sz="2800" dirty="0">
                <a:solidFill>
                  <a:srgbClr val="000000"/>
                </a:solidFill>
                <a:latin typeface="Times New Roman" panose="02020603050405020304" pitchFamily="18" charset="0"/>
              </a:rPr>
              <a:t>)</a:t>
            </a:r>
          </a:p>
          <a:p>
            <a:pPr marL="457200"/>
            <a:r>
              <a:rPr lang="en-IN" sz="2800" b="1" dirty="0">
                <a:solidFill>
                  <a:srgbClr val="000000"/>
                </a:solidFill>
                <a:latin typeface="Times New Roman" panose="02020603050405020304" pitchFamily="18" charset="0"/>
              </a:rPr>
              <a:t>for</a:t>
            </a:r>
            <a:r>
              <a:rPr lang="en-IN" sz="2800" dirty="0">
                <a:solidFill>
                  <a:srgbClr val="000000"/>
                </a:solidFill>
                <a:latin typeface="Times New Roman" panose="02020603050405020304" pitchFamily="18" charset="0"/>
              </a:rPr>
              <a:t> </a:t>
            </a:r>
            <a:r>
              <a:rPr lang="en-IN" sz="2800" i="1" dirty="0" err="1">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 ← 0 </a:t>
            </a:r>
            <a:r>
              <a:rPr lang="en-IN" sz="2800" b="1" dirty="0">
                <a:solidFill>
                  <a:srgbClr val="000000"/>
                </a:solidFill>
                <a:latin typeface="Times New Roman" panose="02020603050405020304" pitchFamily="18" charset="0"/>
              </a:rPr>
              <a:t>to</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n</a:t>
            </a:r>
            <a:r>
              <a:rPr lang="en-IN" sz="2800" dirty="0">
                <a:solidFill>
                  <a:srgbClr val="000000"/>
                </a:solidFill>
                <a:latin typeface="Times New Roman" panose="02020603050405020304" pitchFamily="18" charset="0"/>
              </a:rPr>
              <a:t> </a:t>
            </a:r>
            <a:r>
              <a:rPr lang="en-IN" sz="2800" b="1" dirty="0">
                <a:solidFill>
                  <a:srgbClr val="000000"/>
                </a:solidFill>
                <a:latin typeface="Times New Roman" panose="02020603050405020304" pitchFamily="18" charset="0"/>
              </a:rPr>
              <a:t>do </a:t>
            </a:r>
            <a:r>
              <a:rPr lang="en-IN" sz="2800" dirty="0">
                <a:solidFill>
                  <a:srgbClr val="000000"/>
                </a:solidFill>
                <a:latin typeface="Times New Roman" panose="02020603050405020304" pitchFamily="18" charset="0"/>
              </a:rPr>
              <a:t> // fill out the table row wise</a:t>
            </a:r>
          </a:p>
          <a:p>
            <a:pPr marL="914400"/>
            <a:r>
              <a:rPr lang="en-IN" sz="2800" b="1" dirty="0">
                <a:solidFill>
                  <a:srgbClr val="000000"/>
                </a:solidFill>
                <a:latin typeface="Times New Roman" panose="02020603050405020304" pitchFamily="18" charset="0"/>
              </a:rPr>
              <a:t>for</a:t>
            </a:r>
            <a:r>
              <a:rPr lang="en-IN" sz="2800" dirty="0">
                <a:solidFill>
                  <a:srgbClr val="000000"/>
                </a:solidFill>
                <a:latin typeface="Times New Roman" panose="02020603050405020304" pitchFamily="18" charset="0"/>
              </a:rPr>
              <a:t> </a:t>
            </a:r>
            <a:r>
              <a:rPr lang="en-IN" sz="2800" i="1" dirty="0" err="1">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 = 0 </a:t>
            </a:r>
            <a:r>
              <a:rPr lang="en-IN" sz="2800" b="1" dirty="0">
                <a:solidFill>
                  <a:srgbClr val="000000"/>
                </a:solidFill>
                <a:latin typeface="Times New Roman" panose="02020603050405020304" pitchFamily="18" charset="0"/>
              </a:rPr>
              <a:t>to</a:t>
            </a:r>
            <a:r>
              <a:rPr lang="en-IN" sz="2800" dirty="0">
                <a:solidFill>
                  <a:srgbClr val="000000"/>
                </a:solidFill>
                <a:latin typeface="Times New Roman" panose="02020603050405020304" pitchFamily="18" charset="0"/>
              </a:rPr>
              <a:t> min(</a:t>
            </a:r>
            <a:r>
              <a:rPr lang="en-IN" sz="2800" i="1" dirty="0" err="1">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k</a:t>
            </a:r>
            <a:r>
              <a:rPr lang="en-IN" sz="2800" dirty="0">
                <a:solidFill>
                  <a:srgbClr val="000000"/>
                </a:solidFill>
                <a:latin typeface="Times New Roman" panose="02020603050405020304" pitchFamily="18" charset="0"/>
              </a:rPr>
              <a:t>) </a:t>
            </a:r>
            <a:r>
              <a:rPr lang="en-IN" sz="2800" b="1" dirty="0">
                <a:solidFill>
                  <a:srgbClr val="000000"/>
                </a:solidFill>
                <a:latin typeface="Times New Roman" panose="02020603050405020304" pitchFamily="18" charset="0"/>
              </a:rPr>
              <a:t>do</a:t>
            </a:r>
            <a:endParaRPr lang="en-IN" sz="2800" dirty="0">
              <a:solidFill>
                <a:srgbClr val="000000"/>
              </a:solidFill>
              <a:latin typeface="Times New Roman" panose="02020603050405020304" pitchFamily="18" charset="0"/>
            </a:endParaRPr>
          </a:p>
          <a:p>
            <a:pPr marL="1371600"/>
            <a:r>
              <a:rPr lang="en-IN" sz="2800" b="1" dirty="0">
                <a:solidFill>
                  <a:srgbClr val="000000"/>
                </a:solidFill>
                <a:latin typeface="Times New Roman" panose="02020603050405020304" pitchFamily="18" charset="0"/>
              </a:rPr>
              <a:t>if</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j</a:t>
            </a:r>
            <a:r>
              <a:rPr lang="en-IN" sz="2800" dirty="0">
                <a:solidFill>
                  <a:srgbClr val="000000"/>
                </a:solidFill>
                <a:latin typeface="Times New Roman" panose="02020603050405020304" pitchFamily="18" charset="0"/>
              </a:rPr>
              <a:t>==0 or </a:t>
            </a:r>
            <a:r>
              <a:rPr lang="en-IN" sz="2800" i="1" dirty="0">
                <a:solidFill>
                  <a:srgbClr val="000000"/>
                </a:solidFill>
                <a:latin typeface="Times New Roman" panose="02020603050405020304" pitchFamily="18" charset="0"/>
              </a:rPr>
              <a:t>j</a:t>
            </a:r>
            <a:r>
              <a:rPr lang="en-IN" sz="2800" dirty="0">
                <a:solidFill>
                  <a:srgbClr val="000000"/>
                </a:solidFill>
                <a:latin typeface="Times New Roman" panose="02020603050405020304" pitchFamily="18" charset="0"/>
              </a:rPr>
              <a:t>==</a:t>
            </a:r>
            <a:r>
              <a:rPr lang="en-IN" sz="2800" i="1" dirty="0" err="1">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 </a:t>
            </a:r>
            <a:r>
              <a:rPr lang="en-IN" sz="2800" b="1" dirty="0">
                <a:solidFill>
                  <a:srgbClr val="000000"/>
                </a:solidFill>
                <a:latin typeface="Times New Roman" panose="02020603050405020304" pitchFamily="18" charset="0"/>
              </a:rPr>
              <a:t>then</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C</a:t>
            </a:r>
            <a:r>
              <a:rPr lang="en-IN" sz="2800" dirty="0">
                <a:solidFill>
                  <a:srgbClr val="000000"/>
                </a:solidFill>
                <a:latin typeface="Times New Roman" panose="02020603050405020304" pitchFamily="18" charset="0"/>
              </a:rPr>
              <a:t>[</a:t>
            </a:r>
            <a:r>
              <a:rPr lang="en-IN" sz="2800" i="1" dirty="0" err="1">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j</a:t>
            </a:r>
            <a:r>
              <a:rPr lang="en-IN" sz="2800" dirty="0">
                <a:solidFill>
                  <a:srgbClr val="000000"/>
                </a:solidFill>
                <a:latin typeface="Times New Roman" panose="02020603050405020304" pitchFamily="18" charset="0"/>
              </a:rPr>
              <a:t>] ← 1  // Base Condition</a:t>
            </a:r>
          </a:p>
          <a:p>
            <a:pPr marL="1371600"/>
            <a:r>
              <a:rPr lang="en-IN" sz="2800" b="1" dirty="0">
                <a:solidFill>
                  <a:srgbClr val="000000"/>
                </a:solidFill>
                <a:latin typeface="Times New Roman" panose="02020603050405020304" pitchFamily="18" charset="0"/>
              </a:rPr>
              <a:t>else</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C</a:t>
            </a:r>
            <a:r>
              <a:rPr lang="en-IN" sz="2800" dirty="0">
                <a:solidFill>
                  <a:srgbClr val="000000"/>
                </a:solidFill>
                <a:latin typeface="Times New Roman" panose="02020603050405020304" pitchFamily="18" charset="0"/>
              </a:rPr>
              <a:t>[</a:t>
            </a:r>
            <a:r>
              <a:rPr lang="en-IN" sz="2800" i="1" dirty="0" err="1">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j</a:t>
            </a:r>
            <a:r>
              <a:rPr lang="en-IN" sz="2800" dirty="0">
                <a:solidFill>
                  <a:srgbClr val="000000"/>
                </a:solidFill>
                <a:latin typeface="Times New Roman" panose="02020603050405020304" pitchFamily="18" charset="0"/>
              </a:rPr>
              <a:t>] ← </a:t>
            </a:r>
            <a:r>
              <a:rPr lang="en-IN" sz="2800" i="1" dirty="0">
                <a:solidFill>
                  <a:srgbClr val="000000"/>
                </a:solidFill>
                <a:latin typeface="Times New Roman" panose="02020603050405020304" pitchFamily="18" charset="0"/>
              </a:rPr>
              <a:t>C</a:t>
            </a:r>
            <a:r>
              <a:rPr lang="en-IN" sz="2800" dirty="0">
                <a:solidFill>
                  <a:srgbClr val="000000"/>
                </a:solidFill>
                <a:latin typeface="Times New Roman" panose="02020603050405020304" pitchFamily="18" charset="0"/>
              </a:rPr>
              <a:t>[</a:t>
            </a:r>
            <a:r>
              <a:rPr lang="en-IN" sz="2800" i="1" dirty="0">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-1, </a:t>
            </a:r>
            <a:r>
              <a:rPr lang="en-IN" sz="2800" i="1" dirty="0">
                <a:solidFill>
                  <a:srgbClr val="000000"/>
                </a:solidFill>
                <a:latin typeface="Times New Roman" panose="02020603050405020304" pitchFamily="18" charset="0"/>
              </a:rPr>
              <a:t>j</a:t>
            </a:r>
            <a:r>
              <a:rPr lang="en-IN" sz="2800" dirty="0">
                <a:solidFill>
                  <a:srgbClr val="000000"/>
                </a:solidFill>
                <a:latin typeface="Times New Roman" panose="02020603050405020304" pitchFamily="18" charset="0"/>
              </a:rPr>
              <a:t>-1] + </a:t>
            </a:r>
            <a:r>
              <a:rPr lang="en-IN" sz="2800" i="1" dirty="0">
                <a:solidFill>
                  <a:srgbClr val="000000"/>
                </a:solidFill>
                <a:latin typeface="Times New Roman" panose="02020603050405020304" pitchFamily="18" charset="0"/>
              </a:rPr>
              <a:t>C</a:t>
            </a:r>
            <a:r>
              <a:rPr lang="en-IN" sz="2800" dirty="0">
                <a:solidFill>
                  <a:srgbClr val="000000"/>
                </a:solidFill>
                <a:latin typeface="Times New Roman" panose="02020603050405020304" pitchFamily="18" charset="0"/>
              </a:rPr>
              <a:t>[</a:t>
            </a:r>
            <a:r>
              <a:rPr lang="en-IN" sz="2800" i="1" dirty="0">
                <a:solidFill>
                  <a:srgbClr val="000000"/>
                </a:solidFill>
                <a:latin typeface="Times New Roman" panose="02020603050405020304" pitchFamily="18" charset="0"/>
              </a:rPr>
              <a:t>i</a:t>
            </a:r>
            <a:r>
              <a:rPr lang="en-IN" sz="2800" dirty="0">
                <a:solidFill>
                  <a:srgbClr val="000000"/>
                </a:solidFill>
                <a:latin typeface="Times New Roman" panose="02020603050405020304" pitchFamily="18" charset="0"/>
              </a:rPr>
              <a:t>-1, </a:t>
            </a:r>
            <a:r>
              <a:rPr lang="en-IN" sz="2800" i="1" dirty="0">
                <a:solidFill>
                  <a:srgbClr val="000000"/>
                </a:solidFill>
                <a:latin typeface="Times New Roman" panose="02020603050405020304" pitchFamily="18" charset="0"/>
              </a:rPr>
              <a:t>j</a:t>
            </a:r>
            <a:r>
              <a:rPr lang="en-IN" sz="2800" dirty="0">
                <a:solidFill>
                  <a:srgbClr val="000000"/>
                </a:solidFill>
                <a:latin typeface="Times New Roman" panose="02020603050405020304" pitchFamily="18" charset="0"/>
              </a:rPr>
              <a:t>]  // recursive relation</a:t>
            </a:r>
          </a:p>
          <a:p>
            <a:pPr marL="457200"/>
            <a:r>
              <a:rPr lang="en-IN" sz="2800" b="1" dirty="0">
                <a:solidFill>
                  <a:srgbClr val="000000"/>
                </a:solidFill>
                <a:latin typeface="Times New Roman" panose="02020603050405020304" pitchFamily="18" charset="0"/>
              </a:rPr>
              <a:t>return</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C</a:t>
            </a:r>
            <a:r>
              <a:rPr lang="en-IN" sz="2800" dirty="0">
                <a:solidFill>
                  <a:srgbClr val="000000"/>
                </a:solidFill>
                <a:latin typeface="Times New Roman" panose="02020603050405020304" pitchFamily="18" charset="0"/>
              </a:rPr>
              <a:t>[</a:t>
            </a:r>
            <a:r>
              <a:rPr lang="en-IN" sz="2800" i="1" dirty="0">
                <a:solidFill>
                  <a:srgbClr val="000000"/>
                </a:solidFill>
                <a:latin typeface="Times New Roman" panose="02020603050405020304" pitchFamily="18" charset="0"/>
              </a:rPr>
              <a:t>n</a:t>
            </a:r>
            <a:r>
              <a:rPr lang="en-IN" sz="2800" dirty="0">
                <a:solidFill>
                  <a:srgbClr val="000000"/>
                </a:solidFill>
                <a:latin typeface="Times New Roman" panose="02020603050405020304" pitchFamily="18" charset="0"/>
              </a:rPr>
              <a:t>, </a:t>
            </a:r>
            <a:r>
              <a:rPr lang="en-IN" sz="2800" i="1" dirty="0">
                <a:solidFill>
                  <a:srgbClr val="000000"/>
                </a:solidFill>
                <a:latin typeface="Times New Roman" panose="02020603050405020304" pitchFamily="18" charset="0"/>
              </a:rPr>
              <a:t>k</a:t>
            </a:r>
            <a:r>
              <a:rPr lang="en-IN" sz="2800" dirty="0">
                <a:solidFill>
                  <a:srgbClr val="000000"/>
                </a:solidFill>
                <a:latin typeface="Times New Roman" panose="02020603050405020304" pitchFamily="18" charset="0"/>
              </a:rPr>
              <a:t>]</a:t>
            </a:r>
            <a:endParaRPr lang="en-IN" sz="28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81279037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94257" y="184204"/>
            <a:ext cx="9658082" cy="742458"/>
          </a:xfrm>
        </p:spPr>
        <p:txBody>
          <a:bodyPr/>
          <a:lstStyle/>
          <a:p>
            <a:r>
              <a:rPr lang="en-US" b="1" dirty="0"/>
              <a:t>Longest Common Subsequence</a:t>
            </a:r>
          </a:p>
        </p:txBody>
      </p:sp>
      <p:sp>
        <p:nvSpPr>
          <p:cNvPr id="62467" name="Rectangle 3"/>
          <p:cNvSpPr>
            <a:spLocks noGrp="1" noChangeArrowheads="1"/>
          </p:cNvSpPr>
          <p:nvPr>
            <p:ph type="body" idx="1"/>
          </p:nvPr>
        </p:nvSpPr>
        <p:spPr>
          <a:xfrm>
            <a:off x="291384" y="926662"/>
            <a:ext cx="11312481" cy="4850439"/>
          </a:xfrm>
          <a:ln>
            <a:solidFill>
              <a:schemeClr val="bg2"/>
            </a:solidFill>
            <a:miter lim="800000"/>
            <a:headEnd/>
            <a:tailEnd/>
          </a:ln>
        </p:spPr>
        <p:txBody>
          <a:bodyPr>
            <a:normAutofit/>
          </a:bodyPr>
          <a:lstStyle/>
          <a:p>
            <a:pPr>
              <a:lnSpc>
                <a:spcPct val="90000"/>
              </a:lnSpc>
            </a:pPr>
            <a:r>
              <a:rPr lang="en-US" sz="2600" dirty="0"/>
              <a:t>Given 2 sequences, </a:t>
            </a:r>
            <a:r>
              <a:rPr lang="en-US" sz="2600" i="1" dirty="0"/>
              <a:t>X </a:t>
            </a:r>
            <a:r>
              <a:rPr lang="en-US" sz="2600" dirty="0"/>
              <a:t>= </a:t>
            </a:r>
            <a:r>
              <a:rPr lang="en-US" sz="2600" dirty="0">
                <a:sym typeface="Symbol" panose="05050102010706020507" pitchFamily="18" charset="2"/>
              </a:rPr>
              <a:t></a:t>
            </a:r>
            <a:r>
              <a:rPr lang="en-US" sz="2600" i="1" dirty="0"/>
              <a:t>x</a:t>
            </a:r>
            <a:r>
              <a:rPr lang="en-US" sz="2600" baseline="-25000" dirty="0"/>
              <a:t>1</a:t>
            </a:r>
            <a:r>
              <a:rPr lang="en-US" sz="2600" i="1" dirty="0"/>
              <a:t>,...,</a:t>
            </a:r>
            <a:r>
              <a:rPr lang="en-US" sz="2600" i="1" dirty="0" err="1"/>
              <a:t>x</a:t>
            </a:r>
            <a:r>
              <a:rPr lang="en-US" sz="2600" i="1" baseline="-25000" dirty="0" err="1"/>
              <a:t>m</a:t>
            </a:r>
            <a:r>
              <a:rPr lang="en-US" sz="2600" dirty="0">
                <a:sym typeface="Symbol" panose="05050102010706020507" pitchFamily="18" charset="2"/>
              </a:rPr>
              <a:t></a:t>
            </a:r>
            <a:r>
              <a:rPr lang="en-US" sz="2600" dirty="0"/>
              <a:t> and </a:t>
            </a:r>
            <a:r>
              <a:rPr lang="en-US" sz="2600" i="1" dirty="0"/>
              <a:t>Y </a:t>
            </a:r>
            <a:r>
              <a:rPr lang="en-US" sz="2600" dirty="0"/>
              <a:t>= </a:t>
            </a:r>
            <a:r>
              <a:rPr lang="en-US" sz="2600" dirty="0">
                <a:sym typeface="Symbol" panose="05050102010706020507" pitchFamily="18" charset="2"/>
              </a:rPr>
              <a:t></a:t>
            </a:r>
            <a:r>
              <a:rPr lang="en-US" sz="2600" i="1" dirty="0"/>
              <a:t>y</a:t>
            </a:r>
            <a:r>
              <a:rPr lang="en-US" sz="2600" baseline="-25000" dirty="0"/>
              <a:t>1</a:t>
            </a:r>
            <a:r>
              <a:rPr lang="en-US" sz="2600" i="1" dirty="0"/>
              <a:t>,...,</a:t>
            </a:r>
            <a:r>
              <a:rPr lang="en-US" sz="2600" i="1" dirty="0" err="1"/>
              <a:t>y</a:t>
            </a:r>
            <a:r>
              <a:rPr lang="en-US" sz="2600" i="1" baseline="-25000" dirty="0" err="1"/>
              <a:t>n</a:t>
            </a:r>
            <a:r>
              <a:rPr lang="en-US" sz="2600" dirty="0">
                <a:sym typeface="Symbol" panose="05050102010706020507" pitchFamily="18" charset="2"/>
              </a:rPr>
              <a:t></a:t>
            </a:r>
            <a:r>
              <a:rPr lang="en-US" sz="2600" dirty="0"/>
              <a:t>, find a common subsequence whose length is maximum. </a:t>
            </a:r>
          </a:p>
          <a:p>
            <a:r>
              <a:rPr lang="en-US" sz="2600" dirty="0"/>
              <a:t>Subsequence </a:t>
            </a:r>
            <a:r>
              <a:rPr lang="en-US" sz="2600" dirty="0">
                <a:solidFill>
                  <a:schemeClr val="hlink"/>
                </a:solidFill>
              </a:rPr>
              <a:t>need not be consecutive</a:t>
            </a:r>
            <a:r>
              <a:rPr lang="en-US" sz="2600" dirty="0"/>
              <a:t>, but </a:t>
            </a:r>
            <a:r>
              <a:rPr lang="en-US" sz="2600" dirty="0">
                <a:solidFill>
                  <a:schemeClr val="hlink"/>
                </a:solidFill>
              </a:rPr>
              <a:t>must be in order</a:t>
            </a:r>
            <a:r>
              <a:rPr lang="en-US" sz="2600" dirty="0"/>
              <a:t>.</a:t>
            </a:r>
          </a:p>
          <a:p>
            <a:r>
              <a:rPr lang="en-IN" sz="2600" dirty="0"/>
              <a:t>There are 2</a:t>
            </a:r>
            <a:r>
              <a:rPr lang="en-IN" sz="2600" baseline="30000" dirty="0"/>
              <a:t>m</a:t>
            </a:r>
            <a:r>
              <a:rPr lang="en-IN" sz="2600" dirty="0"/>
              <a:t> </a:t>
            </a:r>
            <a:r>
              <a:rPr lang="en-IN" sz="2600" dirty="0" err="1"/>
              <a:t>subsequences</a:t>
            </a:r>
            <a:r>
              <a:rPr lang="en-IN" sz="2600" dirty="0"/>
              <a:t> of X. </a:t>
            </a:r>
          </a:p>
          <a:p>
            <a:r>
              <a:rPr lang="en-IN" sz="2600" dirty="0"/>
              <a:t>Using Simple Brute-force approach, Testing a subsequence (length k) takes time O(k + n).</a:t>
            </a:r>
          </a:p>
          <a:p>
            <a:r>
              <a:rPr lang="en-IN" sz="2600" dirty="0"/>
              <a:t>So brute force algorithm is O(n∗2</a:t>
            </a:r>
            <a:r>
              <a:rPr lang="en-IN" sz="2600" baseline="30000" dirty="0"/>
              <a:t>m</a:t>
            </a:r>
            <a:r>
              <a:rPr lang="en-IN" sz="2600" dirty="0"/>
              <a:t>).</a:t>
            </a:r>
          </a:p>
          <a:p>
            <a:pPr>
              <a:lnSpc>
                <a:spcPct val="90000"/>
              </a:lnSpc>
            </a:pPr>
            <a:r>
              <a:rPr lang="en-US" sz="2600" dirty="0"/>
              <a:t>Example:</a:t>
            </a:r>
          </a:p>
          <a:p>
            <a:pPr>
              <a:lnSpc>
                <a:spcPct val="90000"/>
              </a:lnSpc>
              <a:buFont typeface="Wingdings" panose="05000000000000000000" pitchFamily="2" charset="2"/>
              <a:buNone/>
            </a:pPr>
            <a:endParaRPr lang="en-US" sz="2600" dirty="0"/>
          </a:p>
        </p:txBody>
      </p:sp>
      <p:sp>
        <p:nvSpPr>
          <p:cNvPr id="19" name="Text Box 4"/>
          <p:cNvSpPr txBox="1">
            <a:spLocks noChangeArrowheads="1"/>
          </p:cNvSpPr>
          <p:nvPr/>
        </p:nvSpPr>
        <p:spPr bwMode="auto">
          <a:xfrm>
            <a:off x="1600200" y="4572000"/>
            <a:ext cx="3581400" cy="180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eaLnBrk="1" hangingPunct="1">
              <a:spcBef>
                <a:spcPct val="50000"/>
              </a:spcBef>
            </a:pPr>
            <a:r>
              <a:rPr kumimoji="1" lang="en-US" altLang="zh-TW" sz="2800" dirty="0">
                <a:latin typeface="Courier New" panose="02070309020205020404" pitchFamily="49" charset="0"/>
                <a:ea typeface="新細明體" pitchFamily="18" charset="-120"/>
              </a:rPr>
              <a:t>president</a:t>
            </a:r>
          </a:p>
          <a:p>
            <a:pPr algn="l" eaLnBrk="1" hangingPunct="1">
              <a:spcBef>
                <a:spcPct val="50000"/>
              </a:spcBef>
            </a:pPr>
            <a:endParaRPr kumimoji="1" lang="en-US" altLang="zh-TW" sz="2800" dirty="0">
              <a:latin typeface="Courier New" panose="02070309020205020404" pitchFamily="49" charset="0"/>
              <a:ea typeface="新細明體" pitchFamily="18" charset="-120"/>
            </a:endParaRPr>
          </a:p>
          <a:p>
            <a:pPr algn="l" eaLnBrk="1" hangingPunct="1">
              <a:spcBef>
                <a:spcPct val="50000"/>
              </a:spcBef>
            </a:pPr>
            <a:r>
              <a:rPr kumimoji="1" lang="en-US" altLang="zh-TW" sz="2800" dirty="0">
                <a:latin typeface="Courier New" panose="02070309020205020404" pitchFamily="49" charset="0"/>
                <a:ea typeface="新細明體" pitchFamily="18" charset="-120"/>
              </a:rPr>
              <a:t>providence</a:t>
            </a:r>
          </a:p>
        </p:txBody>
      </p:sp>
      <p:sp>
        <p:nvSpPr>
          <p:cNvPr id="20" name="Text Box 4"/>
          <p:cNvSpPr txBox="1">
            <a:spLocks noChangeArrowheads="1"/>
          </p:cNvSpPr>
          <p:nvPr/>
        </p:nvSpPr>
        <p:spPr bwMode="auto">
          <a:xfrm>
            <a:off x="1600200" y="4572000"/>
            <a:ext cx="2430887" cy="181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l" eaLnBrk="1" hangingPunct="1">
              <a:spcBef>
                <a:spcPct val="50000"/>
              </a:spcBef>
            </a:pPr>
            <a:r>
              <a:rPr kumimoji="1" lang="en-US" altLang="zh-TW" sz="2800" b="1" dirty="0">
                <a:latin typeface="Courier New" panose="02070309020205020404" pitchFamily="49" charset="0"/>
                <a:ea typeface="新細明體" pitchFamily="18" charset="-120"/>
              </a:rPr>
              <a:t>president</a:t>
            </a:r>
          </a:p>
          <a:p>
            <a:pPr algn="l" eaLnBrk="1" hangingPunct="1">
              <a:spcBef>
                <a:spcPct val="50000"/>
              </a:spcBef>
            </a:pPr>
            <a:endParaRPr kumimoji="1" lang="en-US" altLang="zh-TW" sz="2800" b="1" dirty="0">
              <a:latin typeface="Courier New" panose="02070309020205020404" pitchFamily="49" charset="0"/>
              <a:ea typeface="新細明體" pitchFamily="18" charset="-120"/>
            </a:endParaRPr>
          </a:p>
          <a:p>
            <a:pPr algn="l" eaLnBrk="1" hangingPunct="1">
              <a:spcBef>
                <a:spcPct val="50000"/>
              </a:spcBef>
            </a:pPr>
            <a:r>
              <a:rPr kumimoji="1" lang="en-US" altLang="zh-TW" sz="2800" b="1" dirty="0">
                <a:latin typeface="Courier New" panose="02070309020205020404" pitchFamily="49" charset="0"/>
                <a:ea typeface="新細明體" pitchFamily="18" charset="-120"/>
              </a:rPr>
              <a:t>providence</a:t>
            </a:r>
          </a:p>
        </p:txBody>
      </p:sp>
      <p:sp>
        <p:nvSpPr>
          <p:cNvPr id="21" name="Line 5"/>
          <p:cNvSpPr>
            <a:spLocks noChangeShapeType="1"/>
          </p:cNvSpPr>
          <p:nvPr/>
        </p:nvSpPr>
        <p:spPr bwMode="auto">
          <a:xfrm>
            <a:off x="1752600" y="5105400"/>
            <a:ext cx="0" cy="7620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2" name="Line 6"/>
          <p:cNvSpPr>
            <a:spLocks noChangeShapeType="1"/>
          </p:cNvSpPr>
          <p:nvPr/>
        </p:nvSpPr>
        <p:spPr bwMode="auto">
          <a:xfrm>
            <a:off x="1981200" y="5105400"/>
            <a:ext cx="0" cy="7620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3" name="Line 7"/>
          <p:cNvSpPr>
            <a:spLocks noChangeShapeType="1"/>
          </p:cNvSpPr>
          <p:nvPr/>
        </p:nvSpPr>
        <p:spPr bwMode="auto">
          <a:xfrm>
            <a:off x="2209800" y="5105400"/>
            <a:ext cx="8382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4" name="Line 8"/>
          <p:cNvSpPr>
            <a:spLocks noChangeShapeType="1"/>
          </p:cNvSpPr>
          <p:nvPr/>
        </p:nvSpPr>
        <p:spPr bwMode="auto">
          <a:xfrm>
            <a:off x="2209800" y="5105400"/>
            <a:ext cx="14478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5" name="Line 9"/>
          <p:cNvSpPr>
            <a:spLocks noChangeShapeType="1"/>
          </p:cNvSpPr>
          <p:nvPr/>
        </p:nvSpPr>
        <p:spPr bwMode="auto">
          <a:xfrm>
            <a:off x="2590800" y="5105400"/>
            <a:ext cx="0" cy="7620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6" name="Line 10"/>
          <p:cNvSpPr>
            <a:spLocks noChangeShapeType="1"/>
          </p:cNvSpPr>
          <p:nvPr/>
        </p:nvSpPr>
        <p:spPr bwMode="auto">
          <a:xfrm>
            <a:off x="2895600" y="5105400"/>
            <a:ext cx="0" cy="7620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7" name="Line 11"/>
          <p:cNvSpPr>
            <a:spLocks noChangeShapeType="1"/>
          </p:cNvSpPr>
          <p:nvPr/>
        </p:nvSpPr>
        <p:spPr bwMode="auto">
          <a:xfrm>
            <a:off x="3048000" y="5105400"/>
            <a:ext cx="0" cy="7620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8" name="Line 12"/>
          <p:cNvSpPr>
            <a:spLocks noChangeShapeType="1"/>
          </p:cNvSpPr>
          <p:nvPr/>
        </p:nvSpPr>
        <p:spPr bwMode="auto">
          <a:xfrm>
            <a:off x="3048000" y="5105400"/>
            <a:ext cx="609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9" name="Line 13"/>
          <p:cNvSpPr>
            <a:spLocks noChangeShapeType="1"/>
          </p:cNvSpPr>
          <p:nvPr/>
        </p:nvSpPr>
        <p:spPr bwMode="auto">
          <a:xfrm>
            <a:off x="3276600" y="5105400"/>
            <a:ext cx="0" cy="7620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nchorCtr="1">
            <a:spAutoFit/>
          </a:bodyPr>
          <a:lstStyle/>
          <a:p>
            <a:endParaRPr lang="en-IN"/>
          </a:p>
        </p:txBody>
      </p:sp>
      <p:sp>
        <p:nvSpPr>
          <p:cNvPr id="2" name="Rectangle 1"/>
          <p:cNvSpPr/>
          <p:nvPr/>
        </p:nvSpPr>
        <p:spPr>
          <a:xfrm>
            <a:off x="1654562" y="6400800"/>
            <a:ext cx="1948675" cy="369332"/>
          </a:xfrm>
          <a:prstGeom prst="rect">
            <a:avLst/>
          </a:prstGeom>
        </p:spPr>
        <p:txBody>
          <a:bodyPr wrap="none">
            <a:spAutoFit/>
          </a:bodyPr>
          <a:lstStyle/>
          <a:p>
            <a:r>
              <a:rPr lang="en-US" altLang="zh-TW" dirty="0">
                <a:ea typeface="新細明體" pitchFamily="18" charset="-120"/>
              </a:rPr>
              <a:t> Its LCS is “</a:t>
            </a:r>
            <a:r>
              <a:rPr lang="en-US" altLang="zh-TW" dirty="0" err="1">
                <a:ea typeface="新細明體" pitchFamily="18" charset="-120"/>
              </a:rPr>
              <a:t>priden</a:t>
            </a:r>
            <a:r>
              <a:rPr lang="en-US" altLang="zh-TW" dirty="0">
                <a:ea typeface="新細明體" pitchFamily="18" charset="-120"/>
              </a:rPr>
              <a:t>”.</a:t>
            </a:r>
            <a:endParaRPr lang="en-IN" dirty="0"/>
          </a:p>
        </p:txBody>
      </p:sp>
      <p:sp>
        <p:nvSpPr>
          <p:cNvPr id="31" name="Text Box 4"/>
          <p:cNvSpPr txBox="1">
            <a:spLocks noChangeArrowheads="1"/>
          </p:cNvSpPr>
          <p:nvPr/>
        </p:nvSpPr>
        <p:spPr bwMode="auto">
          <a:xfrm>
            <a:off x="6096000" y="4481701"/>
            <a:ext cx="5334000"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l" eaLnBrk="1" hangingPunct="1">
              <a:spcBef>
                <a:spcPct val="50000"/>
              </a:spcBef>
            </a:pPr>
            <a:r>
              <a:rPr kumimoji="1" lang="en-US" altLang="zh-TW" sz="2800" b="1" dirty="0">
                <a:latin typeface="Courier New" panose="02070309020205020404" pitchFamily="49" charset="0"/>
                <a:ea typeface="新細明體" pitchFamily="18" charset="-120"/>
              </a:rPr>
              <a:t>a l g o r </a:t>
            </a:r>
            <a:r>
              <a:rPr kumimoji="1" lang="en-US" altLang="zh-TW" sz="2800" b="1" dirty="0" err="1">
                <a:latin typeface="Courier New" panose="02070309020205020404" pitchFamily="49" charset="0"/>
                <a:ea typeface="新細明體" pitchFamily="18" charset="-120"/>
              </a:rPr>
              <a:t>i</a:t>
            </a:r>
            <a:r>
              <a:rPr kumimoji="1" lang="en-US" altLang="zh-TW" sz="2800" b="1" dirty="0">
                <a:latin typeface="Courier New" panose="02070309020205020404" pitchFamily="49" charset="0"/>
                <a:ea typeface="新細明體" pitchFamily="18" charset="-120"/>
              </a:rPr>
              <a:t> t h m</a:t>
            </a:r>
          </a:p>
          <a:p>
            <a:pPr algn="l" eaLnBrk="1" hangingPunct="1">
              <a:spcBef>
                <a:spcPct val="50000"/>
              </a:spcBef>
            </a:pPr>
            <a:endParaRPr kumimoji="1" lang="en-US" altLang="zh-TW" sz="2800" b="1" dirty="0">
              <a:latin typeface="Courier New" panose="02070309020205020404" pitchFamily="49" charset="0"/>
              <a:ea typeface="新細明體" pitchFamily="18" charset="-120"/>
            </a:endParaRPr>
          </a:p>
          <a:p>
            <a:pPr algn="l" eaLnBrk="1" hangingPunct="1">
              <a:spcBef>
                <a:spcPct val="50000"/>
              </a:spcBef>
            </a:pPr>
            <a:r>
              <a:rPr kumimoji="1" lang="en-US" altLang="zh-TW" sz="2800" b="1" dirty="0">
                <a:latin typeface="Courier New" panose="02070309020205020404" pitchFamily="49" charset="0"/>
                <a:ea typeface="新細明體" pitchFamily="18" charset="-120"/>
              </a:rPr>
              <a:t>a l </a:t>
            </a:r>
            <a:r>
              <a:rPr kumimoji="1" lang="en-US" altLang="zh-TW" sz="2800" b="1" dirty="0" err="1">
                <a:latin typeface="Courier New" panose="02070309020205020404" pitchFamily="49" charset="0"/>
                <a:ea typeface="新細明體" pitchFamily="18" charset="-120"/>
              </a:rPr>
              <a:t>i</a:t>
            </a:r>
            <a:r>
              <a:rPr kumimoji="1" lang="en-US" altLang="zh-TW" sz="2800" b="1" dirty="0">
                <a:latin typeface="Courier New" panose="02070309020205020404" pitchFamily="49" charset="0"/>
                <a:ea typeface="新細明體" pitchFamily="18" charset="-120"/>
              </a:rPr>
              <a:t> g n m e n t</a:t>
            </a:r>
          </a:p>
        </p:txBody>
      </p:sp>
      <p:sp>
        <p:nvSpPr>
          <p:cNvPr id="32" name="Line 5"/>
          <p:cNvSpPr>
            <a:spLocks noChangeShapeType="1"/>
          </p:cNvSpPr>
          <p:nvPr/>
        </p:nvSpPr>
        <p:spPr bwMode="auto">
          <a:xfrm>
            <a:off x="6283325" y="4940488"/>
            <a:ext cx="0" cy="8382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IN"/>
          </a:p>
        </p:txBody>
      </p:sp>
      <p:sp>
        <p:nvSpPr>
          <p:cNvPr id="33" name="Line 6"/>
          <p:cNvSpPr>
            <a:spLocks noChangeShapeType="1"/>
          </p:cNvSpPr>
          <p:nvPr/>
        </p:nvSpPr>
        <p:spPr bwMode="auto">
          <a:xfrm>
            <a:off x="6705600" y="4940488"/>
            <a:ext cx="0" cy="8382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IN"/>
          </a:p>
        </p:txBody>
      </p:sp>
      <p:sp>
        <p:nvSpPr>
          <p:cNvPr id="34" name="Line 7"/>
          <p:cNvSpPr>
            <a:spLocks noChangeShapeType="1"/>
          </p:cNvSpPr>
          <p:nvPr/>
        </p:nvSpPr>
        <p:spPr bwMode="auto">
          <a:xfrm>
            <a:off x="7085013" y="4938901"/>
            <a:ext cx="457200" cy="838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IN"/>
          </a:p>
        </p:txBody>
      </p:sp>
      <p:sp>
        <p:nvSpPr>
          <p:cNvPr id="35" name="Line 8"/>
          <p:cNvSpPr>
            <a:spLocks noChangeShapeType="1"/>
          </p:cNvSpPr>
          <p:nvPr/>
        </p:nvSpPr>
        <p:spPr bwMode="auto">
          <a:xfrm flipH="1">
            <a:off x="7086600" y="4940488"/>
            <a:ext cx="1295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IN"/>
          </a:p>
        </p:txBody>
      </p:sp>
      <p:sp>
        <p:nvSpPr>
          <p:cNvPr id="36" name="Line 9"/>
          <p:cNvSpPr>
            <a:spLocks noChangeShapeType="1"/>
          </p:cNvSpPr>
          <p:nvPr/>
        </p:nvSpPr>
        <p:spPr bwMode="auto">
          <a:xfrm>
            <a:off x="8839200" y="4940488"/>
            <a:ext cx="8382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IN"/>
          </a:p>
        </p:txBody>
      </p:sp>
      <p:sp>
        <p:nvSpPr>
          <p:cNvPr id="37" name="Line 10"/>
          <p:cNvSpPr>
            <a:spLocks noChangeShapeType="1"/>
          </p:cNvSpPr>
          <p:nvPr/>
        </p:nvSpPr>
        <p:spPr bwMode="auto">
          <a:xfrm flipH="1">
            <a:off x="8382000" y="4940488"/>
            <a:ext cx="1371600" cy="9144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IN"/>
          </a:p>
        </p:txBody>
      </p:sp>
      <p:sp>
        <p:nvSpPr>
          <p:cNvPr id="3" name="Rectangle 2"/>
          <p:cNvSpPr/>
          <p:nvPr/>
        </p:nvSpPr>
        <p:spPr>
          <a:xfrm>
            <a:off x="6616453" y="6314268"/>
            <a:ext cx="2232406" cy="369332"/>
          </a:xfrm>
          <a:prstGeom prst="rect">
            <a:avLst/>
          </a:prstGeom>
        </p:spPr>
        <p:txBody>
          <a:bodyPr wrap="none">
            <a:spAutoFit/>
          </a:bodyPr>
          <a:lstStyle/>
          <a:p>
            <a:pPr>
              <a:buFont typeface="Monotype Sorts" pitchFamily="2" charset="2"/>
              <a:buNone/>
            </a:pPr>
            <a:r>
              <a:rPr lang="en-US" altLang="zh-TW" dirty="0">
                <a:ea typeface="新細明體" pitchFamily="18" charset="-120"/>
              </a:rPr>
              <a:t>One of its LCS is </a:t>
            </a:r>
            <a:r>
              <a:rPr lang="en-US" altLang="zh-TW" dirty="0" err="1">
                <a:ea typeface="新細明體" pitchFamily="18" charset="-120"/>
              </a:rPr>
              <a:t>algm</a:t>
            </a:r>
            <a:r>
              <a:rPr lang="en-US" altLang="zh-TW" dirty="0">
                <a:ea typeface="新細明體" pitchFamily="18" charset="-120"/>
              </a:rPr>
              <a:t>.</a:t>
            </a:r>
          </a:p>
        </p:txBody>
      </p:sp>
    </p:spTree>
    <p:extLst>
      <p:ext uri="{BB962C8B-B14F-4D97-AF65-F5344CB8AC3E}">
        <p14:creationId xmlns:p14="http://schemas.microsoft.com/office/powerpoint/2010/main" val="2007908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3" y="184822"/>
            <a:ext cx="9748234" cy="716700"/>
          </a:xfrm>
        </p:spPr>
        <p:txBody>
          <a:bodyPr/>
          <a:lstStyle/>
          <a:p>
            <a:r>
              <a:rPr lang="en-IN" b="1" dirty="0"/>
              <a:t>Defining </a:t>
            </a:r>
            <a:r>
              <a:rPr lang="en-IN" b="1" dirty="0" err="1"/>
              <a:t>Subproblem</a:t>
            </a:r>
            <a:endParaRPr lang="en-IN" b="1" dirty="0"/>
          </a:p>
        </p:txBody>
      </p:sp>
      <p:sp>
        <p:nvSpPr>
          <p:cNvPr id="3" name="Content Placeholder 2"/>
          <p:cNvSpPr>
            <a:spLocks noGrp="1"/>
          </p:cNvSpPr>
          <p:nvPr>
            <p:ph idx="1"/>
          </p:nvPr>
        </p:nvSpPr>
        <p:spPr>
          <a:xfrm>
            <a:off x="490471" y="1014256"/>
            <a:ext cx="10515600" cy="4351338"/>
          </a:xfrm>
        </p:spPr>
        <p:txBody>
          <a:bodyPr>
            <a:normAutofit/>
          </a:bodyPr>
          <a:lstStyle/>
          <a:p>
            <a:r>
              <a:rPr lang="en-IN" sz="2600" dirty="0"/>
              <a:t>Let </a:t>
            </a:r>
            <a:r>
              <a:rPr lang="en-IN" sz="2600" dirty="0" err="1"/>
              <a:t>Di,j</a:t>
            </a:r>
            <a:r>
              <a:rPr lang="en-IN" sz="2600" dirty="0"/>
              <a:t> be the length of the LCS of x</a:t>
            </a:r>
            <a:r>
              <a:rPr lang="en-IN" sz="2600" baseline="-25000" dirty="0"/>
              <a:t>1...</a:t>
            </a:r>
            <a:r>
              <a:rPr lang="en-IN" sz="2600" baseline="-25000" dirty="0" err="1"/>
              <a:t>i</a:t>
            </a:r>
            <a:r>
              <a:rPr lang="en-IN" sz="2600" baseline="-25000" dirty="0"/>
              <a:t> </a:t>
            </a:r>
            <a:r>
              <a:rPr lang="en-IN" sz="2600" dirty="0"/>
              <a:t>and y</a:t>
            </a:r>
            <a:r>
              <a:rPr lang="en-IN" sz="2600" baseline="-25000" dirty="0"/>
              <a:t>1...j </a:t>
            </a:r>
          </a:p>
          <a:p>
            <a:r>
              <a:rPr lang="en-IN" sz="2600" dirty="0"/>
              <a:t>Find the recurrence </a:t>
            </a:r>
          </a:p>
          <a:p>
            <a:r>
              <a:rPr lang="en-IN" sz="2600" dirty="0"/>
              <a:t>If x</a:t>
            </a:r>
            <a:r>
              <a:rPr lang="en-IN" sz="2600" baseline="-25000" dirty="0"/>
              <a:t>i</a:t>
            </a:r>
            <a:r>
              <a:rPr lang="en-IN" sz="2600" dirty="0"/>
              <a:t> = </a:t>
            </a:r>
            <a:r>
              <a:rPr lang="en-IN" sz="2600" dirty="0" err="1"/>
              <a:t>y</a:t>
            </a:r>
            <a:r>
              <a:rPr lang="en-IN" sz="2600" baseline="-25000" dirty="0" err="1"/>
              <a:t>j</a:t>
            </a:r>
            <a:r>
              <a:rPr lang="en-IN" sz="2600" baseline="-25000" dirty="0"/>
              <a:t> </a:t>
            </a:r>
            <a:r>
              <a:rPr lang="en-IN" sz="2600" dirty="0"/>
              <a:t>, they both contribute to the LCS. </a:t>
            </a:r>
          </a:p>
          <a:p>
            <a:r>
              <a:rPr lang="en-IN" sz="2600" dirty="0"/>
              <a:t>In this case, </a:t>
            </a:r>
            <a:r>
              <a:rPr lang="en-IN" sz="2600" dirty="0" err="1"/>
              <a:t>D</a:t>
            </a:r>
            <a:r>
              <a:rPr lang="en-IN" sz="2600" baseline="-25000" dirty="0" err="1"/>
              <a:t>i,j</a:t>
            </a:r>
            <a:r>
              <a:rPr lang="en-IN" sz="2600" dirty="0"/>
              <a:t> = D</a:t>
            </a:r>
            <a:r>
              <a:rPr lang="en-IN" sz="2600" baseline="-25000" dirty="0"/>
              <a:t>i−1,j−1 </a:t>
            </a:r>
            <a:r>
              <a:rPr lang="en-IN" sz="2600" dirty="0"/>
              <a:t>+ 1 </a:t>
            </a:r>
          </a:p>
          <a:p>
            <a:r>
              <a:rPr lang="en-IN" sz="2600" dirty="0"/>
              <a:t>Either x</a:t>
            </a:r>
            <a:r>
              <a:rPr lang="en-IN" sz="2600" baseline="-25000" dirty="0"/>
              <a:t>i</a:t>
            </a:r>
            <a:r>
              <a:rPr lang="en-IN" sz="2600" dirty="0"/>
              <a:t> or </a:t>
            </a:r>
            <a:r>
              <a:rPr lang="en-IN" sz="2600" dirty="0" err="1"/>
              <a:t>y</a:t>
            </a:r>
            <a:r>
              <a:rPr lang="en-IN" sz="2600" baseline="-25000" dirty="0" err="1"/>
              <a:t>j</a:t>
            </a:r>
            <a:r>
              <a:rPr lang="en-IN" sz="2600" dirty="0"/>
              <a:t> does not contribute to the LCS, so one can be dropped. Otherwise, </a:t>
            </a:r>
            <a:r>
              <a:rPr lang="en-IN" sz="2600" dirty="0" err="1"/>
              <a:t>D</a:t>
            </a:r>
            <a:r>
              <a:rPr lang="en-IN" sz="2600" baseline="-25000" dirty="0" err="1"/>
              <a:t>i,j</a:t>
            </a:r>
            <a:r>
              <a:rPr lang="en-IN" sz="2600" dirty="0"/>
              <a:t> = max{D</a:t>
            </a:r>
            <a:r>
              <a:rPr lang="en-IN" sz="2600" baseline="-25000" dirty="0"/>
              <a:t>i−1</a:t>
            </a:r>
            <a:r>
              <a:rPr lang="en-IN" sz="2600" dirty="0"/>
              <a:t>,</a:t>
            </a:r>
            <a:r>
              <a:rPr lang="en-IN" sz="2600" baseline="-25000" dirty="0"/>
              <a:t>j </a:t>
            </a:r>
            <a:r>
              <a:rPr lang="en-IN" sz="2600" dirty="0"/>
              <a:t>,D</a:t>
            </a:r>
            <a:r>
              <a:rPr lang="en-IN" sz="2600" baseline="-25000" dirty="0"/>
              <a:t>i,j−1</a:t>
            </a:r>
            <a:r>
              <a:rPr lang="en-IN" sz="2600" dirty="0"/>
              <a:t>} </a:t>
            </a:r>
          </a:p>
          <a:p>
            <a:r>
              <a:rPr lang="en-IN" sz="2600" dirty="0"/>
              <a:t>Find and solve the base cases: D</a:t>
            </a:r>
            <a:r>
              <a:rPr lang="en-IN" sz="2600" baseline="-25000" dirty="0"/>
              <a:t>i,0</a:t>
            </a:r>
            <a:r>
              <a:rPr lang="en-IN" sz="2600" dirty="0"/>
              <a:t> = D</a:t>
            </a:r>
            <a:r>
              <a:rPr lang="en-IN" sz="2600" baseline="-25000" dirty="0"/>
              <a:t>0,j</a:t>
            </a:r>
            <a:r>
              <a:rPr lang="en-IN" sz="2600" dirty="0"/>
              <a:t> = 0</a:t>
            </a:r>
          </a:p>
          <a:p>
            <a:endParaRPr lang="en-IN" sz="2600" baseline="-25000" dirty="0"/>
          </a:p>
        </p:txBody>
      </p:sp>
      <p:pic>
        <p:nvPicPr>
          <p:cNvPr id="4" name="Picture 4" descr="img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144" y="5676900"/>
            <a:ext cx="9183711" cy="1181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923" y="4386865"/>
            <a:ext cx="11422487" cy="1380634"/>
          </a:xfrm>
          <a:prstGeom prst="rect">
            <a:avLst/>
          </a:prstGeom>
        </p:spPr>
        <p:txBody>
          <a:bodyPr wrap="square">
            <a:spAutoFit/>
          </a:bodyPr>
          <a:lstStyle/>
          <a:p>
            <a:pPr algn="just">
              <a:lnSpc>
                <a:spcPct val="80000"/>
              </a:lnSpc>
            </a:pPr>
            <a:r>
              <a:rPr lang="en-US" sz="2600" dirty="0"/>
              <a:t>Let F[</a:t>
            </a:r>
            <a:r>
              <a:rPr lang="en-US" sz="2600" dirty="0" err="1"/>
              <a:t>i,j</a:t>
            </a:r>
            <a:r>
              <a:rPr lang="en-US" sz="2600" dirty="0"/>
              <a:t>] denote the length of the longest common subsequence of the first </a:t>
            </a:r>
            <a:r>
              <a:rPr lang="en-US" sz="2600" dirty="0" err="1"/>
              <a:t>i</a:t>
            </a:r>
            <a:r>
              <a:rPr lang="en-US" sz="2600" dirty="0"/>
              <a:t> elements of A and the first j elements of B. The objective of the LCS problem is to find F[</a:t>
            </a:r>
            <a:r>
              <a:rPr lang="en-US" sz="2600" dirty="0" err="1"/>
              <a:t>n,m</a:t>
            </a:r>
            <a:r>
              <a:rPr lang="en-US" sz="2600" dirty="0"/>
              <a:t>].</a:t>
            </a:r>
          </a:p>
          <a:p>
            <a:pPr algn="just">
              <a:lnSpc>
                <a:spcPct val="80000"/>
              </a:lnSpc>
            </a:pPr>
            <a:r>
              <a:rPr lang="en-US" sz="2600" dirty="0"/>
              <a:t>Recurrence Relation can be written as:</a:t>
            </a:r>
          </a:p>
        </p:txBody>
      </p:sp>
    </p:spTree>
    <p:extLst>
      <p:ext uri="{BB962C8B-B14F-4D97-AF65-F5344CB8AC3E}">
        <p14:creationId xmlns:p14="http://schemas.microsoft.com/office/powerpoint/2010/main" val="1129876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47729" y="122238"/>
            <a:ext cx="8577330" cy="805041"/>
          </a:xfrm>
        </p:spPr>
        <p:txBody>
          <a:bodyPr>
            <a:normAutofit fontScale="90000"/>
          </a:bodyPr>
          <a:lstStyle/>
          <a:p>
            <a:r>
              <a:rPr lang="en-US" b="1" dirty="0"/>
              <a:t>Solving LCSS using Dynamic programming</a:t>
            </a:r>
            <a:endParaRPr lang="zh-TW" altLang="en-US" b="1" dirty="0"/>
          </a:p>
        </p:txBody>
      </p:sp>
      <p:sp>
        <p:nvSpPr>
          <p:cNvPr id="17412" name="Rectangle 3"/>
          <p:cNvSpPr>
            <a:spLocks noGrp="1" noChangeArrowheads="1"/>
          </p:cNvSpPr>
          <p:nvPr>
            <p:ph type="body" idx="1"/>
          </p:nvPr>
        </p:nvSpPr>
        <p:spPr>
          <a:xfrm>
            <a:off x="210354" y="2292438"/>
            <a:ext cx="5885646" cy="3928058"/>
          </a:xfrm>
        </p:spPr>
        <p:txBody>
          <a:bodyPr>
            <a:normAutofit/>
          </a:bodyPr>
          <a:lstStyle/>
          <a:p>
            <a:pPr algn="just" eaLnBrk="1" hangingPunct="1">
              <a:lnSpc>
                <a:spcPct val="90000"/>
              </a:lnSpc>
            </a:pPr>
            <a:r>
              <a:rPr lang="en-US" altLang="zh-TW" sz="2400" dirty="0"/>
              <a:t>Given two Sequence</a:t>
            </a:r>
          </a:p>
          <a:p>
            <a:pPr lvl="1" algn="just"/>
            <a:r>
              <a:rPr lang="en-US" altLang="zh-TW" b="1" dirty="0">
                <a:effectLst>
                  <a:outerShdw blurRad="38100" dist="38100" dir="2700000" algn="tl">
                    <a:srgbClr val="000000">
                      <a:alpha val="43137"/>
                    </a:srgbClr>
                  </a:outerShdw>
                </a:effectLst>
              </a:rPr>
              <a:t>A = b a c a d,</a:t>
            </a:r>
          </a:p>
          <a:p>
            <a:pPr lvl="1" algn="just"/>
            <a:r>
              <a:rPr lang="en-US" altLang="zh-TW" b="1" dirty="0">
                <a:effectLst>
                  <a:outerShdw blurRad="38100" dist="38100" dir="2700000" algn="tl">
                    <a:srgbClr val="000000">
                      <a:alpha val="43137"/>
                    </a:srgbClr>
                  </a:outerShdw>
                </a:effectLst>
              </a:rPr>
              <a:t>B = a c </a:t>
            </a:r>
            <a:r>
              <a:rPr lang="en-US" altLang="zh-TW" b="1" dirty="0" err="1">
                <a:effectLst>
                  <a:outerShdw blurRad="38100" dist="38100" dir="2700000" algn="tl">
                    <a:srgbClr val="000000">
                      <a:alpha val="43137"/>
                    </a:srgbClr>
                  </a:outerShdw>
                </a:effectLst>
              </a:rPr>
              <a:t>c</a:t>
            </a:r>
            <a:r>
              <a:rPr lang="en-US" altLang="zh-TW" b="1" dirty="0">
                <a:effectLst>
                  <a:outerShdw blurRad="38100" dist="38100" dir="2700000" algn="tl">
                    <a:srgbClr val="000000">
                      <a:alpha val="43137"/>
                    </a:srgbClr>
                  </a:outerShdw>
                </a:effectLst>
              </a:rPr>
              <a:t> b a d c b</a:t>
            </a:r>
          </a:p>
          <a:p>
            <a:pPr algn="just" eaLnBrk="1" hangingPunct="1">
              <a:lnSpc>
                <a:spcPct val="90000"/>
              </a:lnSpc>
            </a:pPr>
            <a:r>
              <a:rPr lang="en-IN" altLang="zh-TW" sz="2400" dirty="0"/>
              <a:t>Now Create a matrix of size (m+1) x n+1), Where m is size of A, &amp; n is size of B.</a:t>
            </a:r>
            <a:endParaRPr lang="zh-TW" altLang="en-US" sz="2400" dirty="0"/>
          </a:p>
          <a:p>
            <a:pPr algn="just"/>
            <a:r>
              <a:rPr lang="en-US" altLang="zh-TW" sz="2400" dirty="0"/>
              <a:t>we can trace back to find the longest common subsequence of A and B which is {</a:t>
            </a:r>
            <a:r>
              <a:rPr lang="en-US" altLang="zh-TW" sz="2400" dirty="0">
                <a:effectLst>
                  <a:outerShdw blurRad="38100" dist="38100" dir="2700000" algn="tl">
                    <a:srgbClr val="000000">
                      <a:alpha val="43137"/>
                    </a:srgbClr>
                  </a:outerShdw>
                </a:effectLst>
              </a:rPr>
              <a:t>a c a d</a:t>
            </a:r>
            <a:r>
              <a:rPr lang="en-US" altLang="zh-TW" sz="2400" dirty="0"/>
              <a:t>}.</a:t>
            </a:r>
          </a:p>
          <a:p>
            <a:pPr algn="just"/>
            <a:r>
              <a:rPr lang="en-US" sz="2400" dirty="0"/>
              <a:t>The last entry in the matrix shows the LCSS.</a:t>
            </a:r>
          </a:p>
          <a:p>
            <a:pPr algn="just"/>
            <a:endParaRPr lang="zh-TW" altLang="en-US" sz="2400" dirty="0"/>
          </a:p>
        </p:txBody>
      </p:sp>
      <p:sp>
        <p:nvSpPr>
          <p:cNvPr id="3" name="Oval 2"/>
          <p:cNvSpPr/>
          <p:nvPr/>
        </p:nvSpPr>
        <p:spPr>
          <a:xfrm>
            <a:off x="11449318" y="6130344"/>
            <a:ext cx="532733" cy="528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413" name="Object 4"/>
          <p:cNvGraphicFramePr>
            <a:graphicFrameLocks noChangeAspect="1"/>
          </p:cNvGraphicFramePr>
          <p:nvPr>
            <p:extLst>
              <p:ext uri="{D42A27DB-BD31-4B8C-83A1-F6EECF244321}">
                <p14:modId xmlns:p14="http://schemas.microsoft.com/office/powerpoint/2010/main" val="2747730935"/>
              </p:ext>
            </p:extLst>
          </p:nvPr>
        </p:nvGraphicFramePr>
        <p:xfrm>
          <a:off x="6096000" y="2292438"/>
          <a:ext cx="5928575" cy="4456092"/>
        </p:xfrm>
        <a:graphic>
          <a:graphicData uri="http://schemas.openxmlformats.org/presentationml/2006/ole">
            <mc:AlternateContent xmlns:mc="http://schemas.openxmlformats.org/markup-compatibility/2006">
              <mc:Choice xmlns:v="urn:schemas-microsoft-com:vml" Requires="v">
                <p:oleObj spid="_x0000_s2049" name="VISIO" r:id="rId4" imgW="3953793" imgH="2521435" progId="Visio.Drawing.6">
                  <p:embed/>
                </p:oleObj>
              </mc:Choice>
              <mc:Fallback>
                <p:oleObj name="VISIO" r:id="rId4" imgW="3953793" imgH="2521435" progId="Visio.Drawing.6">
                  <p:embed/>
                  <p:pic>
                    <p:nvPicPr>
                      <p:cNvPr id="1741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92438"/>
                        <a:ext cx="5928575" cy="4456092"/>
                      </a:xfrm>
                      <a:prstGeom prst="rect">
                        <a:avLst/>
                      </a:prstGeom>
                      <a:noFill/>
                      <a:ln>
                        <a:noFill/>
                      </a:ln>
                      <a:effectLst/>
                    </p:spPr>
                  </p:pic>
                </p:oleObj>
              </mc:Fallback>
            </mc:AlternateContent>
          </a:graphicData>
        </a:graphic>
      </p:graphicFrame>
      <p:pic>
        <p:nvPicPr>
          <p:cNvPr id="7" name="Picture 4" descr="img1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65" y="1111338"/>
            <a:ext cx="8829930" cy="11811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95"/>
          <p:cNvSpPr>
            <a:spLocks/>
          </p:cNvSpPr>
          <p:nvPr/>
        </p:nvSpPr>
        <p:spPr bwMode="auto">
          <a:xfrm>
            <a:off x="454244" y="5743977"/>
            <a:ext cx="11208586" cy="1004553"/>
          </a:xfrm>
          <a:custGeom>
            <a:avLst/>
            <a:gdLst>
              <a:gd name="T0" fmla="*/ 3616 w 3616"/>
              <a:gd name="T1" fmla="*/ 1824 h 2280"/>
              <a:gd name="T2" fmla="*/ 2992 w 3616"/>
              <a:gd name="T3" fmla="*/ 2208 h 2280"/>
              <a:gd name="T4" fmla="*/ 496 w 3616"/>
              <a:gd name="T5" fmla="*/ 2160 h 2280"/>
              <a:gd name="T6" fmla="*/ 64 w 3616"/>
              <a:gd name="T7" fmla="*/ 1920 h 2280"/>
              <a:gd name="T8" fmla="*/ 112 w 3616"/>
              <a:gd name="T9" fmla="*/ 0 h 2280"/>
            </a:gdLst>
            <a:ahLst/>
            <a:cxnLst>
              <a:cxn ang="0">
                <a:pos x="T0" y="T1"/>
              </a:cxn>
              <a:cxn ang="0">
                <a:pos x="T2" y="T3"/>
              </a:cxn>
              <a:cxn ang="0">
                <a:pos x="T4" y="T5"/>
              </a:cxn>
              <a:cxn ang="0">
                <a:pos x="T6" y="T7"/>
              </a:cxn>
              <a:cxn ang="0">
                <a:pos x="T8" y="T9"/>
              </a:cxn>
            </a:cxnLst>
            <a:rect l="0" t="0" r="r" b="b"/>
            <a:pathLst>
              <a:path w="3616" h="2280">
                <a:moveTo>
                  <a:pt x="3616" y="1824"/>
                </a:moveTo>
                <a:cubicBezTo>
                  <a:pt x="3564" y="1988"/>
                  <a:pt x="3512" y="2152"/>
                  <a:pt x="2992" y="2208"/>
                </a:cubicBezTo>
                <a:cubicBezTo>
                  <a:pt x="2472" y="2264"/>
                  <a:pt x="984" y="2208"/>
                  <a:pt x="496" y="2160"/>
                </a:cubicBezTo>
                <a:cubicBezTo>
                  <a:pt x="8" y="2112"/>
                  <a:pt x="128" y="2280"/>
                  <a:pt x="64" y="1920"/>
                </a:cubicBezTo>
                <a:cubicBezTo>
                  <a:pt x="0" y="1560"/>
                  <a:pt x="104" y="312"/>
                  <a:pt x="112"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689013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77" y="120427"/>
            <a:ext cx="9838386" cy="768216"/>
          </a:xfrm>
        </p:spPr>
        <p:txBody>
          <a:bodyPr/>
          <a:lstStyle/>
          <a:p>
            <a:r>
              <a:rPr lang="en-IN" b="1" dirty="0"/>
              <a:t>An LCS Algorithm </a:t>
            </a:r>
          </a:p>
        </p:txBody>
      </p:sp>
      <p:sp>
        <p:nvSpPr>
          <p:cNvPr id="6" name="Rectangle 5"/>
          <p:cNvSpPr/>
          <p:nvPr/>
        </p:nvSpPr>
        <p:spPr>
          <a:xfrm>
            <a:off x="181377" y="774140"/>
            <a:ext cx="11518007" cy="6894195"/>
          </a:xfrm>
          <a:prstGeom prst="rect">
            <a:avLst/>
          </a:prstGeom>
        </p:spPr>
        <p:txBody>
          <a:bodyPr wrap="square">
            <a:spAutoFit/>
          </a:bodyPr>
          <a:lstStyle/>
          <a:p>
            <a:r>
              <a:rPr lang="en-IN" sz="2600" b="1" dirty="0">
                <a:latin typeface="Arial Narrow" panose="020B0606020202030204" pitchFamily="34" charset="0"/>
              </a:rPr>
              <a:t>Algorithm LCS(X,Y)</a:t>
            </a:r>
            <a:r>
              <a:rPr lang="en-IN" sz="2600" dirty="0">
                <a:latin typeface="Arial Narrow" panose="020B0606020202030204" pitchFamily="34" charset="0"/>
              </a:rPr>
              <a:t>     </a:t>
            </a:r>
          </a:p>
          <a:p>
            <a:r>
              <a:rPr lang="en-IN" sz="2600" dirty="0">
                <a:latin typeface="Arial Narrow" panose="020B0606020202030204" pitchFamily="34" charset="0"/>
              </a:rPr>
              <a:t>Input: Strings X and Y with n and m elements, respectively </a:t>
            </a:r>
          </a:p>
          <a:p>
            <a:r>
              <a:rPr lang="en-IN" sz="2600" dirty="0">
                <a:latin typeface="Arial Narrow" panose="020B0606020202030204" pitchFamily="34" charset="0"/>
              </a:rPr>
              <a:t>Output: For </a:t>
            </a:r>
            <a:r>
              <a:rPr lang="en-IN" sz="2600" dirty="0" err="1">
                <a:latin typeface="Arial Narrow" panose="020B0606020202030204" pitchFamily="34" charset="0"/>
              </a:rPr>
              <a:t>i</a:t>
            </a:r>
            <a:r>
              <a:rPr lang="en-IN" sz="2600" dirty="0">
                <a:latin typeface="Arial Narrow" panose="020B0606020202030204" pitchFamily="34" charset="0"/>
              </a:rPr>
              <a:t> = 0,…,n-1, j = 0,...,m-1, the length L[</a:t>
            </a:r>
            <a:r>
              <a:rPr lang="en-IN" sz="2600" dirty="0" err="1">
                <a:latin typeface="Arial Narrow" panose="020B0606020202030204" pitchFamily="34" charset="0"/>
              </a:rPr>
              <a:t>i</a:t>
            </a:r>
            <a:r>
              <a:rPr lang="en-IN" sz="2600" dirty="0">
                <a:latin typeface="Arial Narrow" panose="020B0606020202030204" pitchFamily="34" charset="0"/>
              </a:rPr>
              <a:t>, j] of a longest string that is a subsequence of both the string X[0..i] = x</a:t>
            </a:r>
            <a:r>
              <a:rPr lang="en-IN" sz="2600" baseline="-25000" dirty="0">
                <a:latin typeface="Arial Narrow" panose="020B0606020202030204" pitchFamily="34" charset="0"/>
              </a:rPr>
              <a:t>0</a:t>
            </a:r>
            <a:r>
              <a:rPr lang="en-IN" sz="2600" dirty="0">
                <a:latin typeface="Arial Narrow" panose="020B0606020202030204" pitchFamily="34" charset="0"/>
              </a:rPr>
              <a:t>x</a:t>
            </a:r>
            <a:r>
              <a:rPr lang="en-IN" sz="2600" baseline="-25000" dirty="0">
                <a:latin typeface="Arial Narrow" panose="020B0606020202030204" pitchFamily="34" charset="0"/>
              </a:rPr>
              <a:t>1</a:t>
            </a:r>
            <a:r>
              <a:rPr lang="en-IN" sz="2600" dirty="0">
                <a:latin typeface="Arial Narrow" panose="020B0606020202030204" pitchFamily="34" charset="0"/>
              </a:rPr>
              <a:t>x</a:t>
            </a:r>
            <a:r>
              <a:rPr lang="en-IN" sz="2600" baseline="-25000" dirty="0">
                <a:latin typeface="Arial Narrow" panose="020B0606020202030204" pitchFamily="34" charset="0"/>
              </a:rPr>
              <a:t>2</a:t>
            </a:r>
            <a:r>
              <a:rPr lang="en-IN" sz="2600" dirty="0">
                <a:latin typeface="Arial Narrow" panose="020B0606020202030204" pitchFamily="34" charset="0"/>
              </a:rPr>
              <a:t>…x</a:t>
            </a:r>
            <a:r>
              <a:rPr lang="en-IN" sz="2600" baseline="-25000" dirty="0">
                <a:latin typeface="Arial Narrow" panose="020B0606020202030204" pitchFamily="34" charset="0"/>
              </a:rPr>
              <a:t>i</a:t>
            </a:r>
            <a:r>
              <a:rPr lang="en-IN" sz="2600" dirty="0">
                <a:latin typeface="Arial Narrow" panose="020B0606020202030204" pitchFamily="34" charset="0"/>
              </a:rPr>
              <a:t>  and the string Y [0.. j] = y</a:t>
            </a:r>
            <a:r>
              <a:rPr lang="en-IN" sz="2600" baseline="-25000" dirty="0">
                <a:latin typeface="Arial Narrow" panose="020B0606020202030204" pitchFamily="34" charset="0"/>
              </a:rPr>
              <a:t>0</a:t>
            </a:r>
            <a:r>
              <a:rPr lang="en-IN" sz="2600" dirty="0">
                <a:latin typeface="Arial Narrow" panose="020B0606020202030204" pitchFamily="34" charset="0"/>
              </a:rPr>
              <a:t>y</a:t>
            </a:r>
            <a:r>
              <a:rPr lang="en-IN" sz="2600" baseline="-25000" dirty="0">
                <a:latin typeface="Arial Narrow" panose="020B0606020202030204" pitchFamily="34" charset="0"/>
              </a:rPr>
              <a:t>1</a:t>
            </a:r>
            <a:r>
              <a:rPr lang="en-IN" sz="2600" dirty="0">
                <a:latin typeface="Arial Narrow" panose="020B0606020202030204" pitchFamily="34" charset="0"/>
              </a:rPr>
              <a:t>y</a:t>
            </a:r>
            <a:r>
              <a:rPr lang="en-IN" sz="2600" baseline="-25000" dirty="0">
                <a:latin typeface="Arial Narrow" panose="020B0606020202030204" pitchFamily="34" charset="0"/>
              </a:rPr>
              <a:t>2</a:t>
            </a:r>
            <a:r>
              <a:rPr lang="en-IN" sz="2600" dirty="0">
                <a:latin typeface="Arial Narrow" panose="020B0606020202030204" pitchFamily="34" charset="0"/>
              </a:rPr>
              <a:t>…</a:t>
            </a:r>
            <a:r>
              <a:rPr lang="en-IN" sz="2600" dirty="0" err="1">
                <a:latin typeface="Arial Narrow" panose="020B0606020202030204" pitchFamily="34" charset="0"/>
              </a:rPr>
              <a:t>y</a:t>
            </a:r>
            <a:r>
              <a:rPr lang="en-IN" sz="2600" baseline="-25000" dirty="0" err="1">
                <a:latin typeface="Arial Narrow" panose="020B0606020202030204" pitchFamily="34" charset="0"/>
              </a:rPr>
              <a:t>j</a:t>
            </a:r>
            <a:r>
              <a:rPr lang="en-IN" sz="2600" baseline="-25000" dirty="0">
                <a:latin typeface="Arial Narrow" panose="020B0606020202030204" pitchFamily="34" charset="0"/>
              </a:rPr>
              <a:t> </a:t>
            </a:r>
            <a:r>
              <a:rPr lang="en-IN" sz="2600" dirty="0">
                <a:latin typeface="Arial Narrow" panose="020B0606020202030204" pitchFamily="34" charset="0"/>
              </a:rPr>
              <a:t>   </a:t>
            </a:r>
          </a:p>
          <a:p>
            <a:r>
              <a:rPr lang="en-IN" sz="2600" dirty="0">
                <a:latin typeface="Arial Narrow" panose="020B0606020202030204" pitchFamily="34" charset="0"/>
              </a:rPr>
              <a:t> for </a:t>
            </a:r>
            <a:r>
              <a:rPr lang="en-IN" sz="2600" dirty="0" err="1">
                <a:latin typeface="Arial Narrow" panose="020B0606020202030204" pitchFamily="34" charset="0"/>
              </a:rPr>
              <a:t>i</a:t>
            </a:r>
            <a:r>
              <a:rPr lang="en-IN" sz="2600" dirty="0">
                <a:latin typeface="Arial Narrow" panose="020B0606020202030204" pitchFamily="34" charset="0"/>
              </a:rPr>
              <a:t> =1 to n-1 do </a:t>
            </a:r>
          </a:p>
          <a:p>
            <a:r>
              <a:rPr lang="en-IN" sz="2600" dirty="0">
                <a:latin typeface="Arial Narrow" panose="020B0606020202030204" pitchFamily="34" charset="0"/>
              </a:rPr>
              <a:t> L[i,-1] = 0      </a:t>
            </a:r>
          </a:p>
          <a:p>
            <a:r>
              <a:rPr lang="en-IN" sz="2600" dirty="0">
                <a:latin typeface="Arial Narrow" panose="020B0606020202030204" pitchFamily="34" charset="0"/>
              </a:rPr>
              <a:t> for j =0 to m-1 do  </a:t>
            </a:r>
          </a:p>
          <a:p>
            <a:r>
              <a:rPr lang="en-IN" sz="2600" dirty="0">
                <a:latin typeface="Arial Narrow" panose="020B0606020202030204" pitchFamily="34" charset="0"/>
              </a:rPr>
              <a:t> L[-1,j] = 0    </a:t>
            </a:r>
          </a:p>
          <a:p>
            <a:r>
              <a:rPr lang="en-IN" sz="2600" dirty="0">
                <a:latin typeface="Arial Narrow" panose="020B0606020202030204" pitchFamily="34" charset="0"/>
              </a:rPr>
              <a:t> for </a:t>
            </a:r>
            <a:r>
              <a:rPr lang="en-IN" sz="2600" dirty="0" err="1">
                <a:latin typeface="Arial Narrow" panose="020B0606020202030204" pitchFamily="34" charset="0"/>
              </a:rPr>
              <a:t>i</a:t>
            </a:r>
            <a:r>
              <a:rPr lang="en-IN" sz="2600" dirty="0">
                <a:latin typeface="Arial Narrow" panose="020B0606020202030204" pitchFamily="34" charset="0"/>
              </a:rPr>
              <a:t> =0 to n-1 do     </a:t>
            </a:r>
          </a:p>
          <a:p>
            <a:r>
              <a:rPr lang="en-IN" sz="2600" dirty="0">
                <a:latin typeface="Arial Narrow" panose="020B0606020202030204" pitchFamily="34" charset="0"/>
              </a:rPr>
              <a:t>	  for j =0 to m-1 do    </a:t>
            </a:r>
          </a:p>
          <a:p>
            <a:r>
              <a:rPr lang="en-IN" sz="2600" dirty="0">
                <a:latin typeface="Arial Narrow" panose="020B0606020202030204" pitchFamily="34" charset="0"/>
              </a:rPr>
              <a:t>  		 if (x</a:t>
            </a:r>
            <a:r>
              <a:rPr lang="en-IN" sz="2600" baseline="-25000" dirty="0">
                <a:latin typeface="Arial Narrow" panose="020B0606020202030204" pitchFamily="34" charset="0"/>
              </a:rPr>
              <a:t>i</a:t>
            </a:r>
            <a:r>
              <a:rPr lang="en-IN" sz="2600" dirty="0">
                <a:latin typeface="Arial Narrow" panose="020B0606020202030204" pitchFamily="34" charset="0"/>
              </a:rPr>
              <a:t> == </a:t>
            </a:r>
            <a:r>
              <a:rPr lang="en-IN" sz="2600" dirty="0" err="1">
                <a:latin typeface="Arial Narrow" panose="020B0606020202030204" pitchFamily="34" charset="0"/>
              </a:rPr>
              <a:t>y</a:t>
            </a:r>
            <a:r>
              <a:rPr lang="en-IN" sz="2600" baseline="-25000" dirty="0" err="1">
                <a:latin typeface="Arial Narrow" panose="020B0606020202030204" pitchFamily="34" charset="0"/>
              </a:rPr>
              <a:t>j</a:t>
            </a:r>
            <a:r>
              <a:rPr lang="en-IN" sz="2600" dirty="0">
                <a:latin typeface="Arial Narrow" panose="020B0606020202030204" pitchFamily="34" charset="0"/>
              </a:rPr>
              <a:t>)  then   </a:t>
            </a:r>
          </a:p>
          <a:p>
            <a:r>
              <a:rPr lang="en-IN" sz="2600" dirty="0">
                <a:latin typeface="Arial Narrow" panose="020B0606020202030204" pitchFamily="34" charset="0"/>
              </a:rPr>
              <a:t>			 L[</a:t>
            </a:r>
            <a:r>
              <a:rPr lang="en-IN" sz="2600" dirty="0" err="1">
                <a:latin typeface="Arial Narrow" panose="020B0606020202030204" pitchFamily="34" charset="0"/>
              </a:rPr>
              <a:t>i</a:t>
            </a:r>
            <a:r>
              <a:rPr lang="en-IN" sz="2600" dirty="0">
                <a:latin typeface="Arial Narrow" panose="020B0606020202030204" pitchFamily="34" charset="0"/>
              </a:rPr>
              <a:t>, j] = L[i-1, j-1] + 1   </a:t>
            </a:r>
          </a:p>
          <a:p>
            <a:r>
              <a:rPr lang="en-IN" sz="2600" dirty="0">
                <a:latin typeface="Arial Narrow" panose="020B0606020202030204" pitchFamily="34" charset="0"/>
              </a:rPr>
              <a:t>  		 else       </a:t>
            </a:r>
          </a:p>
          <a:p>
            <a:r>
              <a:rPr lang="en-IN" sz="2600" dirty="0">
                <a:latin typeface="Arial Narrow" panose="020B0606020202030204" pitchFamily="34" charset="0"/>
              </a:rPr>
              <a:t>   			 L[</a:t>
            </a:r>
            <a:r>
              <a:rPr lang="en-IN" sz="2600" dirty="0" err="1">
                <a:latin typeface="Arial Narrow" panose="020B0606020202030204" pitchFamily="34" charset="0"/>
              </a:rPr>
              <a:t>i</a:t>
            </a:r>
            <a:r>
              <a:rPr lang="en-IN" sz="2600" dirty="0">
                <a:latin typeface="Arial Narrow" panose="020B0606020202030204" pitchFamily="34" charset="0"/>
              </a:rPr>
              <a:t>, j] = max{L[i-1, j] , L[</a:t>
            </a:r>
            <a:r>
              <a:rPr lang="en-IN" sz="2600" dirty="0" err="1">
                <a:latin typeface="Arial Narrow" panose="020B0606020202030204" pitchFamily="34" charset="0"/>
              </a:rPr>
              <a:t>i</a:t>
            </a:r>
            <a:r>
              <a:rPr lang="en-IN" sz="2600" dirty="0">
                <a:latin typeface="Arial Narrow" panose="020B0606020202030204" pitchFamily="34" charset="0"/>
              </a:rPr>
              <a:t>, j-1]}   </a:t>
            </a:r>
          </a:p>
          <a:p>
            <a:r>
              <a:rPr lang="en-IN" sz="2600" dirty="0">
                <a:latin typeface="Arial Narrow" panose="020B0606020202030204" pitchFamily="34" charset="0"/>
              </a:rPr>
              <a:t>return array L   </a:t>
            </a:r>
          </a:p>
          <a:p>
            <a:r>
              <a:rPr lang="en-IN" sz="2600" dirty="0">
                <a:latin typeface="Arial Narrow" panose="020B0606020202030204" pitchFamily="34" charset="0"/>
              </a:rPr>
              <a:t> </a:t>
            </a:r>
          </a:p>
          <a:p>
            <a:r>
              <a:rPr lang="en-IN" sz="2600" dirty="0">
                <a:latin typeface="Arial Narrow" panose="020B0606020202030204" pitchFamily="34" charset="0"/>
              </a:rPr>
              <a:t> </a:t>
            </a:r>
          </a:p>
        </p:txBody>
      </p:sp>
    </p:spTree>
    <p:extLst>
      <p:ext uri="{BB962C8B-B14F-4D97-AF65-F5344CB8AC3E}">
        <p14:creationId xmlns:p14="http://schemas.microsoft.com/office/powerpoint/2010/main" val="2094089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296215" y="1149216"/>
            <a:ext cx="5962918" cy="3229601"/>
          </a:xfrm>
        </p:spPr>
        <p:txBody>
          <a:bodyPr>
            <a:normAutofit/>
          </a:bodyPr>
          <a:lstStyle/>
          <a:p>
            <a:pPr algn="just"/>
            <a:r>
              <a:rPr lang="en-IN" altLang="zh-TW" sz="2600" dirty="0"/>
              <a:t>We have two nested loops n</a:t>
            </a:r>
          </a:p>
          <a:p>
            <a:pPr algn="just"/>
            <a:r>
              <a:rPr lang="en-IN" altLang="zh-TW" sz="2600" dirty="0"/>
              <a:t>The outer one iterates n times n</a:t>
            </a:r>
          </a:p>
          <a:p>
            <a:pPr algn="just"/>
            <a:r>
              <a:rPr lang="en-IN" altLang="zh-TW" sz="2600" dirty="0"/>
              <a:t>The inner one iterates m times n</a:t>
            </a:r>
          </a:p>
          <a:p>
            <a:pPr algn="just"/>
            <a:r>
              <a:rPr lang="en-IN" altLang="zh-TW" sz="2600" dirty="0"/>
              <a:t>A constant amount of work is done inside each iteration of the inner loop n</a:t>
            </a:r>
          </a:p>
          <a:p>
            <a:pPr algn="just"/>
            <a:r>
              <a:rPr lang="en-IN" altLang="zh-TW" sz="2600" dirty="0"/>
              <a:t>Thus, the total running time is O( nm ) </a:t>
            </a:r>
            <a:endParaRPr lang="zh-TW" altLang="en-US" sz="2600" dirty="0"/>
          </a:p>
        </p:txBody>
      </p:sp>
      <p:graphicFrame>
        <p:nvGraphicFramePr>
          <p:cNvPr id="16388" name="Object 4"/>
          <p:cNvGraphicFramePr>
            <a:graphicFrameLocks noChangeAspect="1"/>
          </p:cNvGraphicFramePr>
          <p:nvPr>
            <p:extLst>
              <p:ext uri="{D42A27DB-BD31-4B8C-83A1-F6EECF244321}">
                <p14:modId xmlns:p14="http://schemas.microsoft.com/office/powerpoint/2010/main" val="1695579926"/>
              </p:ext>
            </p:extLst>
          </p:nvPr>
        </p:nvGraphicFramePr>
        <p:xfrm>
          <a:off x="5830372" y="900771"/>
          <a:ext cx="6211373" cy="4666746"/>
        </p:xfrm>
        <a:graphic>
          <a:graphicData uri="http://schemas.openxmlformats.org/presentationml/2006/ole">
            <mc:AlternateContent xmlns:mc="http://schemas.openxmlformats.org/markup-compatibility/2006">
              <mc:Choice xmlns:v="urn:schemas-microsoft-com:vml" Requires="v">
                <p:oleObj spid="_x0000_s3073" name="VISIO" r:id="rId4" imgW="3725952" imgH="2796363" progId="Visio.Drawing.6">
                  <p:embed/>
                </p:oleObj>
              </mc:Choice>
              <mc:Fallback>
                <p:oleObj name="VISIO" r:id="rId4" imgW="3725952" imgH="2796363" progId="Visio.Drawing.6">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372" y="900771"/>
                        <a:ext cx="6211373" cy="4666746"/>
                      </a:xfrm>
                      <a:prstGeom prst="rect">
                        <a:avLst/>
                      </a:prstGeom>
                      <a:noFill/>
                      <a:ln>
                        <a:noFill/>
                      </a:ln>
                      <a:effectLst/>
                    </p:spPr>
                  </p:pic>
                </p:oleObj>
              </mc:Fallback>
            </mc:AlternateContent>
          </a:graphicData>
        </a:graphic>
      </p:graphicFrame>
      <p:sp>
        <p:nvSpPr>
          <p:cNvPr id="6" name="Title 1"/>
          <p:cNvSpPr>
            <a:spLocks noGrp="1"/>
          </p:cNvSpPr>
          <p:nvPr>
            <p:ph type="title"/>
          </p:nvPr>
        </p:nvSpPr>
        <p:spPr>
          <a:xfrm>
            <a:off x="296214" y="261345"/>
            <a:ext cx="9838386" cy="768216"/>
          </a:xfrm>
        </p:spPr>
        <p:txBody>
          <a:bodyPr/>
          <a:lstStyle/>
          <a:p>
            <a:r>
              <a:rPr lang="en-IN" b="1" dirty="0"/>
              <a:t>LCS Algorithm Analysis</a:t>
            </a:r>
          </a:p>
        </p:txBody>
      </p:sp>
    </p:spTree>
    <p:extLst>
      <p:ext uri="{BB962C8B-B14F-4D97-AF65-F5344CB8AC3E}">
        <p14:creationId xmlns:p14="http://schemas.microsoft.com/office/powerpoint/2010/main" val="215340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421783" y="115910"/>
            <a:ext cx="8610600" cy="838200"/>
          </a:xfrm>
        </p:spPr>
        <p:txBody>
          <a:bodyPr/>
          <a:lstStyle/>
          <a:p>
            <a:r>
              <a:rPr lang="en-US" b="1" dirty="0"/>
              <a:t>Examples of DP algorithms</a:t>
            </a:r>
          </a:p>
        </p:txBody>
      </p:sp>
      <p:sp>
        <p:nvSpPr>
          <p:cNvPr id="411651" name="Text Box 3"/>
          <p:cNvSpPr txBox="1">
            <a:spLocks noChangeArrowheads="1"/>
          </p:cNvSpPr>
          <p:nvPr/>
        </p:nvSpPr>
        <p:spPr bwMode="auto">
          <a:xfrm>
            <a:off x="421783" y="1066800"/>
            <a:ext cx="11581327"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Char char="•"/>
            </a:pPr>
            <a:r>
              <a:rPr lang="en-US" sz="2600" dirty="0"/>
              <a:t>  Computing a binomial coefficient</a:t>
            </a:r>
          </a:p>
          <a:p>
            <a:pPr algn="l">
              <a:buFontTx/>
              <a:buChar char="•"/>
            </a:pPr>
            <a:endParaRPr lang="en-US" sz="2600" dirty="0"/>
          </a:p>
          <a:p>
            <a:pPr algn="l">
              <a:buFontTx/>
              <a:buChar char="•"/>
            </a:pPr>
            <a:r>
              <a:rPr lang="en-US" sz="2600" dirty="0"/>
              <a:t>  Longest common subsequence</a:t>
            </a:r>
          </a:p>
          <a:p>
            <a:pPr lvl="1" algn="l"/>
            <a:endParaRPr lang="en-US" sz="2600" dirty="0"/>
          </a:p>
          <a:p>
            <a:pPr algn="l">
              <a:buFontTx/>
              <a:buChar char="•"/>
            </a:pPr>
            <a:r>
              <a:rPr lang="en-US" sz="2600" dirty="0"/>
              <a:t>  Making Change Problem</a:t>
            </a:r>
          </a:p>
          <a:p>
            <a:pPr algn="l">
              <a:buFontTx/>
              <a:buChar char="•"/>
            </a:pPr>
            <a:endParaRPr lang="en-US" sz="2600" dirty="0"/>
          </a:p>
          <a:p>
            <a:pPr algn="l">
              <a:buFontTx/>
              <a:buChar char="•"/>
            </a:pPr>
            <a:r>
              <a:rPr lang="en-US" sz="2600" dirty="0"/>
              <a:t>  Floyd’s algorithm for all-pairs shortest paths</a:t>
            </a:r>
          </a:p>
          <a:p>
            <a:pPr algn="l">
              <a:buFontTx/>
              <a:buChar char="•"/>
            </a:pPr>
            <a:endParaRPr lang="en-US" sz="2600" dirty="0"/>
          </a:p>
          <a:p>
            <a:pPr algn="l">
              <a:buFontTx/>
              <a:buChar char="•"/>
            </a:pPr>
            <a:r>
              <a:rPr lang="en-US" sz="2600" dirty="0"/>
              <a:t>  Constructing an optimal binary search tree</a:t>
            </a:r>
          </a:p>
          <a:p>
            <a:pPr lvl="1" algn="l">
              <a:buFontTx/>
              <a:buChar char="•"/>
            </a:pPr>
            <a:endParaRPr lang="en-US" sz="2600" dirty="0"/>
          </a:p>
          <a:p>
            <a:pPr algn="l">
              <a:buFontTx/>
              <a:buChar char="•"/>
            </a:pPr>
            <a:r>
              <a:rPr lang="en-US" sz="2600" dirty="0"/>
              <a:t>  Some instances of difficult discrete optimization problems:</a:t>
            </a:r>
          </a:p>
          <a:p>
            <a:pPr lvl="1" algn="l"/>
            <a:r>
              <a:rPr lang="en-US" sz="2600" dirty="0"/>
              <a:t> - traveling salesman</a:t>
            </a:r>
          </a:p>
          <a:p>
            <a:pPr lvl="1" algn="l"/>
            <a:r>
              <a:rPr lang="en-US" sz="2600" dirty="0"/>
              <a:t> - knapsack</a:t>
            </a:r>
          </a:p>
          <a:p>
            <a:pPr algn="l">
              <a:buFontTx/>
              <a:buChar char="•"/>
            </a:pPr>
            <a:endParaRPr lang="en-US" sz="2600" dirty="0"/>
          </a:p>
        </p:txBody>
      </p:sp>
    </p:spTree>
    <p:extLst>
      <p:ext uri="{BB962C8B-B14F-4D97-AF65-F5344CB8AC3E}">
        <p14:creationId xmlns:p14="http://schemas.microsoft.com/office/powerpoint/2010/main" val="336511110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fld id="{C029EBBD-DA00-4D93-AEDA-42F38B922E6C}" type="datetime1">
              <a:rPr lang="en-US"/>
              <a:pPr>
                <a:defRPr/>
              </a:pPr>
              <a:t>10/8/2022</a:t>
            </a:fld>
            <a:endParaRPr lang="en-US"/>
          </a:p>
        </p:txBody>
      </p:sp>
      <p:sp>
        <p:nvSpPr>
          <p:cNvPr id="8"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339EF83-1BCA-4145-BE42-61152EB213C8}" type="slidenum">
              <a:rPr lang="en-US" sz="1400">
                <a:latin typeface="Arial" panose="020B0604020202020204" pitchFamily="34" charset="0"/>
              </a:rPr>
              <a:pPr/>
              <a:t>60</a:t>
            </a:fld>
            <a:endParaRPr lang="en-US" sz="1400">
              <a:latin typeface="Arial" panose="020B0604020202020204" pitchFamily="34" charset="0"/>
            </a:endParaRPr>
          </a:p>
        </p:txBody>
      </p:sp>
      <p:sp>
        <p:nvSpPr>
          <p:cNvPr id="8196" name="Rectangle 2"/>
          <p:cNvSpPr>
            <a:spLocks noGrp="1" noChangeArrowheads="1"/>
          </p:cNvSpPr>
          <p:nvPr>
            <p:ph type="title"/>
          </p:nvPr>
        </p:nvSpPr>
        <p:spPr>
          <a:xfrm>
            <a:off x="2438400" y="0"/>
            <a:ext cx="7924800" cy="1143000"/>
          </a:xfrm>
        </p:spPr>
        <p:txBody>
          <a:bodyPr/>
          <a:lstStyle/>
          <a:p>
            <a:pPr algn="ctr"/>
            <a:r>
              <a:rPr lang="en-US"/>
              <a:t>LCS Example</a:t>
            </a:r>
          </a:p>
        </p:txBody>
      </p:sp>
      <p:sp>
        <p:nvSpPr>
          <p:cNvPr id="8197" name="Rectangle 3"/>
          <p:cNvSpPr>
            <a:spLocks noGrp="1" noChangeArrowheads="1"/>
          </p:cNvSpPr>
          <p:nvPr>
            <p:ph type="body" idx="1"/>
          </p:nvPr>
        </p:nvSpPr>
        <p:spPr>
          <a:xfrm>
            <a:off x="566670" y="990600"/>
            <a:ext cx="10101330" cy="2590800"/>
          </a:xfrm>
        </p:spPr>
        <p:txBody>
          <a:bodyPr/>
          <a:lstStyle/>
          <a:p>
            <a:pPr>
              <a:buFont typeface="Monotype Sorts" pitchFamily="2" charset="2"/>
              <a:buNone/>
            </a:pPr>
            <a:r>
              <a:rPr lang="en-US" sz="2600" dirty="0"/>
              <a:t>We’ll see how LCS algorithm works on the following example:</a:t>
            </a:r>
          </a:p>
          <a:p>
            <a:r>
              <a:rPr lang="en-US" sz="2600" dirty="0"/>
              <a:t>X = ABCB</a:t>
            </a:r>
          </a:p>
          <a:p>
            <a:r>
              <a:rPr lang="en-US" sz="2600" dirty="0"/>
              <a:t>Y = BDCAB</a:t>
            </a:r>
          </a:p>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15364" name="Text Box 4"/>
          <p:cNvSpPr txBox="1">
            <a:spLocks noChangeArrowheads="1"/>
          </p:cNvSpPr>
          <p:nvPr/>
        </p:nvSpPr>
        <p:spPr bwMode="auto">
          <a:xfrm>
            <a:off x="939085" y="3399215"/>
            <a:ext cx="7315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dirty="0"/>
              <a:t>LCS(X, Y) = BCB</a:t>
            </a:r>
          </a:p>
          <a:p>
            <a:r>
              <a:rPr lang="en-US" sz="3200" dirty="0"/>
              <a:t>X = A </a:t>
            </a:r>
            <a:r>
              <a:rPr lang="en-US" sz="3200" b="1" dirty="0"/>
              <a:t>B</a:t>
            </a:r>
            <a:r>
              <a:rPr lang="en-US" sz="3200" dirty="0"/>
              <a:t>     </a:t>
            </a:r>
            <a:r>
              <a:rPr lang="en-US" sz="3200" b="1" dirty="0"/>
              <a:t>C</a:t>
            </a:r>
            <a:r>
              <a:rPr lang="en-US" sz="3200" dirty="0"/>
              <a:t>     </a:t>
            </a:r>
            <a:r>
              <a:rPr lang="en-US" sz="3200" b="1" dirty="0"/>
              <a:t>B</a:t>
            </a:r>
            <a:endParaRPr lang="en-US" sz="3200" dirty="0"/>
          </a:p>
          <a:p>
            <a:r>
              <a:rPr lang="en-US" sz="3200" dirty="0"/>
              <a:t>Y =     </a:t>
            </a:r>
            <a:r>
              <a:rPr lang="en-US" sz="3200" b="1" dirty="0"/>
              <a:t>B</a:t>
            </a:r>
            <a:r>
              <a:rPr lang="en-US" sz="3200" dirty="0"/>
              <a:t> D </a:t>
            </a:r>
            <a:r>
              <a:rPr lang="en-US" sz="3200" b="1" dirty="0"/>
              <a:t>C</a:t>
            </a:r>
            <a:r>
              <a:rPr lang="en-US" sz="3200" dirty="0"/>
              <a:t> A </a:t>
            </a:r>
            <a:r>
              <a:rPr lang="en-US" sz="3200" b="1" dirty="0"/>
              <a:t>B</a:t>
            </a:r>
            <a:endParaRPr lang="en-US" b="1" dirty="0"/>
          </a:p>
        </p:txBody>
      </p:sp>
      <p:sp>
        <p:nvSpPr>
          <p:cNvPr id="15365" name="Text Box 5"/>
          <p:cNvSpPr txBox="1">
            <a:spLocks noChangeArrowheads="1"/>
          </p:cNvSpPr>
          <p:nvPr/>
        </p:nvSpPr>
        <p:spPr bwMode="auto">
          <a:xfrm>
            <a:off x="434887" y="2632075"/>
            <a:ext cx="113879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2600" dirty="0">
                <a:latin typeface="+mn-lt"/>
              </a:rPr>
              <a:t>What is the Longest Common Subsequence of X and Y?</a:t>
            </a:r>
          </a:p>
        </p:txBody>
      </p:sp>
    </p:spTree>
    <p:extLst>
      <p:ext uri="{BB962C8B-B14F-4D97-AF65-F5344CB8AC3E}">
        <p14:creationId xmlns:p14="http://schemas.microsoft.com/office/powerpoint/2010/main" val="3445823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6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3"/>
          <p:cNvSpPr>
            <a:spLocks noGrp="1"/>
          </p:cNvSpPr>
          <p:nvPr>
            <p:ph type="dt" sz="quarter" idx="10"/>
          </p:nvPr>
        </p:nvSpPr>
        <p:spPr/>
        <p:txBody>
          <a:bodyPr/>
          <a:lstStyle/>
          <a:p>
            <a:pPr>
              <a:defRPr/>
            </a:pPr>
            <a:fld id="{5E54F00A-6E27-4842-B58F-1983FC8EBDB4}" type="datetime1">
              <a:rPr lang="en-US"/>
              <a:pPr>
                <a:defRPr/>
              </a:pPr>
              <a:t>10/8/2022</a:t>
            </a:fld>
            <a:endParaRPr lang="en-US" dirty="0"/>
          </a:p>
        </p:txBody>
      </p:sp>
      <p:sp>
        <p:nvSpPr>
          <p:cNvPr id="38"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0ACA9D3-A5A5-424A-AD7F-FCE2CA9F2A9E}" type="slidenum">
              <a:rPr lang="en-US" sz="1400">
                <a:latin typeface="Arial" panose="020B0604020202020204" pitchFamily="34" charset="0"/>
              </a:rPr>
              <a:pPr/>
              <a:t>61</a:t>
            </a:fld>
            <a:endParaRPr lang="en-US" sz="1400">
              <a:latin typeface="Arial" panose="020B0604020202020204" pitchFamily="34" charset="0"/>
            </a:endParaRPr>
          </a:p>
        </p:txBody>
      </p:sp>
      <p:sp>
        <p:nvSpPr>
          <p:cNvPr id="9220" name="Rectangle 2"/>
          <p:cNvSpPr>
            <a:spLocks noGrp="1" noChangeArrowheads="1"/>
          </p:cNvSpPr>
          <p:nvPr>
            <p:ph type="title"/>
          </p:nvPr>
        </p:nvSpPr>
        <p:spPr>
          <a:xfrm>
            <a:off x="2362200" y="44450"/>
            <a:ext cx="8305800" cy="869949"/>
          </a:xfrm>
        </p:spPr>
        <p:txBody>
          <a:bodyPr/>
          <a:lstStyle/>
          <a:p>
            <a:pPr algn="ctr"/>
            <a:r>
              <a:rPr lang="en-US" dirty="0"/>
              <a:t>LCS Example (0)</a:t>
            </a:r>
          </a:p>
        </p:txBody>
      </p:sp>
      <p:sp>
        <p:nvSpPr>
          <p:cNvPr id="9221"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2"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3"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4"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5"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6"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7"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8"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29"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30"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31"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32"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33"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34"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9235"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9236"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9237"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9238"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9239"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9240"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9241"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9242"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9243"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9244"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9245"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9246"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9247"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9248"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9249"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9250"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9251"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9252" name="Text Box 44"/>
          <p:cNvSpPr txBox="1">
            <a:spLocks noChangeArrowheads="1"/>
          </p:cNvSpPr>
          <p:nvPr/>
        </p:nvSpPr>
        <p:spPr bwMode="auto">
          <a:xfrm>
            <a:off x="2895600" y="5059363"/>
            <a:ext cx="38417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sz="2800"/>
              <a:t>X = ABCB;   m = |X| = 4</a:t>
            </a:r>
          </a:p>
          <a:p>
            <a:pPr>
              <a:lnSpc>
                <a:spcPct val="90000"/>
              </a:lnSpc>
            </a:pPr>
            <a:r>
              <a:rPr lang="en-US" sz="2800"/>
              <a:t>Y = BDCAB; n = |Y| = 5</a:t>
            </a:r>
          </a:p>
          <a:p>
            <a:pPr>
              <a:lnSpc>
                <a:spcPct val="90000"/>
              </a:lnSpc>
            </a:pPr>
            <a:r>
              <a:rPr lang="en-US" sz="2800"/>
              <a:t>Allocate array c[5,4]	</a:t>
            </a:r>
            <a:endParaRPr lang="en-US" sz="2800" baseline="-25000">
              <a:solidFill>
                <a:srgbClr val="33CC33"/>
              </a:solidFill>
            </a:endParaRPr>
          </a:p>
        </p:txBody>
      </p:sp>
      <p:sp>
        <p:nvSpPr>
          <p:cNvPr id="9253" name="Text Box 45"/>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t>ABCB</a:t>
            </a:r>
          </a:p>
          <a:p>
            <a:r>
              <a:rPr lang="en-US" sz="3200"/>
              <a:t>BDCAB</a:t>
            </a:r>
            <a:endParaRPr lang="en-US" sz="2800"/>
          </a:p>
        </p:txBody>
      </p:sp>
    </p:spTree>
    <p:extLst>
      <p:ext uri="{BB962C8B-B14F-4D97-AF65-F5344CB8AC3E}">
        <p14:creationId xmlns:p14="http://schemas.microsoft.com/office/powerpoint/2010/main" val="1199785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Date Placeholder 3"/>
          <p:cNvSpPr>
            <a:spLocks noGrp="1"/>
          </p:cNvSpPr>
          <p:nvPr>
            <p:ph type="dt" sz="quarter" idx="10"/>
          </p:nvPr>
        </p:nvSpPr>
        <p:spPr/>
        <p:txBody>
          <a:bodyPr/>
          <a:lstStyle/>
          <a:p>
            <a:pPr>
              <a:defRPr/>
            </a:pPr>
            <a:fld id="{2C3CCEF2-878C-4465-81BA-93823C6E52BA}" type="datetime1">
              <a:rPr lang="en-US"/>
              <a:pPr>
                <a:defRPr/>
              </a:pPr>
              <a:t>10/8/2022</a:t>
            </a:fld>
            <a:endParaRPr lang="en-US"/>
          </a:p>
        </p:txBody>
      </p:sp>
      <p:sp>
        <p:nvSpPr>
          <p:cNvPr id="48"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6259392-CB63-4C7C-BA05-F3933BBF2C37}" type="slidenum">
              <a:rPr lang="en-US" sz="1400">
                <a:latin typeface="Arial" panose="020B0604020202020204" pitchFamily="34" charset="0"/>
              </a:rPr>
              <a:pPr/>
              <a:t>62</a:t>
            </a:fld>
            <a:endParaRPr lang="en-US" sz="1400">
              <a:latin typeface="Arial" panose="020B0604020202020204" pitchFamily="34" charset="0"/>
            </a:endParaRPr>
          </a:p>
        </p:txBody>
      </p:sp>
      <p:sp>
        <p:nvSpPr>
          <p:cNvPr id="10244" name="Rectangle 2"/>
          <p:cNvSpPr>
            <a:spLocks noGrp="1" noChangeArrowheads="1"/>
          </p:cNvSpPr>
          <p:nvPr>
            <p:ph type="title"/>
          </p:nvPr>
        </p:nvSpPr>
        <p:spPr>
          <a:xfrm>
            <a:off x="2362200" y="0"/>
            <a:ext cx="8305800" cy="914400"/>
          </a:xfrm>
        </p:spPr>
        <p:txBody>
          <a:bodyPr/>
          <a:lstStyle/>
          <a:p>
            <a:pPr algn="ctr"/>
            <a:r>
              <a:rPr lang="en-US"/>
              <a:t>LCS Example (1)</a:t>
            </a:r>
          </a:p>
        </p:txBody>
      </p:sp>
      <p:sp>
        <p:nvSpPr>
          <p:cNvPr id="10245" name="Line 4"/>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46" name="Line 5"/>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47" name="Line 16"/>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48" name="Line 17"/>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49" name="Line 18"/>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0" name="Line 19"/>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1" name="Line 20"/>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2" name="Line 22"/>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3" name="Line 23"/>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4" name="Line 24"/>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5" name="Line 25"/>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6" name="Line 26"/>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7" name="Line 29"/>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258" name="Text Box 33"/>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10259" name="Text Box 3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0260" name="Text Box 3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0261" name="Text Box 3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0262" name="Text Box 4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0263" name="Text Box 4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0264" name="Text Box 46"/>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0265" name="Text Box 47"/>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0266" name="Text Box 50"/>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0267" name="Text Box 54"/>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0268" name="Text Box 55"/>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0269" name="Text Box 56"/>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0270" name="Text Box 57"/>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0271" name="Text Box 5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0272" name="Text Box 6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0273" name="Text Box 63"/>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0274" name="Text Box 65"/>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0275" name="Text Box 67"/>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1332" name="Text Box 68"/>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33" name="Text Box 69"/>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35" name="Text Box 71"/>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36" name="Text Box 72"/>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37" name="Text Box 73"/>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38" name="Text Box 74"/>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39" name="Text Box 75"/>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42" name="Text Box 78"/>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43" name="Text Box 79"/>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44" name="Text Box 80"/>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0286" name="Text Box 84"/>
          <p:cNvSpPr txBox="1">
            <a:spLocks noChangeArrowheads="1"/>
          </p:cNvSpPr>
          <p:nvPr/>
        </p:nvSpPr>
        <p:spPr bwMode="auto">
          <a:xfrm>
            <a:off x="2895600" y="5105400"/>
            <a:ext cx="475615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endParaRPr lang="en-US"/>
          </a:p>
          <a:p>
            <a:pPr>
              <a:lnSpc>
                <a:spcPct val="90000"/>
              </a:lnSpc>
            </a:pPr>
            <a:r>
              <a:rPr lang="en-US" sz="2800"/>
              <a:t>for i = 1 to m 	c[i,0] = 0 	</a:t>
            </a:r>
          </a:p>
          <a:p>
            <a:pPr>
              <a:lnSpc>
                <a:spcPct val="90000"/>
              </a:lnSpc>
            </a:pPr>
            <a:r>
              <a:rPr lang="en-US" sz="2800"/>
              <a:t>for j = 1 to n  	c[0,j] = 0	</a:t>
            </a:r>
            <a:endParaRPr lang="en-US" sz="2800" baseline="-25000">
              <a:solidFill>
                <a:srgbClr val="33CC33"/>
              </a:solidFill>
            </a:endParaRPr>
          </a:p>
        </p:txBody>
      </p:sp>
      <p:sp>
        <p:nvSpPr>
          <p:cNvPr id="10287" name="Text Box 85"/>
          <p:cNvSpPr txBox="1">
            <a:spLocks noChangeArrowheads="1"/>
          </p:cNvSpPr>
          <p:nvPr/>
        </p:nvSpPr>
        <p:spPr bwMode="auto">
          <a:xfrm>
            <a:off x="9067800"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t>ABCB</a:t>
            </a:r>
          </a:p>
          <a:p>
            <a:r>
              <a:rPr lang="en-US" sz="3200"/>
              <a:t>BDCAB</a:t>
            </a:r>
            <a:endParaRPr lang="en-US" sz="2800"/>
          </a:p>
        </p:txBody>
      </p:sp>
    </p:spTree>
    <p:extLst>
      <p:ext uri="{BB962C8B-B14F-4D97-AF65-F5344CB8AC3E}">
        <p14:creationId xmlns:p14="http://schemas.microsoft.com/office/powerpoint/2010/main" val="720845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3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3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3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3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3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3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3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34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32" grpId="0" autoUpdateAnimBg="0"/>
      <p:bldP spid="11333" grpId="0" autoUpdateAnimBg="0"/>
      <p:bldP spid="11335" grpId="0" autoUpdateAnimBg="0"/>
      <p:bldP spid="11336" grpId="0" autoUpdateAnimBg="0"/>
      <p:bldP spid="11337" grpId="0" autoUpdateAnimBg="0"/>
      <p:bldP spid="11338" grpId="0" autoUpdateAnimBg="0"/>
      <p:bldP spid="11339" grpId="0" autoUpdateAnimBg="0"/>
      <p:bldP spid="11342" grpId="0" autoUpdateAnimBg="0"/>
      <p:bldP spid="11343" grpId="0" autoUpdateAnimBg="0"/>
      <p:bldP spid="1134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3"/>
          <p:cNvSpPr>
            <a:spLocks noGrp="1"/>
          </p:cNvSpPr>
          <p:nvPr>
            <p:ph type="dt" sz="quarter" idx="10"/>
          </p:nvPr>
        </p:nvSpPr>
        <p:spPr/>
        <p:txBody>
          <a:bodyPr/>
          <a:lstStyle/>
          <a:p>
            <a:pPr>
              <a:defRPr/>
            </a:pPr>
            <a:fld id="{8263CD06-95BC-45F8-846F-448B21840407}" type="datetime1">
              <a:rPr lang="en-US"/>
              <a:pPr>
                <a:defRPr/>
              </a:pPr>
              <a:t>10/8/2022</a:t>
            </a:fld>
            <a:endParaRPr lang="en-US"/>
          </a:p>
        </p:txBody>
      </p:sp>
      <p:sp>
        <p:nvSpPr>
          <p:cNvPr id="53"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DE7FAC5-3006-4414-9B10-AA091B973CA8}" type="slidenum">
              <a:rPr lang="en-US" sz="1400">
                <a:latin typeface="Arial" panose="020B0604020202020204" pitchFamily="34" charset="0"/>
              </a:rPr>
              <a:pPr/>
              <a:t>63</a:t>
            </a:fld>
            <a:endParaRPr lang="en-US" sz="1400">
              <a:latin typeface="Arial" panose="020B0604020202020204" pitchFamily="34" charset="0"/>
            </a:endParaRPr>
          </a:p>
        </p:txBody>
      </p:sp>
      <p:sp>
        <p:nvSpPr>
          <p:cNvPr id="11268" name="Rectangle 2"/>
          <p:cNvSpPr>
            <a:spLocks noGrp="1" noChangeArrowheads="1"/>
          </p:cNvSpPr>
          <p:nvPr>
            <p:ph type="title"/>
          </p:nvPr>
        </p:nvSpPr>
        <p:spPr>
          <a:xfrm>
            <a:off x="2362200" y="0"/>
            <a:ext cx="8305800" cy="914400"/>
          </a:xfrm>
        </p:spPr>
        <p:txBody>
          <a:bodyPr/>
          <a:lstStyle/>
          <a:p>
            <a:pPr algn="ctr"/>
            <a:r>
              <a:rPr lang="en-US"/>
              <a:t>LCS Example (2)</a:t>
            </a:r>
          </a:p>
        </p:txBody>
      </p:sp>
      <p:sp>
        <p:nvSpPr>
          <p:cNvPr id="11269"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0"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1"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2"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3"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4"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5"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6"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7"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8"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79"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0"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1"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1282"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a:t>
            </a:r>
            <a:r>
              <a:rPr lang="en-US" b="1">
                <a:solidFill>
                  <a:srgbClr val="FF0000"/>
                </a:solidFill>
              </a:rPr>
              <a:t>1</a:t>
            </a:r>
            <a:r>
              <a:rPr lang="en-US"/>
              <a:t>          2         3        4         5 </a:t>
            </a:r>
          </a:p>
        </p:txBody>
      </p:sp>
      <p:sp>
        <p:nvSpPr>
          <p:cNvPr id="11283"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1284"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11285"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1286"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1287"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1288"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1289"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1290"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1291"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1292"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1293"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1294"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1295"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1296"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1297"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1298"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1299"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1300"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1"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2"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3"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4"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5"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6"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7"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8"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09"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1310" name="Text Box 44"/>
          <p:cNvSpPr txBox="1">
            <a:spLocks noChangeArrowheads="1"/>
          </p:cNvSpPr>
          <p:nvPr/>
        </p:nvSpPr>
        <p:spPr bwMode="auto">
          <a:xfrm>
            <a:off x="2895600" y="5105401"/>
            <a:ext cx="6173788"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t> 		</a:t>
            </a:r>
            <a:r>
              <a:rPr lang="en-US">
                <a:solidFill>
                  <a:srgbClr val="008000"/>
                </a:solidFill>
              </a:rPr>
              <a:t>else c[i,j] = max( c[i-1,j], c[i,j-1]</a:t>
            </a:r>
            <a:r>
              <a:rPr lang="en-US">
                <a:solidFill>
                  <a:srgbClr val="33CC33"/>
                </a:solidFill>
              </a:rPr>
              <a:t> )</a:t>
            </a:r>
            <a:endParaRPr lang="en-US"/>
          </a:p>
          <a:p>
            <a:pPr>
              <a:lnSpc>
                <a:spcPct val="90000"/>
              </a:lnSpc>
            </a:pPr>
            <a:endParaRPr lang="en-US" sz="2800" baseline="-25000">
              <a:solidFill>
                <a:srgbClr val="33CC33"/>
              </a:solidFill>
            </a:endParaRPr>
          </a:p>
        </p:txBody>
      </p:sp>
      <p:sp>
        <p:nvSpPr>
          <p:cNvPr id="46125" name="Oval 45"/>
          <p:cNvSpPr>
            <a:spLocks noChangeArrowheads="1"/>
          </p:cNvSpPr>
          <p:nvPr/>
        </p:nvSpPr>
        <p:spPr bwMode="auto">
          <a:xfrm>
            <a:off x="3886200" y="2209800"/>
            <a:ext cx="533400" cy="5334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46126" name="Oval 46"/>
          <p:cNvSpPr>
            <a:spLocks noChangeArrowheads="1"/>
          </p:cNvSpPr>
          <p:nvPr/>
        </p:nvSpPr>
        <p:spPr bwMode="auto">
          <a:xfrm>
            <a:off x="5410200" y="1143000"/>
            <a:ext cx="533400" cy="5334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46127" name="Line 47"/>
          <p:cNvSpPr>
            <a:spLocks noChangeShapeType="1"/>
          </p:cNvSpPr>
          <p:nvPr/>
        </p:nvSpPr>
        <p:spPr bwMode="auto">
          <a:xfrm>
            <a:off x="5486400" y="20574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6128" name="Line 48"/>
          <p:cNvSpPr>
            <a:spLocks noChangeShapeType="1"/>
          </p:cNvSpPr>
          <p:nvPr/>
        </p:nvSpPr>
        <p:spPr bwMode="auto">
          <a:xfrm>
            <a:off x="5105400" y="24384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6130" name="Text Box 50"/>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0</a:t>
            </a:r>
            <a:endParaRPr lang="en-US"/>
          </a:p>
        </p:txBody>
      </p:sp>
      <p:sp>
        <p:nvSpPr>
          <p:cNvPr id="11316" name="Text Box 52"/>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FF0000"/>
                </a:solidFill>
              </a:rPr>
              <a:t>A</a:t>
            </a:r>
            <a:r>
              <a:rPr lang="en-US" sz="3200"/>
              <a:t>BCB</a:t>
            </a:r>
          </a:p>
          <a:p>
            <a:r>
              <a:rPr lang="en-US" sz="3200">
                <a:solidFill>
                  <a:srgbClr val="FF0000"/>
                </a:solidFill>
              </a:rPr>
              <a:t>B</a:t>
            </a:r>
            <a:r>
              <a:rPr lang="en-US" sz="3200"/>
              <a:t>DCAB</a:t>
            </a:r>
            <a:endParaRPr lang="en-US" sz="2800"/>
          </a:p>
        </p:txBody>
      </p:sp>
    </p:spTree>
    <p:extLst>
      <p:ext uri="{BB962C8B-B14F-4D97-AF65-F5344CB8AC3E}">
        <p14:creationId xmlns:p14="http://schemas.microsoft.com/office/powerpoint/2010/main" val="1138176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1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1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1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1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25" grpId="0" animBg="1"/>
      <p:bldP spid="46126" grpId="0" animBg="1"/>
      <p:bldP spid="46127" grpId="0" animBg="1"/>
      <p:bldP spid="46128" grpId="0" animBg="1"/>
      <p:bldP spid="4613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ate Placeholder 3"/>
          <p:cNvSpPr>
            <a:spLocks noGrp="1"/>
          </p:cNvSpPr>
          <p:nvPr>
            <p:ph type="dt" sz="quarter" idx="10"/>
          </p:nvPr>
        </p:nvSpPr>
        <p:spPr/>
        <p:txBody>
          <a:bodyPr/>
          <a:lstStyle/>
          <a:p>
            <a:pPr>
              <a:defRPr/>
            </a:pPr>
            <a:fld id="{81F8101E-0CDD-490A-A28A-007597BA8EDF}" type="datetime1">
              <a:rPr lang="en-US"/>
              <a:pPr>
                <a:defRPr/>
              </a:pPr>
              <a:t>10/8/2022</a:t>
            </a:fld>
            <a:endParaRPr lang="en-US"/>
          </a:p>
        </p:txBody>
      </p:sp>
      <p:sp>
        <p:nvSpPr>
          <p:cNvPr id="51"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83130ED-464B-4A8A-A95E-C908AFC1141E}" type="slidenum">
              <a:rPr lang="en-US" sz="1400">
                <a:latin typeface="Arial" panose="020B0604020202020204" pitchFamily="34" charset="0"/>
              </a:rPr>
              <a:pPr/>
              <a:t>64</a:t>
            </a:fld>
            <a:endParaRPr lang="en-US" sz="1400">
              <a:latin typeface="Arial" panose="020B0604020202020204" pitchFamily="34" charset="0"/>
            </a:endParaRPr>
          </a:p>
        </p:txBody>
      </p:sp>
      <p:sp>
        <p:nvSpPr>
          <p:cNvPr id="12292" name="Rectangle 2"/>
          <p:cNvSpPr>
            <a:spLocks noGrp="1" noChangeArrowheads="1"/>
          </p:cNvSpPr>
          <p:nvPr>
            <p:ph type="title"/>
          </p:nvPr>
        </p:nvSpPr>
        <p:spPr>
          <a:xfrm>
            <a:off x="2362200" y="0"/>
            <a:ext cx="8305800" cy="914400"/>
          </a:xfrm>
        </p:spPr>
        <p:txBody>
          <a:bodyPr/>
          <a:lstStyle/>
          <a:p>
            <a:pPr algn="ctr"/>
            <a:r>
              <a:rPr lang="en-US"/>
              <a:t>LCS Example (3)</a:t>
            </a:r>
          </a:p>
        </p:txBody>
      </p:sp>
      <p:sp>
        <p:nvSpPr>
          <p:cNvPr id="12293"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4"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5"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6"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7"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8"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299"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0"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1"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2"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3"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4"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5"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2306"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12307"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2308"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2309"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2310"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2311"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2312"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2313"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2314"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2315"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2316"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2317"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2318"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2319"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2320"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2321"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2322"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2323"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2324"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25"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26"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27"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28"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29"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30"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31"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32"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33"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2334"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solidFill>
                  <a:srgbClr val="008000"/>
                </a:solidFill>
              </a:rPr>
              <a:t> 		else c[i,j] = max( c[i-1,j], c[i,j-1] )</a:t>
            </a:r>
            <a:endParaRPr lang="en-US">
              <a:solidFill>
                <a:srgbClr val="33CC33"/>
              </a:solidFill>
            </a:endParaRPr>
          </a:p>
        </p:txBody>
      </p:sp>
      <p:sp>
        <p:nvSpPr>
          <p:cNvPr id="12335" name="Text Box 45"/>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48174" name="Text Box 46"/>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0</a:t>
            </a:r>
            <a:endParaRPr lang="en-US"/>
          </a:p>
        </p:txBody>
      </p:sp>
      <p:sp>
        <p:nvSpPr>
          <p:cNvPr id="48175" name="Text Box 47"/>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0</a:t>
            </a:r>
            <a:endParaRPr lang="en-US"/>
          </a:p>
        </p:txBody>
      </p:sp>
      <p:sp>
        <p:nvSpPr>
          <p:cNvPr id="12338" name="Text Box 48"/>
          <p:cNvSpPr txBox="1">
            <a:spLocks noChangeArrowheads="1"/>
          </p:cNvSpPr>
          <p:nvPr/>
        </p:nvSpPr>
        <p:spPr bwMode="auto">
          <a:xfrm>
            <a:off x="9067801" y="0"/>
            <a:ext cx="15986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FF0000"/>
                </a:solidFill>
              </a:rPr>
              <a:t>A</a:t>
            </a:r>
            <a:r>
              <a:rPr lang="en-US" sz="3200"/>
              <a:t>BCB</a:t>
            </a:r>
          </a:p>
          <a:p>
            <a:r>
              <a:rPr lang="en-US" sz="3200">
                <a:solidFill>
                  <a:srgbClr val="008000"/>
                </a:solidFill>
              </a:rPr>
              <a:t>B</a:t>
            </a:r>
            <a:r>
              <a:rPr lang="en-US" sz="3200">
                <a:solidFill>
                  <a:srgbClr val="FF0000"/>
                </a:solidFill>
              </a:rPr>
              <a:t>DC</a:t>
            </a:r>
            <a:r>
              <a:rPr lang="en-US" sz="3200"/>
              <a:t>AB</a:t>
            </a:r>
            <a:endParaRPr lang="en-US" sz="2800"/>
          </a:p>
        </p:txBody>
      </p:sp>
    </p:spTree>
    <p:extLst>
      <p:ext uri="{BB962C8B-B14F-4D97-AF65-F5344CB8AC3E}">
        <p14:creationId xmlns:p14="http://schemas.microsoft.com/office/powerpoint/2010/main" val="2037407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74" grpId="0" autoUpdateAnimBg="0"/>
      <p:bldP spid="48175"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Date Placeholder 3"/>
          <p:cNvSpPr>
            <a:spLocks noGrp="1"/>
          </p:cNvSpPr>
          <p:nvPr>
            <p:ph type="dt" sz="quarter" idx="10"/>
          </p:nvPr>
        </p:nvSpPr>
        <p:spPr/>
        <p:txBody>
          <a:bodyPr/>
          <a:lstStyle/>
          <a:p>
            <a:pPr>
              <a:defRPr/>
            </a:pPr>
            <a:fld id="{B3D17BEC-F798-46A1-9903-D53CF52774DB}" type="datetime1">
              <a:rPr lang="en-US"/>
              <a:pPr>
                <a:defRPr/>
              </a:pPr>
              <a:t>10/8/2022</a:t>
            </a:fld>
            <a:endParaRPr lang="en-US"/>
          </a:p>
        </p:txBody>
      </p:sp>
      <p:sp>
        <p:nvSpPr>
          <p:cNvPr id="55"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C36020-CDA8-4779-B55C-5EBA526BC3AA}" type="slidenum">
              <a:rPr lang="en-US" sz="1400">
                <a:latin typeface="Arial" panose="020B0604020202020204" pitchFamily="34" charset="0"/>
              </a:rPr>
              <a:pPr/>
              <a:t>65</a:t>
            </a:fld>
            <a:endParaRPr lang="en-US" sz="1400">
              <a:latin typeface="Arial" panose="020B0604020202020204" pitchFamily="34" charset="0"/>
            </a:endParaRPr>
          </a:p>
        </p:txBody>
      </p:sp>
      <p:sp>
        <p:nvSpPr>
          <p:cNvPr id="13316" name="Rectangle 2"/>
          <p:cNvSpPr>
            <a:spLocks noGrp="1" noChangeArrowheads="1"/>
          </p:cNvSpPr>
          <p:nvPr>
            <p:ph type="title"/>
          </p:nvPr>
        </p:nvSpPr>
        <p:spPr>
          <a:xfrm>
            <a:off x="2362200" y="0"/>
            <a:ext cx="8305800" cy="914400"/>
          </a:xfrm>
        </p:spPr>
        <p:txBody>
          <a:bodyPr/>
          <a:lstStyle/>
          <a:p>
            <a:pPr algn="ctr"/>
            <a:r>
              <a:rPr lang="en-US"/>
              <a:t>LCS Example (4)</a:t>
            </a:r>
          </a:p>
        </p:txBody>
      </p:sp>
      <p:sp>
        <p:nvSpPr>
          <p:cNvPr id="13317"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8"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19"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0"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1"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2"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3"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4"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5"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6"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7"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8"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29"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3330"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a:t>
            </a:r>
            <a:r>
              <a:rPr lang="en-US" b="1">
                <a:solidFill>
                  <a:srgbClr val="FF0000"/>
                </a:solidFill>
              </a:rPr>
              <a:t>4</a:t>
            </a:r>
            <a:r>
              <a:rPr lang="en-US"/>
              <a:t>         5 </a:t>
            </a:r>
          </a:p>
        </p:txBody>
      </p:sp>
      <p:sp>
        <p:nvSpPr>
          <p:cNvPr id="13331"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3332"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13333"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3334"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3335"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3336"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3337"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3338"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3339"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3340"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3341"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3342"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3343"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3344"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3345"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3346"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3347"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3348"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49"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0"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1"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2"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3"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4"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5"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6"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7"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58"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solidFill>
                  <a:srgbClr val="008000"/>
                </a:solidFill>
              </a:rPr>
              <a:t> 		if ( X</a:t>
            </a:r>
            <a:r>
              <a:rPr lang="en-US" baseline="-25000">
                <a:solidFill>
                  <a:srgbClr val="008000"/>
                </a:solidFill>
              </a:rPr>
              <a:t>i</a:t>
            </a:r>
            <a:r>
              <a:rPr lang="en-US">
                <a:solidFill>
                  <a:srgbClr val="008000"/>
                </a:solidFill>
              </a:rPr>
              <a:t> == Y</a:t>
            </a:r>
            <a:r>
              <a:rPr lang="en-US" baseline="-25000">
                <a:solidFill>
                  <a:srgbClr val="008000"/>
                </a:solidFill>
              </a:rPr>
              <a:t>j</a:t>
            </a:r>
            <a:r>
              <a:rPr lang="en-US">
                <a:solidFill>
                  <a:srgbClr val="008000"/>
                </a:solidFill>
              </a:rPr>
              <a:t> )		</a:t>
            </a:r>
          </a:p>
          <a:p>
            <a:pPr>
              <a:lnSpc>
                <a:spcPct val="90000"/>
              </a:lnSpc>
            </a:pPr>
            <a:r>
              <a:rPr lang="en-US">
                <a:solidFill>
                  <a:srgbClr val="008000"/>
                </a:solidFill>
              </a:rPr>
              <a:t> 			c[i,j] = c[i-1,j-1] + 1</a:t>
            </a:r>
            <a:endParaRPr lang="en-US"/>
          </a:p>
          <a:p>
            <a:pPr>
              <a:lnSpc>
                <a:spcPct val="90000"/>
              </a:lnSpc>
            </a:pPr>
            <a:r>
              <a:rPr lang="en-US"/>
              <a:t> 		else c[i,j] = max( c[i-1,j], c[i,j-1] )</a:t>
            </a:r>
          </a:p>
        </p:txBody>
      </p:sp>
      <p:sp>
        <p:nvSpPr>
          <p:cNvPr id="13359" name="Text Box 45"/>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60" name="Text Box 46"/>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3361" name="Text Box 47"/>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53296" name="Oval 48"/>
          <p:cNvSpPr>
            <a:spLocks noChangeArrowheads="1"/>
          </p:cNvSpPr>
          <p:nvPr/>
        </p:nvSpPr>
        <p:spPr bwMode="auto">
          <a:xfrm>
            <a:off x="3886200" y="2133600"/>
            <a:ext cx="609600" cy="609600"/>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53297" name="Oval 49"/>
          <p:cNvSpPr>
            <a:spLocks noChangeArrowheads="1"/>
          </p:cNvSpPr>
          <p:nvPr/>
        </p:nvSpPr>
        <p:spPr bwMode="auto">
          <a:xfrm>
            <a:off x="7848600" y="1143000"/>
            <a:ext cx="609600" cy="609600"/>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53298" name="Line 50"/>
          <p:cNvSpPr>
            <a:spLocks noChangeShapeType="1"/>
          </p:cNvSpPr>
          <p:nvPr/>
        </p:nvSpPr>
        <p:spPr bwMode="auto">
          <a:xfrm>
            <a:off x="7543800" y="2057400"/>
            <a:ext cx="3048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3299" name="Text Box 51"/>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13366" name="Text Box 52"/>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FF0000"/>
                </a:solidFill>
              </a:rPr>
              <a:t>A</a:t>
            </a:r>
            <a:r>
              <a:rPr lang="en-US" sz="3200"/>
              <a:t>BCB</a:t>
            </a:r>
          </a:p>
          <a:p>
            <a:r>
              <a:rPr lang="en-US" sz="3200">
                <a:solidFill>
                  <a:srgbClr val="008000"/>
                </a:solidFill>
              </a:rPr>
              <a:t>BDC</a:t>
            </a:r>
            <a:r>
              <a:rPr lang="en-US" sz="3200">
                <a:solidFill>
                  <a:srgbClr val="FF0000"/>
                </a:solidFill>
              </a:rPr>
              <a:t>A</a:t>
            </a:r>
            <a:r>
              <a:rPr lang="en-US" sz="3200"/>
              <a:t>B</a:t>
            </a:r>
            <a:endParaRPr lang="en-US" sz="2800"/>
          </a:p>
        </p:txBody>
      </p:sp>
    </p:spTree>
    <p:extLst>
      <p:ext uri="{BB962C8B-B14F-4D97-AF65-F5344CB8AC3E}">
        <p14:creationId xmlns:p14="http://schemas.microsoft.com/office/powerpoint/2010/main" val="2149352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2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96" grpId="0" animBg="1"/>
      <p:bldP spid="53297" grpId="0" animBg="1"/>
      <p:bldP spid="53298" grpId="0" animBg="1"/>
      <p:bldP spid="5329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ate Placeholder 3"/>
          <p:cNvSpPr>
            <a:spLocks noGrp="1"/>
          </p:cNvSpPr>
          <p:nvPr>
            <p:ph type="dt" sz="quarter" idx="10"/>
          </p:nvPr>
        </p:nvSpPr>
        <p:spPr/>
        <p:txBody>
          <a:bodyPr/>
          <a:lstStyle/>
          <a:p>
            <a:pPr>
              <a:defRPr/>
            </a:pPr>
            <a:fld id="{95B0F09F-4AA1-4DB0-BC1C-16CF56D26635}" type="datetime1">
              <a:rPr lang="en-US"/>
              <a:pPr>
                <a:defRPr/>
              </a:pPr>
              <a:t>10/8/2022</a:t>
            </a:fld>
            <a:endParaRPr lang="en-US"/>
          </a:p>
        </p:txBody>
      </p:sp>
      <p:sp>
        <p:nvSpPr>
          <p:cNvPr id="56"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0866F1-6DE0-4379-B45E-54CED5CA6A1B}" type="slidenum">
              <a:rPr lang="en-US" sz="1400">
                <a:latin typeface="Arial" panose="020B0604020202020204" pitchFamily="34" charset="0"/>
              </a:rPr>
              <a:pPr/>
              <a:t>66</a:t>
            </a:fld>
            <a:endParaRPr lang="en-US" sz="1400">
              <a:latin typeface="Arial" panose="020B0604020202020204" pitchFamily="34" charset="0"/>
            </a:endParaRPr>
          </a:p>
        </p:txBody>
      </p:sp>
      <p:sp>
        <p:nvSpPr>
          <p:cNvPr id="14340" name="Rectangle 2"/>
          <p:cNvSpPr>
            <a:spLocks noGrp="1" noChangeArrowheads="1"/>
          </p:cNvSpPr>
          <p:nvPr>
            <p:ph type="title"/>
          </p:nvPr>
        </p:nvSpPr>
        <p:spPr>
          <a:xfrm>
            <a:off x="2362200" y="0"/>
            <a:ext cx="8305800" cy="914400"/>
          </a:xfrm>
        </p:spPr>
        <p:txBody>
          <a:bodyPr/>
          <a:lstStyle/>
          <a:p>
            <a:pPr algn="ctr"/>
            <a:r>
              <a:rPr lang="en-US"/>
              <a:t>LCS Example (5)</a:t>
            </a:r>
          </a:p>
        </p:txBody>
      </p:sp>
      <p:sp>
        <p:nvSpPr>
          <p:cNvPr id="14341"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2"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3"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4"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5"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6"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7"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8"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49"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0"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1"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2"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3"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354"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14355"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4356"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4357"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4358"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4359"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4360"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4361"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4362"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4363"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4364"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4365"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4366"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4367"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4368"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4369"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4370"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4371"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4372"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3"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4"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5"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6"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7"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8"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79"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80"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81"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82"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solidFill>
                  <a:srgbClr val="008000"/>
                </a:solidFill>
              </a:rPr>
              <a:t> 		else c[i,j] = max( c[i-1,j], c[i,j-1] )</a:t>
            </a:r>
          </a:p>
        </p:txBody>
      </p:sp>
      <p:sp>
        <p:nvSpPr>
          <p:cNvPr id="14383" name="Text Box 45"/>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84" name="Text Box 46"/>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85" name="Text Box 47"/>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4386" name="Text Box 48"/>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49201"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49202" name="Line 50"/>
          <p:cNvSpPr>
            <a:spLocks noChangeShapeType="1"/>
          </p:cNvSpPr>
          <p:nvPr/>
        </p:nvSpPr>
        <p:spPr bwMode="auto">
          <a:xfrm>
            <a:off x="8382000" y="2590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9203" name="Oval 51"/>
          <p:cNvSpPr>
            <a:spLocks noChangeArrowheads="1"/>
          </p:cNvSpPr>
          <p:nvPr/>
        </p:nvSpPr>
        <p:spPr bwMode="auto">
          <a:xfrm>
            <a:off x="3886200" y="2209800"/>
            <a:ext cx="609600" cy="609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49204" name="Oval 52"/>
          <p:cNvSpPr>
            <a:spLocks noChangeArrowheads="1"/>
          </p:cNvSpPr>
          <p:nvPr/>
        </p:nvSpPr>
        <p:spPr bwMode="auto">
          <a:xfrm>
            <a:off x="8686800" y="1066800"/>
            <a:ext cx="609600" cy="609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14391" name="Text Box 53"/>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FF0000"/>
                </a:solidFill>
              </a:rPr>
              <a:t>A</a:t>
            </a:r>
            <a:r>
              <a:rPr lang="en-US" sz="3200"/>
              <a:t>BCB</a:t>
            </a:r>
          </a:p>
          <a:p>
            <a:r>
              <a:rPr lang="en-US" sz="3200">
                <a:solidFill>
                  <a:srgbClr val="008000"/>
                </a:solidFill>
              </a:rPr>
              <a:t>BDCA</a:t>
            </a:r>
            <a:r>
              <a:rPr lang="en-US" sz="3200">
                <a:solidFill>
                  <a:srgbClr val="FF0000"/>
                </a:solidFill>
              </a:rPr>
              <a:t>B</a:t>
            </a:r>
            <a:endParaRPr lang="en-US" sz="2800"/>
          </a:p>
        </p:txBody>
      </p:sp>
    </p:spTree>
    <p:extLst>
      <p:ext uri="{BB962C8B-B14F-4D97-AF65-F5344CB8AC3E}">
        <p14:creationId xmlns:p14="http://schemas.microsoft.com/office/powerpoint/2010/main" val="1011168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2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2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2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01" grpId="0" autoUpdateAnimBg="0"/>
      <p:bldP spid="49202" grpId="0" animBg="1"/>
      <p:bldP spid="49203" grpId="0" animBg="1" autoUpdateAnimBg="0"/>
      <p:bldP spid="49204"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3"/>
          <p:cNvSpPr>
            <a:spLocks noGrp="1"/>
          </p:cNvSpPr>
          <p:nvPr>
            <p:ph type="dt" sz="quarter" idx="10"/>
          </p:nvPr>
        </p:nvSpPr>
        <p:spPr/>
        <p:txBody>
          <a:bodyPr/>
          <a:lstStyle/>
          <a:p>
            <a:pPr>
              <a:defRPr/>
            </a:pPr>
            <a:fld id="{CC6348BD-0528-4316-974A-9FABF04A59CD}" type="datetime1">
              <a:rPr lang="en-US"/>
              <a:pPr>
                <a:defRPr/>
              </a:pPr>
              <a:t>10/8/2022</a:t>
            </a:fld>
            <a:endParaRPr lang="en-US"/>
          </a:p>
        </p:txBody>
      </p:sp>
      <p:sp>
        <p:nvSpPr>
          <p:cNvPr id="57"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79578F1-011A-425A-8BCC-3BA6E6BC5ED5}" type="slidenum">
              <a:rPr lang="en-US" sz="1400">
                <a:latin typeface="Arial" panose="020B0604020202020204" pitchFamily="34" charset="0"/>
              </a:rPr>
              <a:pPr/>
              <a:t>67</a:t>
            </a:fld>
            <a:endParaRPr lang="en-US" sz="1400">
              <a:latin typeface="Arial" panose="020B0604020202020204" pitchFamily="34" charset="0"/>
            </a:endParaRPr>
          </a:p>
        </p:txBody>
      </p:sp>
      <p:sp>
        <p:nvSpPr>
          <p:cNvPr id="15364" name="Rectangle 2"/>
          <p:cNvSpPr>
            <a:spLocks noGrp="1" noChangeArrowheads="1"/>
          </p:cNvSpPr>
          <p:nvPr>
            <p:ph type="title"/>
          </p:nvPr>
        </p:nvSpPr>
        <p:spPr>
          <a:xfrm>
            <a:off x="2362200" y="0"/>
            <a:ext cx="8305800" cy="914400"/>
          </a:xfrm>
        </p:spPr>
        <p:txBody>
          <a:bodyPr/>
          <a:lstStyle/>
          <a:p>
            <a:pPr algn="ctr"/>
            <a:r>
              <a:rPr lang="en-US"/>
              <a:t>LCS Example (6)</a:t>
            </a:r>
          </a:p>
        </p:txBody>
      </p:sp>
      <p:sp>
        <p:nvSpPr>
          <p:cNvPr id="15365"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66"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67"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68"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69"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0"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1"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2"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3"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4"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5"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6"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7"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5378"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a:t>
            </a:r>
            <a:r>
              <a:rPr lang="en-US" b="1">
                <a:solidFill>
                  <a:srgbClr val="FF0000"/>
                </a:solidFill>
              </a:rPr>
              <a:t>1</a:t>
            </a:r>
            <a:r>
              <a:rPr lang="en-US"/>
              <a:t>          2         3        4         5 </a:t>
            </a:r>
          </a:p>
        </p:txBody>
      </p:sp>
      <p:sp>
        <p:nvSpPr>
          <p:cNvPr id="15379"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5380"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5381"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endParaRPr lang="en-US"/>
          </a:p>
        </p:txBody>
      </p:sp>
      <p:sp>
        <p:nvSpPr>
          <p:cNvPr id="15382"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5383"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5384"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5385"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5386"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5387"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5388"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5389"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5390"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5391"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5392"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5393"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5394"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5395"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5396"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397"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398"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399"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0"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1"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2"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3"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4"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5"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6"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solidFill>
                  <a:srgbClr val="008000"/>
                </a:solidFill>
              </a:rPr>
              <a:t> 		if ( X</a:t>
            </a:r>
            <a:r>
              <a:rPr lang="en-US" baseline="-25000">
                <a:solidFill>
                  <a:srgbClr val="008000"/>
                </a:solidFill>
              </a:rPr>
              <a:t>i</a:t>
            </a:r>
            <a:r>
              <a:rPr lang="en-US">
                <a:solidFill>
                  <a:srgbClr val="008000"/>
                </a:solidFill>
              </a:rPr>
              <a:t> == Y</a:t>
            </a:r>
            <a:r>
              <a:rPr lang="en-US" baseline="-25000">
                <a:solidFill>
                  <a:srgbClr val="008000"/>
                </a:solidFill>
              </a:rPr>
              <a:t>j</a:t>
            </a:r>
            <a:r>
              <a:rPr lang="en-US">
                <a:solidFill>
                  <a:srgbClr val="008000"/>
                </a:solidFill>
              </a:rPr>
              <a:t> )		</a:t>
            </a:r>
          </a:p>
          <a:p>
            <a:pPr>
              <a:lnSpc>
                <a:spcPct val="90000"/>
              </a:lnSpc>
            </a:pPr>
            <a:r>
              <a:rPr lang="en-US">
                <a:solidFill>
                  <a:srgbClr val="008000"/>
                </a:solidFill>
              </a:rPr>
              <a:t> 			c[i,j] = c[i-1,j-1] + 1</a:t>
            </a:r>
            <a:endParaRPr lang="en-US"/>
          </a:p>
          <a:p>
            <a:pPr>
              <a:lnSpc>
                <a:spcPct val="90000"/>
              </a:lnSpc>
            </a:pPr>
            <a:r>
              <a:rPr lang="en-US"/>
              <a:t> 		else c[i,j] = max( c[i-1,j], c[i,j-1] )</a:t>
            </a:r>
          </a:p>
        </p:txBody>
      </p:sp>
      <p:sp>
        <p:nvSpPr>
          <p:cNvPr id="15407" name="Text Box 46"/>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8" name="Text Box 47"/>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09" name="Text Box 48"/>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5410" name="Text Box 49"/>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5411" name="Text Box 50"/>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50227" name="Oval 51"/>
          <p:cNvSpPr>
            <a:spLocks noChangeArrowheads="1"/>
          </p:cNvSpPr>
          <p:nvPr/>
        </p:nvSpPr>
        <p:spPr bwMode="auto">
          <a:xfrm>
            <a:off x="5410200" y="1143000"/>
            <a:ext cx="609600" cy="609600"/>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50228" name="Oval 52"/>
          <p:cNvSpPr>
            <a:spLocks noChangeArrowheads="1"/>
          </p:cNvSpPr>
          <p:nvPr/>
        </p:nvSpPr>
        <p:spPr bwMode="auto">
          <a:xfrm>
            <a:off x="3886200" y="2819400"/>
            <a:ext cx="609600" cy="609600"/>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50229" name="Line 53"/>
          <p:cNvSpPr>
            <a:spLocks noChangeShapeType="1"/>
          </p:cNvSpPr>
          <p:nvPr/>
        </p:nvSpPr>
        <p:spPr bwMode="auto">
          <a:xfrm>
            <a:off x="5105400" y="2743200"/>
            <a:ext cx="3048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0231" name="Text Box 55"/>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15416" name="Text Box 56"/>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a:t>
            </a:r>
            <a:r>
              <a:rPr lang="en-US" sz="3200">
                <a:solidFill>
                  <a:srgbClr val="FF0000"/>
                </a:solidFill>
              </a:rPr>
              <a:t>B</a:t>
            </a:r>
            <a:r>
              <a:rPr lang="en-US" sz="3200"/>
              <a:t>CB</a:t>
            </a:r>
          </a:p>
          <a:p>
            <a:r>
              <a:rPr lang="en-US" sz="3200">
                <a:solidFill>
                  <a:srgbClr val="FF0000"/>
                </a:solidFill>
              </a:rPr>
              <a:t>B</a:t>
            </a:r>
            <a:r>
              <a:rPr lang="en-US" sz="3200"/>
              <a:t>DCAB</a:t>
            </a:r>
            <a:endParaRPr lang="en-US" sz="2800"/>
          </a:p>
        </p:txBody>
      </p:sp>
    </p:spTree>
    <p:extLst>
      <p:ext uri="{BB962C8B-B14F-4D97-AF65-F5344CB8AC3E}">
        <p14:creationId xmlns:p14="http://schemas.microsoft.com/office/powerpoint/2010/main" val="897667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2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2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2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27" grpId="0" animBg="1"/>
      <p:bldP spid="50228" grpId="0" animBg="1"/>
      <p:bldP spid="50229" grpId="0" animBg="1"/>
      <p:bldP spid="5023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Date Placeholder 3"/>
          <p:cNvSpPr>
            <a:spLocks noGrp="1"/>
          </p:cNvSpPr>
          <p:nvPr>
            <p:ph type="dt" sz="quarter" idx="10"/>
          </p:nvPr>
        </p:nvSpPr>
        <p:spPr/>
        <p:txBody>
          <a:bodyPr/>
          <a:lstStyle/>
          <a:p>
            <a:pPr>
              <a:defRPr/>
            </a:pPr>
            <a:fld id="{5FF6B6D5-67D5-4071-A638-08E5845C866E}" type="datetime1">
              <a:rPr lang="en-US"/>
              <a:pPr>
                <a:defRPr/>
              </a:pPr>
              <a:t>10/8/2022</a:t>
            </a:fld>
            <a:endParaRPr lang="en-US"/>
          </a:p>
        </p:txBody>
      </p:sp>
      <p:sp>
        <p:nvSpPr>
          <p:cNvPr id="63"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B9A0918-DE03-4910-9E58-BACE3C39A4A9}" type="slidenum">
              <a:rPr lang="en-US" sz="1400">
                <a:latin typeface="Arial" panose="020B0604020202020204" pitchFamily="34" charset="0"/>
              </a:rPr>
              <a:pPr/>
              <a:t>68</a:t>
            </a:fld>
            <a:endParaRPr lang="en-US" sz="1400">
              <a:latin typeface="Arial" panose="020B0604020202020204" pitchFamily="34" charset="0"/>
            </a:endParaRPr>
          </a:p>
        </p:txBody>
      </p:sp>
      <p:sp>
        <p:nvSpPr>
          <p:cNvPr id="16388" name="Rectangle 2"/>
          <p:cNvSpPr>
            <a:spLocks noGrp="1" noChangeArrowheads="1"/>
          </p:cNvSpPr>
          <p:nvPr>
            <p:ph type="title"/>
          </p:nvPr>
        </p:nvSpPr>
        <p:spPr>
          <a:xfrm>
            <a:off x="2362200" y="0"/>
            <a:ext cx="8305800" cy="914400"/>
          </a:xfrm>
        </p:spPr>
        <p:txBody>
          <a:bodyPr/>
          <a:lstStyle/>
          <a:p>
            <a:pPr algn="ctr"/>
            <a:r>
              <a:rPr lang="en-US"/>
              <a:t>LCS Example (7)</a:t>
            </a:r>
          </a:p>
        </p:txBody>
      </p:sp>
      <p:sp>
        <p:nvSpPr>
          <p:cNvPr id="16389"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0"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1"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2"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3"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4"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5"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6"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7"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8"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399"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0"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1"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6402"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a:t>
            </a:r>
            <a:r>
              <a:rPr lang="en-US">
                <a:solidFill>
                  <a:srgbClr val="FF0000"/>
                </a:solidFill>
              </a:rPr>
              <a:t>2         3        4</a:t>
            </a:r>
            <a:r>
              <a:rPr lang="en-US"/>
              <a:t>         5 </a:t>
            </a:r>
          </a:p>
        </p:txBody>
      </p:sp>
      <p:sp>
        <p:nvSpPr>
          <p:cNvPr id="16403"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6404"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6405"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solidFill>
                  <a:srgbClr val="FF0000"/>
                </a:solidFill>
              </a:rPr>
              <a:t>2</a:t>
            </a:r>
            <a:endParaRPr lang="en-US"/>
          </a:p>
        </p:txBody>
      </p:sp>
      <p:sp>
        <p:nvSpPr>
          <p:cNvPr id="16406"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6407"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6408"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6409"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6410"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6411"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6412"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6413"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6414"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6415"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6416"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6417"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6418"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6419"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6420"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1"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2"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3"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4"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5"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6"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7"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8"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29"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30"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solidFill>
                  <a:srgbClr val="008000"/>
                </a:solidFill>
              </a:rPr>
              <a:t> 		else c[i,j] = max( c[i-1,j], c[i,j-1] )</a:t>
            </a:r>
          </a:p>
        </p:txBody>
      </p:sp>
      <p:sp>
        <p:nvSpPr>
          <p:cNvPr id="16431"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6432"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33" name="Text Box 48"/>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34" name="Text Box 49"/>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6435" name="Text Box 50"/>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6436" name="Text Box 51"/>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54324" name="Text Box 52"/>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54325"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54326" name="Text Box 54"/>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16440" name="Oval 55"/>
          <p:cNvSpPr>
            <a:spLocks noChangeArrowheads="1"/>
          </p:cNvSpPr>
          <p:nvPr/>
        </p:nvSpPr>
        <p:spPr bwMode="auto">
          <a:xfrm>
            <a:off x="3886200" y="2819400"/>
            <a:ext cx="609600" cy="609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16441" name="Oval 56"/>
          <p:cNvSpPr>
            <a:spLocks noChangeArrowheads="1"/>
          </p:cNvSpPr>
          <p:nvPr/>
        </p:nvSpPr>
        <p:spPr bwMode="auto">
          <a:xfrm>
            <a:off x="6096000" y="1066800"/>
            <a:ext cx="2590800" cy="609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54329" name="Line 57"/>
          <p:cNvSpPr>
            <a:spLocks noChangeShapeType="1"/>
          </p:cNvSpPr>
          <p:nvPr/>
        </p:nvSpPr>
        <p:spPr bwMode="auto">
          <a:xfrm>
            <a:off x="5867400" y="30480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4330" name="Line 58"/>
          <p:cNvSpPr>
            <a:spLocks noChangeShapeType="1"/>
          </p:cNvSpPr>
          <p:nvPr/>
        </p:nvSpPr>
        <p:spPr bwMode="auto">
          <a:xfrm>
            <a:off x="6705600" y="30480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4331" name="Line 59"/>
          <p:cNvSpPr>
            <a:spLocks noChangeShapeType="1"/>
          </p:cNvSpPr>
          <p:nvPr/>
        </p:nvSpPr>
        <p:spPr bwMode="auto">
          <a:xfrm>
            <a:off x="7924800" y="2667000"/>
            <a:ext cx="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4336" name="Line 64"/>
          <p:cNvSpPr>
            <a:spLocks noChangeShapeType="1"/>
          </p:cNvSpPr>
          <p:nvPr/>
        </p:nvSpPr>
        <p:spPr bwMode="auto">
          <a:xfrm>
            <a:off x="7543800" y="30480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446" name="Text Box 65"/>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a:t>
            </a:r>
            <a:r>
              <a:rPr lang="en-US" sz="3200">
                <a:solidFill>
                  <a:srgbClr val="FF0000"/>
                </a:solidFill>
              </a:rPr>
              <a:t>B</a:t>
            </a:r>
            <a:r>
              <a:rPr lang="en-US" sz="3200"/>
              <a:t>CB</a:t>
            </a:r>
          </a:p>
          <a:p>
            <a:r>
              <a:rPr lang="en-US" sz="3200">
                <a:solidFill>
                  <a:srgbClr val="008000"/>
                </a:solidFill>
              </a:rPr>
              <a:t>B</a:t>
            </a:r>
            <a:r>
              <a:rPr lang="en-US" sz="3200">
                <a:solidFill>
                  <a:srgbClr val="FF0000"/>
                </a:solidFill>
              </a:rPr>
              <a:t>DCA</a:t>
            </a:r>
            <a:r>
              <a:rPr lang="en-US" sz="3200"/>
              <a:t>B</a:t>
            </a:r>
            <a:endParaRPr lang="en-US" sz="2800"/>
          </a:p>
        </p:txBody>
      </p:sp>
    </p:spTree>
    <p:extLst>
      <p:ext uri="{BB962C8B-B14F-4D97-AF65-F5344CB8AC3E}">
        <p14:creationId xmlns:p14="http://schemas.microsoft.com/office/powerpoint/2010/main" val="3312264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3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3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3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3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3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24" grpId="0" autoUpdateAnimBg="0"/>
      <p:bldP spid="54325" grpId="0" autoUpdateAnimBg="0"/>
      <p:bldP spid="54326" grpId="0" autoUpdateAnimBg="0"/>
      <p:bldP spid="54329" grpId="0" animBg="1"/>
      <p:bldP spid="54330" grpId="0" animBg="1"/>
      <p:bldP spid="54331" grpId="0" animBg="1"/>
      <p:bldP spid="543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Date Placeholder 3"/>
          <p:cNvSpPr>
            <a:spLocks noGrp="1"/>
          </p:cNvSpPr>
          <p:nvPr>
            <p:ph type="dt" sz="quarter" idx="10"/>
          </p:nvPr>
        </p:nvSpPr>
        <p:spPr/>
        <p:txBody>
          <a:bodyPr/>
          <a:lstStyle/>
          <a:p>
            <a:pPr>
              <a:defRPr/>
            </a:pPr>
            <a:fld id="{5845CA42-9880-427A-A96A-910964C8B136}" type="datetime1">
              <a:rPr lang="en-US"/>
              <a:pPr>
                <a:defRPr/>
              </a:pPr>
              <a:t>10/8/2022</a:t>
            </a:fld>
            <a:endParaRPr lang="en-US"/>
          </a:p>
        </p:txBody>
      </p:sp>
      <p:sp>
        <p:nvSpPr>
          <p:cNvPr id="61"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C28C4E2-6C6A-4928-8C41-92579581DDC8}" type="slidenum">
              <a:rPr lang="en-US" sz="1400">
                <a:latin typeface="Arial" panose="020B0604020202020204" pitchFamily="34" charset="0"/>
              </a:rPr>
              <a:pPr/>
              <a:t>69</a:t>
            </a:fld>
            <a:endParaRPr lang="en-US" sz="1400">
              <a:latin typeface="Arial" panose="020B0604020202020204" pitchFamily="34" charset="0"/>
            </a:endParaRPr>
          </a:p>
        </p:txBody>
      </p:sp>
      <p:sp>
        <p:nvSpPr>
          <p:cNvPr id="17412" name="Rectangle 2"/>
          <p:cNvSpPr>
            <a:spLocks noGrp="1" noChangeArrowheads="1"/>
          </p:cNvSpPr>
          <p:nvPr>
            <p:ph type="title"/>
          </p:nvPr>
        </p:nvSpPr>
        <p:spPr>
          <a:xfrm>
            <a:off x="2362200" y="0"/>
            <a:ext cx="8305800" cy="914400"/>
          </a:xfrm>
        </p:spPr>
        <p:txBody>
          <a:bodyPr/>
          <a:lstStyle/>
          <a:p>
            <a:pPr algn="ctr"/>
            <a:r>
              <a:rPr lang="en-US"/>
              <a:t>LCS Example (8)</a:t>
            </a:r>
          </a:p>
        </p:txBody>
      </p:sp>
      <p:sp>
        <p:nvSpPr>
          <p:cNvPr id="17413"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4"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5"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6"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7"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8"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19"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0"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1"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2"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3"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4"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5"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26"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a:t>
            </a:r>
            <a:r>
              <a:rPr lang="en-US" b="1">
                <a:solidFill>
                  <a:srgbClr val="FF0000"/>
                </a:solidFill>
              </a:rPr>
              <a:t>5</a:t>
            </a:r>
            <a:r>
              <a:rPr lang="en-US"/>
              <a:t> </a:t>
            </a:r>
          </a:p>
        </p:txBody>
      </p:sp>
      <p:sp>
        <p:nvSpPr>
          <p:cNvPr id="17427"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7428"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7429"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endParaRPr lang="en-US"/>
          </a:p>
        </p:txBody>
      </p:sp>
      <p:sp>
        <p:nvSpPr>
          <p:cNvPr id="17430"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17431"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7432"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7433"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7434"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7435"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7436"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7437"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7438"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7439"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7440"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7441"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7442"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7443"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7444"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45"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46"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47"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48"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49"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0"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1"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2"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3"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4"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solidFill>
                  <a:srgbClr val="008000"/>
                </a:solidFill>
              </a:rPr>
              <a:t> 		if ( X</a:t>
            </a:r>
            <a:r>
              <a:rPr lang="en-US" baseline="-25000">
                <a:solidFill>
                  <a:srgbClr val="008000"/>
                </a:solidFill>
              </a:rPr>
              <a:t>i</a:t>
            </a:r>
            <a:r>
              <a:rPr lang="en-US">
                <a:solidFill>
                  <a:srgbClr val="008000"/>
                </a:solidFill>
              </a:rPr>
              <a:t> == Y</a:t>
            </a:r>
            <a:r>
              <a:rPr lang="en-US" baseline="-25000">
                <a:solidFill>
                  <a:srgbClr val="008000"/>
                </a:solidFill>
              </a:rPr>
              <a:t>j</a:t>
            </a:r>
            <a:r>
              <a:rPr lang="en-US">
                <a:solidFill>
                  <a:srgbClr val="008000"/>
                </a:solidFill>
              </a:rPr>
              <a:t> )		</a:t>
            </a:r>
          </a:p>
          <a:p>
            <a:pPr>
              <a:lnSpc>
                <a:spcPct val="90000"/>
              </a:lnSpc>
            </a:pPr>
            <a:r>
              <a:rPr lang="en-US">
                <a:solidFill>
                  <a:srgbClr val="008000"/>
                </a:solidFill>
              </a:rPr>
              <a:t> 			c[i,j] = c[i-1,j-1] + 1</a:t>
            </a:r>
            <a:endParaRPr lang="en-US"/>
          </a:p>
          <a:p>
            <a:pPr>
              <a:lnSpc>
                <a:spcPct val="90000"/>
              </a:lnSpc>
            </a:pPr>
            <a:r>
              <a:rPr lang="en-US"/>
              <a:t> 		else c[i,j] = max( c[i-1,j], c[i,j-1] )</a:t>
            </a:r>
          </a:p>
        </p:txBody>
      </p:sp>
      <p:sp>
        <p:nvSpPr>
          <p:cNvPr id="17455"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7456"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7"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8"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7459"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7460"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7461" name="Text Box 51"/>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7462"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7463"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60470" name="Text Box 54"/>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endParaRPr lang="en-US"/>
          </a:p>
        </p:txBody>
      </p:sp>
      <p:sp>
        <p:nvSpPr>
          <p:cNvPr id="60471" name="Oval 55"/>
          <p:cNvSpPr>
            <a:spLocks noChangeArrowheads="1"/>
          </p:cNvSpPr>
          <p:nvPr/>
        </p:nvSpPr>
        <p:spPr bwMode="auto">
          <a:xfrm>
            <a:off x="3886200" y="2819400"/>
            <a:ext cx="609600" cy="609600"/>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60472" name="Oval 56"/>
          <p:cNvSpPr>
            <a:spLocks noChangeArrowheads="1"/>
          </p:cNvSpPr>
          <p:nvPr/>
        </p:nvSpPr>
        <p:spPr bwMode="auto">
          <a:xfrm>
            <a:off x="8686800" y="1066800"/>
            <a:ext cx="609600" cy="609600"/>
          </a:xfrm>
          <a:prstGeom prst="ellipse">
            <a:avLst/>
          </a:pr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60473" name="Line 57"/>
          <p:cNvSpPr>
            <a:spLocks noChangeShapeType="1"/>
          </p:cNvSpPr>
          <p:nvPr/>
        </p:nvSpPr>
        <p:spPr bwMode="auto">
          <a:xfrm>
            <a:off x="8458200" y="2667000"/>
            <a:ext cx="3048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7468" name="Text Box 58"/>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a:t>
            </a:r>
            <a:r>
              <a:rPr lang="en-US" sz="3200">
                <a:solidFill>
                  <a:srgbClr val="FF0000"/>
                </a:solidFill>
              </a:rPr>
              <a:t>B</a:t>
            </a:r>
            <a:r>
              <a:rPr lang="en-US" sz="3200"/>
              <a:t>CB</a:t>
            </a:r>
          </a:p>
          <a:p>
            <a:r>
              <a:rPr lang="en-US" sz="3200">
                <a:solidFill>
                  <a:srgbClr val="008000"/>
                </a:solidFill>
              </a:rPr>
              <a:t>BDCA</a:t>
            </a:r>
            <a:r>
              <a:rPr lang="en-US" sz="3200">
                <a:solidFill>
                  <a:srgbClr val="FF0000"/>
                </a:solidFill>
              </a:rPr>
              <a:t>B</a:t>
            </a:r>
            <a:endParaRPr lang="en-US" sz="2800"/>
          </a:p>
        </p:txBody>
      </p:sp>
    </p:spTree>
    <p:extLst>
      <p:ext uri="{BB962C8B-B14F-4D97-AF65-F5344CB8AC3E}">
        <p14:creationId xmlns:p14="http://schemas.microsoft.com/office/powerpoint/2010/main" val="265464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04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04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0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70" grpId="0" autoUpdateAnimBg="0"/>
      <p:bldP spid="60471" grpId="0" animBg="1"/>
      <p:bldP spid="60472" grpId="0" animBg="1"/>
      <p:bldP spid="604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74560" y="274974"/>
            <a:ext cx="9954296" cy="716700"/>
          </a:xfrm>
        </p:spPr>
        <p:txBody>
          <a:bodyPr/>
          <a:lstStyle/>
          <a:p>
            <a:r>
              <a:rPr lang="en-US" b="1" dirty="0"/>
              <a:t>Steps in Dynamic Programming</a:t>
            </a:r>
          </a:p>
        </p:txBody>
      </p:sp>
      <p:sp>
        <p:nvSpPr>
          <p:cNvPr id="101379" name="Rectangle 3"/>
          <p:cNvSpPr>
            <a:spLocks noGrp="1" noChangeArrowheads="1"/>
          </p:cNvSpPr>
          <p:nvPr>
            <p:ph type="body" idx="1"/>
          </p:nvPr>
        </p:nvSpPr>
        <p:spPr>
          <a:xfrm>
            <a:off x="566670" y="1235612"/>
            <a:ext cx="10363200" cy="4876800"/>
          </a:xfrm>
        </p:spPr>
        <p:txBody>
          <a:bodyPr/>
          <a:lstStyle/>
          <a:p>
            <a:pPr marL="609600" indent="-609600">
              <a:buFont typeface="Wingdings" panose="05000000000000000000" pitchFamily="2" charset="2"/>
              <a:buAutoNum type="arabicPeriod"/>
            </a:pPr>
            <a:r>
              <a:rPr lang="en-US" dirty="0"/>
              <a:t>Characterize structure of an optimal solution.</a:t>
            </a:r>
          </a:p>
          <a:p>
            <a:pPr marL="609600" indent="-609600">
              <a:buFont typeface="Wingdings" panose="05000000000000000000" pitchFamily="2" charset="2"/>
              <a:buAutoNum type="arabicPeriod"/>
            </a:pPr>
            <a:r>
              <a:rPr lang="en-US" dirty="0"/>
              <a:t>Define value of optimal solution recursively.</a:t>
            </a:r>
          </a:p>
          <a:p>
            <a:pPr marL="609600" indent="-609600">
              <a:buFont typeface="Wingdings" panose="05000000000000000000" pitchFamily="2" charset="2"/>
              <a:buAutoNum type="arabicPeriod"/>
            </a:pPr>
            <a:r>
              <a:rPr lang="en-US" dirty="0"/>
              <a:t>Compute optimal solution values either </a:t>
            </a:r>
            <a:r>
              <a:rPr lang="en-US" dirty="0">
                <a:solidFill>
                  <a:srgbClr val="CC3300"/>
                </a:solidFill>
              </a:rPr>
              <a:t>top-down </a:t>
            </a:r>
            <a:r>
              <a:rPr lang="en-US" dirty="0">
                <a:solidFill>
                  <a:schemeClr val="tx1"/>
                </a:solidFill>
              </a:rPr>
              <a:t>with caching</a:t>
            </a:r>
            <a:r>
              <a:rPr lang="en-US" dirty="0"/>
              <a:t> or </a:t>
            </a:r>
            <a:r>
              <a:rPr lang="en-US" dirty="0">
                <a:solidFill>
                  <a:srgbClr val="CC3300"/>
                </a:solidFill>
              </a:rPr>
              <a:t>bottom-up </a:t>
            </a:r>
            <a:r>
              <a:rPr lang="en-US" dirty="0">
                <a:solidFill>
                  <a:schemeClr val="tx1"/>
                </a:solidFill>
              </a:rPr>
              <a:t>in a table</a:t>
            </a:r>
            <a:r>
              <a:rPr lang="en-US" dirty="0"/>
              <a:t>.</a:t>
            </a:r>
          </a:p>
          <a:p>
            <a:pPr marL="609600" indent="-609600">
              <a:buFont typeface="Wingdings" panose="05000000000000000000" pitchFamily="2" charset="2"/>
              <a:buAutoNum type="arabicPeriod"/>
            </a:pPr>
            <a:r>
              <a:rPr lang="en-US" dirty="0"/>
              <a:t>Construct an optimal solution from computed values.</a:t>
            </a:r>
          </a:p>
          <a:p>
            <a:pPr marL="609600" indent="-609600">
              <a:buNone/>
            </a:pPr>
            <a:r>
              <a:rPr lang="en-US" dirty="0"/>
              <a:t>We’ll study these with the help of examples.</a:t>
            </a:r>
          </a:p>
          <a:p>
            <a:pPr marL="609600" indent="-609600"/>
            <a:endParaRPr lang="en-US" dirty="0"/>
          </a:p>
        </p:txBody>
      </p:sp>
    </p:spTree>
    <p:extLst>
      <p:ext uri="{BB962C8B-B14F-4D97-AF65-F5344CB8AC3E}">
        <p14:creationId xmlns:p14="http://schemas.microsoft.com/office/powerpoint/2010/main" val="2910644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Date Placeholder 3"/>
          <p:cNvSpPr>
            <a:spLocks noGrp="1"/>
          </p:cNvSpPr>
          <p:nvPr>
            <p:ph type="dt" sz="quarter" idx="10"/>
          </p:nvPr>
        </p:nvSpPr>
        <p:spPr/>
        <p:txBody>
          <a:bodyPr/>
          <a:lstStyle/>
          <a:p>
            <a:pPr>
              <a:defRPr/>
            </a:pPr>
            <a:fld id="{F40F3BEA-5CF8-4919-BB63-58B72166FF5B}" type="datetime1">
              <a:rPr lang="en-US"/>
              <a:pPr>
                <a:defRPr/>
              </a:pPr>
              <a:t>10/8/2022</a:t>
            </a:fld>
            <a:endParaRPr lang="en-US"/>
          </a:p>
        </p:txBody>
      </p:sp>
      <p:sp>
        <p:nvSpPr>
          <p:cNvPr id="65"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E0C31DB-41E5-4EC1-840C-6B360316F492}" type="slidenum">
              <a:rPr lang="en-US" sz="1400">
                <a:latin typeface="Arial" panose="020B0604020202020204" pitchFamily="34" charset="0"/>
              </a:rPr>
              <a:pPr/>
              <a:t>70</a:t>
            </a:fld>
            <a:endParaRPr lang="en-US" sz="1400">
              <a:latin typeface="Arial" panose="020B0604020202020204" pitchFamily="34" charset="0"/>
            </a:endParaRPr>
          </a:p>
        </p:txBody>
      </p:sp>
      <p:sp>
        <p:nvSpPr>
          <p:cNvPr id="18436" name="Rectangle 2"/>
          <p:cNvSpPr>
            <a:spLocks noGrp="1" noChangeArrowheads="1"/>
          </p:cNvSpPr>
          <p:nvPr>
            <p:ph type="title"/>
          </p:nvPr>
        </p:nvSpPr>
        <p:spPr>
          <a:xfrm>
            <a:off x="2362200" y="0"/>
            <a:ext cx="8305800" cy="914400"/>
          </a:xfrm>
        </p:spPr>
        <p:txBody>
          <a:bodyPr/>
          <a:lstStyle/>
          <a:p>
            <a:pPr algn="ctr"/>
            <a:r>
              <a:rPr lang="en-US"/>
              <a:t>LCS Example (10)</a:t>
            </a:r>
          </a:p>
        </p:txBody>
      </p:sp>
      <p:sp>
        <p:nvSpPr>
          <p:cNvPr id="18437"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38"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39"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0"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1"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2"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3"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4"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5"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6"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7"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8"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49"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50"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a:t>
            </a:r>
            <a:r>
              <a:rPr lang="en-US" b="1">
                <a:solidFill>
                  <a:srgbClr val="FF0000"/>
                </a:solidFill>
              </a:rPr>
              <a:t>1          2</a:t>
            </a:r>
            <a:r>
              <a:rPr lang="en-US"/>
              <a:t>         3        4         5 </a:t>
            </a:r>
          </a:p>
        </p:txBody>
      </p:sp>
      <p:sp>
        <p:nvSpPr>
          <p:cNvPr id="18451"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8452"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8453"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8454"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3</a:t>
            </a:r>
            <a:endParaRPr lang="en-US"/>
          </a:p>
        </p:txBody>
      </p:sp>
      <p:sp>
        <p:nvSpPr>
          <p:cNvPr id="18455"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8456"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8457"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8458"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8459"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8460"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8461"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8462"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8463"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8464"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8465"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8466"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8467"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8468"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69"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0"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1"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2"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3"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4"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5"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6"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7"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78" name="Text Box 44"/>
          <p:cNvSpPr txBox="1">
            <a:spLocks noChangeArrowheads="1"/>
          </p:cNvSpPr>
          <p:nvPr/>
        </p:nvSpPr>
        <p:spPr bwMode="auto">
          <a:xfrm>
            <a:off x="2895600" y="5105401"/>
            <a:ext cx="6173788"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solidFill>
                  <a:srgbClr val="008000"/>
                </a:solidFill>
              </a:rPr>
              <a:t>		else c[i,j] = max( c[i-1,j], c[i,j-1] )</a:t>
            </a:r>
          </a:p>
          <a:p>
            <a:pPr>
              <a:lnSpc>
                <a:spcPct val="90000"/>
              </a:lnSpc>
            </a:pPr>
            <a:endParaRPr lang="en-US" sz="2800" baseline="-25000">
              <a:solidFill>
                <a:srgbClr val="33CC33"/>
              </a:solidFill>
            </a:endParaRPr>
          </a:p>
        </p:txBody>
      </p:sp>
      <p:sp>
        <p:nvSpPr>
          <p:cNvPr id="18479"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8480"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81"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82"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8483"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8484" name="Text Box 50"/>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18485" name="Text Box 51"/>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8486"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8487"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8488" name="Text Box 54"/>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8489" name="Oval 55"/>
          <p:cNvSpPr>
            <a:spLocks noChangeArrowheads="1"/>
          </p:cNvSpPr>
          <p:nvPr/>
        </p:nvSpPr>
        <p:spPr bwMode="auto">
          <a:xfrm>
            <a:off x="3886200" y="3505200"/>
            <a:ext cx="609600" cy="609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18490" name="Oval 56"/>
          <p:cNvSpPr>
            <a:spLocks noChangeArrowheads="1"/>
          </p:cNvSpPr>
          <p:nvPr/>
        </p:nvSpPr>
        <p:spPr bwMode="auto">
          <a:xfrm>
            <a:off x="5334000" y="1066800"/>
            <a:ext cx="1524000" cy="6096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62521" name="Text Box 57"/>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p>
        </p:txBody>
      </p:sp>
      <p:sp>
        <p:nvSpPr>
          <p:cNvPr id="62522" name="Text Box 58"/>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62523" name="Line 59"/>
          <p:cNvSpPr>
            <a:spLocks noChangeShapeType="1"/>
          </p:cNvSpPr>
          <p:nvPr/>
        </p:nvSpPr>
        <p:spPr bwMode="auto">
          <a:xfrm>
            <a:off x="5410200" y="34290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2525" name="Line 61"/>
          <p:cNvSpPr>
            <a:spLocks noChangeShapeType="1"/>
          </p:cNvSpPr>
          <p:nvPr/>
        </p:nvSpPr>
        <p:spPr bwMode="auto">
          <a:xfrm>
            <a:off x="6248400" y="34290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2526" name="Line 62"/>
          <p:cNvSpPr>
            <a:spLocks noChangeShapeType="1"/>
          </p:cNvSpPr>
          <p:nvPr/>
        </p:nvSpPr>
        <p:spPr bwMode="auto">
          <a:xfrm>
            <a:off x="5867400" y="38100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8496" name="Text Box 63"/>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AB</a:t>
            </a:r>
            <a:r>
              <a:rPr lang="en-US" sz="3200">
                <a:solidFill>
                  <a:srgbClr val="FF0000"/>
                </a:solidFill>
              </a:rPr>
              <a:t>C</a:t>
            </a:r>
            <a:r>
              <a:rPr lang="en-US" sz="3200"/>
              <a:t>B</a:t>
            </a:r>
          </a:p>
          <a:p>
            <a:r>
              <a:rPr lang="en-US" sz="3200">
                <a:solidFill>
                  <a:srgbClr val="FF0000"/>
                </a:solidFill>
              </a:rPr>
              <a:t>BD</a:t>
            </a:r>
            <a:r>
              <a:rPr lang="en-US" sz="3200"/>
              <a:t>CAB</a:t>
            </a:r>
            <a:endParaRPr lang="en-US" sz="2800"/>
          </a:p>
        </p:txBody>
      </p:sp>
    </p:spTree>
    <p:extLst>
      <p:ext uri="{BB962C8B-B14F-4D97-AF65-F5344CB8AC3E}">
        <p14:creationId xmlns:p14="http://schemas.microsoft.com/office/powerpoint/2010/main" val="3748418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5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5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5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5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2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21" grpId="0" autoUpdateAnimBg="0"/>
      <p:bldP spid="62522" grpId="0" autoUpdateAnimBg="0"/>
      <p:bldP spid="62523" grpId="0" animBg="1"/>
      <p:bldP spid="62525" grpId="0" animBg="1"/>
      <p:bldP spid="625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Date Placeholder 3"/>
          <p:cNvSpPr>
            <a:spLocks noGrp="1"/>
          </p:cNvSpPr>
          <p:nvPr>
            <p:ph type="dt" sz="quarter" idx="10"/>
          </p:nvPr>
        </p:nvSpPr>
        <p:spPr/>
        <p:txBody>
          <a:bodyPr/>
          <a:lstStyle/>
          <a:p>
            <a:pPr>
              <a:defRPr/>
            </a:pPr>
            <a:fld id="{443599CB-F07F-467A-8E17-0740E183046C}" type="datetime1">
              <a:rPr lang="en-US"/>
              <a:pPr>
                <a:defRPr/>
              </a:pPr>
              <a:t>10/8/2022</a:t>
            </a:fld>
            <a:endParaRPr lang="en-US"/>
          </a:p>
        </p:txBody>
      </p:sp>
      <p:sp>
        <p:nvSpPr>
          <p:cNvPr id="64"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B3AD4F5-D720-4C7A-B014-25912E522778}" type="slidenum">
              <a:rPr lang="en-US" sz="1400">
                <a:latin typeface="Arial" panose="020B0604020202020204" pitchFamily="34" charset="0"/>
              </a:rPr>
              <a:pPr/>
              <a:t>71</a:t>
            </a:fld>
            <a:endParaRPr lang="en-US" sz="1400">
              <a:latin typeface="Arial" panose="020B0604020202020204" pitchFamily="34" charset="0"/>
            </a:endParaRPr>
          </a:p>
        </p:txBody>
      </p:sp>
      <p:sp>
        <p:nvSpPr>
          <p:cNvPr id="19460" name="Rectangle 2"/>
          <p:cNvSpPr>
            <a:spLocks noGrp="1" noChangeArrowheads="1"/>
          </p:cNvSpPr>
          <p:nvPr>
            <p:ph type="title"/>
          </p:nvPr>
        </p:nvSpPr>
        <p:spPr>
          <a:xfrm>
            <a:off x="2362200" y="0"/>
            <a:ext cx="8305800" cy="914400"/>
          </a:xfrm>
        </p:spPr>
        <p:txBody>
          <a:bodyPr/>
          <a:lstStyle/>
          <a:p>
            <a:pPr algn="ctr"/>
            <a:r>
              <a:rPr lang="en-US"/>
              <a:t>LCS Example (11)</a:t>
            </a:r>
          </a:p>
        </p:txBody>
      </p:sp>
      <p:sp>
        <p:nvSpPr>
          <p:cNvPr id="19461"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2"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3"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4"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5"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6"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7"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8"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9"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0"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1"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2"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3"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4"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a:t>
            </a:r>
            <a:r>
              <a:rPr lang="en-US" b="1">
                <a:solidFill>
                  <a:srgbClr val="FF0000"/>
                </a:solidFill>
              </a:rPr>
              <a:t>3</a:t>
            </a:r>
            <a:r>
              <a:rPr lang="en-US"/>
              <a:t>        4         5 </a:t>
            </a:r>
          </a:p>
        </p:txBody>
      </p:sp>
      <p:sp>
        <p:nvSpPr>
          <p:cNvPr id="19475"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19476"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19477"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19478"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3</a:t>
            </a:r>
            <a:endParaRPr lang="en-US"/>
          </a:p>
        </p:txBody>
      </p:sp>
      <p:sp>
        <p:nvSpPr>
          <p:cNvPr id="19479"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19480"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19481"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19482"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9483"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9484"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9485"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9486"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19487"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9488"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19489"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19490"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19491"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19492"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3"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4"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5"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6"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7"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8"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499"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500"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501"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502"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solidFill>
                  <a:srgbClr val="008000"/>
                </a:solidFill>
              </a:rPr>
              <a:t> 		if ( X</a:t>
            </a:r>
            <a:r>
              <a:rPr lang="en-US" baseline="-25000">
                <a:solidFill>
                  <a:srgbClr val="008000"/>
                </a:solidFill>
              </a:rPr>
              <a:t>i</a:t>
            </a:r>
            <a:r>
              <a:rPr lang="en-US">
                <a:solidFill>
                  <a:srgbClr val="008000"/>
                </a:solidFill>
              </a:rPr>
              <a:t> == Y</a:t>
            </a:r>
            <a:r>
              <a:rPr lang="en-US" baseline="-25000">
                <a:solidFill>
                  <a:srgbClr val="008000"/>
                </a:solidFill>
              </a:rPr>
              <a:t>j</a:t>
            </a:r>
            <a:r>
              <a:rPr lang="en-US">
                <a:solidFill>
                  <a:srgbClr val="008000"/>
                </a:solidFill>
              </a:rPr>
              <a:t> )		</a:t>
            </a:r>
          </a:p>
          <a:p>
            <a:pPr>
              <a:lnSpc>
                <a:spcPct val="90000"/>
              </a:lnSpc>
            </a:pPr>
            <a:r>
              <a:rPr lang="en-US">
                <a:solidFill>
                  <a:srgbClr val="008000"/>
                </a:solidFill>
              </a:rPr>
              <a:t> 			c[i,j] = c[i-1,j-1] + 1</a:t>
            </a:r>
            <a:endParaRPr lang="en-US"/>
          </a:p>
          <a:p>
            <a:pPr>
              <a:lnSpc>
                <a:spcPct val="90000"/>
              </a:lnSpc>
            </a:pPr>
            <a:r>
              <a:rPr lang="en-US"/>
              <a:t> 		else c[i,j] = max( c[i-1,j], c[i,j-1] )</a:t>
            </a:r>
          </a:p>
        </p:txBody>
      </p:sp>
      <p:sp>
        <p:nvSpPr>
          <p:cNvPr id="19503"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9504"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505"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506"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19507"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9508"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9509" name="Text Box 51"/>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19510"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9511"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9512" name="Text Box 54"/>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19513" name="Text Box 55"/>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19514" name="Text Box 56"/>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64575" name="Text Box 63"/>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endParaRPr lang="en-US">
              <a:solidFill>
                <a:srgbClr val="FF0000"/>
              </a:solidFill>
            </a:endParaRPr>
          </a:p>
        </p:txBody>
      </p:sp>
      <p:sp>
        <p:nvSpPr>
          <p:cNvPr id="64576" name="Line 64"/>
          <p:cNvSpPr>
            <a:spLocks noChangeShapeType="1"/>
          </p:cNvSpPr>
          <p:nvPr/>
        </p:nvSpPr>
        <p:spPr bwMode="auto">
          <a:xfrm>
            <a:off x="6705600" y="3352800"/>
            <a:ext cx="3048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9517" name="Oval 65"/>
          <p:cNvSpPr>
            <a:spLocks noChangeArrowheads="1"/>
          </p:cNvSpPr>
          <p:nvPr/>
        </p:nvSpPr>
        <p:spPr bwMode="auto">
          <a:xfrm>
            <a:off x="3886200" y="3505200"/>
            <a:ext cx="609600" cy="609600"/>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9518" name="Oval 66"/>
          <p:cNvSpPr>
            <a:spLocks noChangeArrowheads="1"/>
          </p:cNvSpPr>
          <p:nvPr/>
        </p:nvSpPr>
        <p:spPr bwMode="auto">
          <a:xfrm>
            <a:off x="7010400" y="1066800"/>
            <a:ext cx="609600" cy="609600"/>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p>
        </p:txBody>
      </p:sp>
      <p:sp>
        <p:nvSpPr>
          <p:cNvPr id="19519" name="Text Box 67"/>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AB</a:t>
            </a:r>
            <a:r>
              <a:rPr lang="en-US" sz="3200">
                <a:solidFill>
                  <a:srgbClr val="FF0000"/>
                </a:solidFill>
              </a:rPr>
              <a:t>C</a:t>
            </a:r>
            <a:r>
              <a:rPr lang="en-US" sz="3200"/>
              <a:t>B</a:t>
            </a:r>
          </a:p>
          <a:p>
            <a:r>
              <a:rPr lang="en-US" sz="3200">
                <a:solidFill>
                  <a:srgbClr val="008000"/>
                </a:solidFill>
              </a:rPr>
              <a:t>BD</a:t>
            </a:r>
            <a:r>
              <a:rPr lang="en-US" sz="3200">
                <a:solidFill>
                  <a:srgbClr val="FF0000"/>
                </a:solidFill>
              </a:rPr>
              <a:t>C</a:t>
            </a:r>
            <a:r>
              <a:rPr lang="en-US" sz="3200"/>
              <a:t>AB</a:t>
            </a:r>
            <a:endParaRPr lang="en-US" sz="2800"/>
          </a:p>
        </p:txBody>
      </p:sp>
    </p:spTree>
    <p:extLst>
      <p:ext uri="{BB962C8B-B14F-4D97-AF65-F5344CB8AC3E}">
        <p14:creationId xmlns:p14="http://schemas.microsoft.com/office/powerpoint/2010/main" val="3950709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75" grpId="0" autoUpdateAnimBg="0"/>
      <p:bldP spid="645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Date Placeholder 3"/>
          <p:cNvSpPr>
            <a:spLocks noGrp="1"/>
          </p:cNvSpPr>
          <p:nvPr>
            <p:ph type="dt" sz="quarter" idx="10"/>
          </p:nvPr>
        </p:nvSpPr>
        <p:spPr/>
        <p:txBody>
          <a:bodyPr/>
          <a:lstStyle/>
          <a:p>
            <a:pPr>
              <a:defRPr/>
            </a:pPr>
            <a:fld id="{7AF8B087-DA81-4604-9224-F5E3CD7A016A}" type="datetime1">
              <a:rPr lang="en-US"/>
              <a:pPr>
                <a:defRPr/>
              </a:pPr>
              <a:t>10/8/2022</a:t>
            </a:fld>
            <a:endParaRPr lang="en-US"/>
          </a:p>
        </p:txBody>
      </p:sp>
      <p:sp>
        <p:nvSpPr>
          <p:cNvPr id="68"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DDF67FE-144E-4F1B-A33F-D2E58F2EFB82}" type="slidenum">
              <a:rPr lang="en-US" sz="1400">
                <a:latin typeface="Arial" panose="020B0604020202020204" pitchFamily="34" charset="0"/>
              </a:rPr>
              <a:pPr/>
              <a:t>72</a:t>
            </a:fld>
            <a:endParaRPr lang="en-US" sz="1400">
              <a:latin typeface="Arial" panose="020B0604020202020204" pitchFamily="34" charset="0"/>
            </a:endParaRPr>
          </a:p>
        </p:txBody>
      </p:sp>
      <p:sp>
        <p:nvSpPr>
          <p:cNvPr id="20484" name="Rectangle 2"/>
          <p:cNvSpPr>
            <a:spLocks noGrp="1" noChangeArrowheads="1"/>
          </p:cNvSpPr>
          <p:nvPr>
            <p:ph type="title"/>
          </p:nvPr>
        </p:nvSpPr>
        <p:spPr>
          <a:xfrm>
            <a:off x="2362200" y="0"/>
            <a:ext cx="8305800" cy="914400"/>
          </a:xfrm>
        </p:spPr>
        <p:txBody>
          <a:bodyPr/>
          <a:lstStyle/>
          <a:p>
            <a:pPr algn="ctr"/>
            <a:r>
              <a:rPr lang="en-US"/>
              <a:t>LCS Example (12)</a:t>
            </a:r>
          </a:p>
        </p:txBody>
      </p:sp>
      <p:sp>
        <p:nvSpPr>
          <p:cNvPr id="20485"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86"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87"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88"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89"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0"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1"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2"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3"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4"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5"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6"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7"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498"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20499"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20500"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20501"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0502"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0503"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20504"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20505"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20506"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0507"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0508"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0509"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0510"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20511"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0512"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0513"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0514"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0515"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20516"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17"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18"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19"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0"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1"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2"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3"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4"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5"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6"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solidFill>
                  <a:srgbClr val="008000"/>
                </a:solidFill>
              </a:rPr>
              <a:t>		else c[i,j] = max( c[i-1,j], c[i,j-1] )</a:t>
            </a:r>
          </a:p>
        </p:txBody>
      </p:sp>
      <p:sp>
        <p:nvSpPr>
          <p:cNvPr id="20527"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0528"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29"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30"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0531"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0532"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0533" name="Text Box 51"/>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20534"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0535"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0536" name="Text Box 54"/>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0537" name="Text Box 55"/>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0538" name="Text Box 56"/>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0539" name="Text Box 57"/>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66619" name="Text Box 59"/>
          <p:cNvSpPr txBox="1">
            <a:spLocks noChangeArrowheads="1"/>
          </p:cNvSpPr>
          <p:nvPr/>
        </p:nvSpPr>
        <p:spPr bwMode="auto">
          <a:xfrm>
            <a:off x="87630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endParaRPr lang="en-US">
              <a:solidFill>
                <a:srgbClr val="FF0000"/>
              </a:solidFill>
            </a:endParaRPr>
          </a:p>
        </p:txBody>
      </p:sp>
      <p:sp>
        <p:nvSpPr>
          <p:cNvPr id="66620" name="Text Box 60"/>
          <p:cNvSpPr txBox="1">
            <a:spLocks noChangeArrowheads="1"/>
          </p:cNvSpPr>
          <p:nvPr/>
        </p:nvSpPr>
        <p:spPr bwMode="auto">
          <a:xfrm>
            <a:off x="79248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endParaRPr lang="en-US">
              <a:solidFill>
                <a:srgbClr val="FF0000"/>
              </a:solidFill>
            </a:endParaRPr>
          </a:p>
        </p:txBody>
      </p:sp>
      <p:sp>
        <p:nvSpPr>
          <p:cNvPr id="66621" name="Line 61"/>
          <p:cNvSpPr>
            <a:spLocks noChangeShapeType="1"/>
          </p:cNvSpPr>
          <p:nvPr/>
        </p:nvSpPr>
        <p:spPr bwMode="auto">
          <a:xfrm>
            <a:off x="7543800" y="38100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6622" name="Line 62"/>
          <p:cNvSpPr>
            <a:spLocks noChangeShapeType="1"/>
          </p:cNvSpPr>
          <p:nvPr/>
        </p:nvSpPr>
        <p:spPr bwMode="auto">
          <a:xfrm>
            <a:off x="8305800" y="38100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6623" name="Line 63"/>
          <p:cNvSpPr>
            <a:spLocks noChangeShapeType="1"/>
          </p:cNvSpPr>
          <p:nvPr/>
        </p:nvSpPr>
        <p:spPr bwMode="auto">
          <a:xfrm>
            <a:off x="8763000" y="3352800"/>
            <a:ext cx="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545" name="Oval 64"/>
          <p:cNvSpPr>
            <a:spLocks noChangeArrowheads="1"/>
          </p:cNvSpPr>
          <p:nvPr/>
        </p:nvSpPr>
        <p:spPr bwMode="auto">
          <a:xfrm>
            <a:off x="7696200" y="1066800"/>
            <a:ext cx="1752600" cy="6858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20546" name="Oval 65"/>
          <p:cNvSpPr>
            <a:spLocks noChangeArrowheads="1"/>
          </p:cNvSpPr>
          <p:nvPr/>
        </p:nvSpPr>
        <p:spPr bwMode="auto">
          <a:xfrm>
            <a:off x="3810000" y="3505200"/>
            <a:ext cx="6858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20547" name="Text Box 66"/>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AB</a:t>
            </a:r>
            <a:r>
              <a:rPr lang="en-US" sz="3200">
                <a:solidFill>
                  <a:srgbClr val="FF0000"/>
                </a:solidFill>
              </a:rPr>
              <a:t>C</a:t>
            </a:r>
            <a:r>
              <a:rPr lang="en-US" sz="3200"/>
              <a:t>B</a:t>
            </a:r>
          </a:p>
          <a:p>
            <a:r>
              <a:rPr lang="en-US" sz="3200">
                <a:solidFill>
                  <a:srgbClr val="008000"/>
                </a:solidFill>
              </a:rPr>
              <a:t>BDC</a:t>
            </a:r>
            <a:r>
              <a:rPr lang="en-US" sz="3200"/>
              <a:t>AB</a:t>
            </a:r>
            <a:endParaRPr lang="en-US" sz="2800"/>
          </a:p>
        </p:txBody>
      </p:sp>
    </p:spTree>
    <p:extLst>
      <p:ext uri="{BB962C8B-B14F-4D97-AF65-F5344CB8AC3E}">
        <p14:creationId xmlns:p14="http://schemas.microsoft.com/office/powerpoint/2010/main" val="4194918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6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6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66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66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6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19" grpId="0" autoUpdateAnimBg="0"/>
      <p:bldP spid="66620" grpId="0" autoUpdateAnimBg="0"/>
      <p:bldP spid="66621" grpId="0" animBg="1"/>
      <p:bldP spid="66622" grpId="0" animBg="1"/>
      <p:bldP spid="666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3"/>
          <p:cNvSpPr>
            <a:spLocks noGrp="1"/>
          </p:cNvSpPr>
          <p:nvPr>
            <p:ph type="dt" sz="quarter" idx="10"/>
          </p:nvPr>
        </p:nvSpPr>
        <p:spPr/>
        <p:txBody>
          <a:bodyPr/>
          <a:lstStyle/>
          <a:p>
            <a:pPr>
              <a:defRPr/>
            </a:pPr>
            <a:fld id="{CFAA2C99-0B98-4B34-BCE1-71C2ABA54875}" type="datetime1">
              <a:rPr lang="en-US"/>
              <a:pPr>
                <a:defRPr/>
              </a:pPr>
              <a:t>10/8/2022</a:t>
            </a:fld>
            <a:endParaRPr lang="en-US"/>
          </a:p>
        </p:txBody>
      </p:sp>
      <p:sp>
        <p:nvSpPr>
          <p:cNvPr id="67"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1CE1DC6-378B-4A26-96F0-2B9363A46579}" type="slidenum">
              <a:rPr lang="en-US" sz="1400">
                <a:latin typeface="Arial" panose="020B0604020202020204" pitchFamily="34" charset="0"/>
              </a:rPr>
              <a:pPr/>
              <a:t>73</a:t>
            </a:fld>
            <a:endParaRPr lang="en-US" sz="1400">
              <a:latin typeface="Arial" panose="020B0604020202020204" pitchFamily="34" charset="0"/>
            </a:endParaRPr>
          </a:p>
        </p:txBody>
      </p:sp>
      <p:sp>
        <p:nvSpPr>
          <p:cNvPr id="21508" name="Rectangle 2"/>
          <p:cNvSpPr>
            <a:spLocks noGrp="1" noChangeArrowheads="1"/>
          </p:cNvSpPr>
          <p:nvPr>
            <p:ph type="title"/>
          </p:nvPr>
        </p:nvSpPr>
        <p:spPr>
          <a:xfrm>
            <a:off x="2362200" y="0"/>
            <a:ext cx="8305800" cy="914400"/>
          </a:xfrm>
        </p:spPr>
        <p:txBody>
          <a:bodyPr/>
          <a:lstStyle/>
          <a:p>
            <a:pPr algn="ctr"/>
            <a:r>
              <a:rPr lang="en-US"/>
              <a:t>LCS Example (13)</a:t>
            </a:r>
          </a:p>
        </p:txBody>
      </p:sp>
      <p:sp>
        <p:nvSpPr>
          <p:cNvPr id="21509"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0"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1"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2"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3"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4"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5"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6"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7"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8"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19"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20"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21"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522"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a:t>
            </a:r>
            <a:r>
              <a:rPr lang="en-US" b="1">
                <a:solidFill>
                  <a:srgbClr val="FF0000"/>
                </a:solidFill>
              </a:rPr>
              <a:t>1</a:t>
            </a:r>
            <a:r>
              <a:rPr lang="en-US"/>
              <a:t>          2         3        4         5 </a:t>
            </a:r>
          </a:p>
        </p:txBody>
      </p:sp>
      <p:sp>
        <p:nvSpPr>
          <p:cNvPr id="21523"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21524"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21525"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1526"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1527"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4</a:t>
            </a:r>
            <a:endParaRPr lang="en-US"/>
          </a:p>
        </p:txBody>
      </p:sp>
      <p:sp>
        <p:nvSpPr>
          <p:cNvPr id="21528"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21529"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21530"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1531"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1532"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1533"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1534"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21535"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1536"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1537"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1538"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1539"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21540"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1"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2"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3"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4"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5"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6"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7"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8"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49"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50"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solidFill>
                  <a:srgbClr val="008000"/>
                </a:solidFill>
              </a:rPr>
              <a:t> 		if ( X</a:t>
            </a:r>
            <a:r>
              <a:rPr lang="en-US" baseline="-25000">
                <a:solidFill>
                  <a:srgbClr val="008000"/>
                </a:solidFill>
              </a:rPr>
              <a:t>i</a:t>
            </a:r>
            <a:r>
              <a:rPr lang="en-US">
                <a:solidFill>
                  <a:srgbClr val="008000"/>
                </a:solidFill>
              </a:rPr>
              <a:t> == Y</a:t>
            </a:r>
            <a:r>
              <a:rPr lang="en-US" baseline="-25000">
                <a:solidFill>
                  <a:srgbClr val="008000"/>
                </a:solidFill>
              </a:rPr>
              <a:t>j</a:t>
            </a:r>
            <a:r>
              <a:rPr lang="en-US">
                <a:solidFill>
                  <a:srgbClr val="008000"/>
                </a:solidFill>
              </a:rPr>
              <a:t> )		</a:t>
            </a:r>
          </a:p>
          <a:p>
            <a:pPr>
              <a:lnSpc>
                <a:spcPct val="90000"/>
              </a:lnSpc>
            </a:pPr>
            <a:r>
              <a:rPr lang="en-US">
                <a:solidFill>
                  <a:srgbClr val="008000"/>
                </a:solidFill>
              </a:rPr>
              <a:t> 			c[i,j] = c[i-1,j-1] + 1</a:t>
            </a:r>
            <a:endParaRPr lang="en-US"/>
          </a:p>
          <a:p>
            <a:pPr>
              <a:lnSpc>
                <a:spcPct val="90000"/>
              </a:lnSpc>
            </a:pPr>
            <a:r>
              <a:rPr lang="en-US"/>
              <a:t> 		else c[i,j] = max( c[i-1,j], c[i,j-1] )</a:t>
            </a:r>
          </a:p>
        </p:txBody>
      </p:sp>
      <p:sp>
        <p:nvSpPr>
          <p:cNvPr id="21551"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52"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53"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54"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1555"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56"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57" name="Text Box 51"/>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21558"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59"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60" name="Text Box 54"/>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1561" name="Text Box 55"/>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62" name="Text Box 56"/>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1563" name="Text Box 57"/>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1564" name="Text Box 58"/>
          <p:cNvSpPr txBox="1">
            <a:spLocks noChangeArrowheads="1"/>
          </p:cNvSpPr>
          <p:nvPr/>
        </p:nvSpPr>
        <p:spPr bwMode="auto">
          <a:xfrm>
            <a:off x="87630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1565" name="Text Box 59"/>
          <p:cNvSpPr txBox="1">
            <a:spLocks noChangeArrowheads="1"/>
          </p:cNvSpPr>
          <p:nvPr/>
        </p:nvSpPr>
        <p:spPr bwMode="auto">
          <a:xfrm>
            <a:off x="79248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1566" name="Oval 66"/>
          <p:cNvSpPr>
            <a:spLocks noChangeArrowheads="1"/>
          </p:cNvSpPr>
          <p:nvPr/>
        </p:nvSpPr>
        <p:spPr bwMode="auto">
          <a:xfrm>
            <a:off x="3886200" y="4114800"/>
            <a:ext cx="609600" cy="609600"/>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21567" name="Oval 67"/>
          <p:cNvSpPr>
            <a:spLocks noChangeArrowheads="1"/>
          </p:cNvSpPr>
          <p:nvPr/>
        </p:nvSpPr>
        <p:spPr bwMode="auto">
          <a:xfrm>
            <a:off x="5410200" y="1143000"/>
            <a:ext cx="609600" cy="609600"/>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68676" name="Line 68"/>
          <p:cNvSpPr>
            <a:spLocks noChangeShapeType="1"/>
          </p:cNvSpPr>
          <p:nvPr/>
        </p:nvSpPr>
        <p:spPr bwMode="auto">
          <a:xfrm>
            <a:off x="5105400" y="3962400"/>
            <a:ext cx="3048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68677" name="Text Box 69"/>
          <p:cNvSpPr txBox="1">
            <a:spLocks noChangeArrowheads="1"/>
          </p:cNvSpPr>
          <p:nvPr/>
        </p:nvSpPr>
        <p:spPr bwMode="auto">
          <a:xfrm>
            <a:off x="5486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endParaRPr lang="en-US"/>
          </a:p>
        </p:txBody>
      </p:sp>
      <p:sp>
        <p:nvSpPr>
          <p:cNvPr id="21570" name="Text Box 70"/>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ABC</a:t>
            </a:r>
            <a:r>
              <a:rPr lang="en-US" sz="3200">
                <a:solidFill>
                  <a:srgbClr val="FF0000"/>
                </a:solidFill>
              </a:rPr>
              <a:t>B</a:t>
            </a:r>
            <a:endParaRPr lang="en-US" sz="3200"/>
          </a:p>
          <a:p>
            <a:r>
              <a:rPr lang="en-US" sz="3200">
                <a:solidFill>
                  <a:srgbClr val="FF0000"/>
                </a:solidFill>
              </a:rPr>
              <a:t>B</a:t>
            </a:r>
            <a:r>
              <a:rPr lang="en-US" sz="3200"/>
              <a:t>DCAB</a:t>
            </a:r>
            <a:endParaRPr lang="en-US" sz="2800"/>
          </a:p>
        </p:txBody>
      </p:sp>
    </p:spTree>
    <p:extLst>
      <p:ext uri="{BB962C8B-B14F-4D97-AF65-F5344CB8AC3E}">
        <p14:creationId xmlns:p14="http://schemas.microsoft.com/office/powerpoint/2010/main" val="3374279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76" grpId="0" animBg="1"/>
      <p:bldP spid="68677"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Date Placeholder 3"/>
          <p:cNvSpPr>
            <a:spLocks noGrp="1"/>
          </p:cNvSpPr>
          <p:nvPr>
            <p:ph type="dt" sz="quarter" idx="10"/>
          </p:nvPr>
        </p:nvSpPr>
        <p:spPr/>
        <p:txBody>
          <a:bodyPr/>
          <a:lstStyle/>
          <a:p>
            <a:pPr>
              <a:defRPr/>
            </a:pPr>
            <a:fld id="{CEBE2565-313A-4D72-B56F-7EA6441D35BF}" type="datetime1">
              <a:rPr lang="en-US"/>
              <a:pPr>
                <a:defRPr/>
              </a:pPr>
              <a:t>10/8/2022</a:t>
            </a:fld>
            <a:endParaRPr lang="en-US"/>
          </a:p>
        </p:txBody>
      </p:sp>
      <p:sp>
        <p:nvSpPr>
          <p:cNvPr id="74"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E77874E-973F-4066-A033-B7512888D118}" type="slidenum">
              <a:rPr lang="en-US" sz="1400">
                <a:latin typeface="Arial" panose="020B0604020202020204" pitchFamily="34" charset="0"/>
              </a:rPr>
              <a:pPr/>
              <a:t>74</a:t>
            </a:fld>
            <a:endParaRPr lang="en-US" sz="1400">
              <a:latin typeface="Arial" panose="020B0604020202020204" pitchFamily="34" charset="0"/>
            </a:endParaRPr>
          </a:p>
        </p:txBody>
      </p:sp>
      <p:sp>
        <p:nvSpPr>
          <p:cNvPr id="22532" name="Rectangle 2"/>
          <p:cNvSpPr>
            <a:spLocks noGrp="1" noChangeArrowheads="1"/>
          </p:cNvSpPr>
          <p:nvPr>
            <p:ph type="title"/>
          </p:nvPr>
        </p:nvSpPr>
        <p:spPr>
          <a:xfrm>
            <a:off x="2362200" y="0"/>
            <a:ext cx="8305800" cy="914400"/>
          </a:xfrm>
        </p:spPr>
        <p:txBody>
          <a:bodyPr/>
          <a:lstStyle/>
          <a:p>
            <a:pPr algn="ctr"/>
            <a:r>
              <a:rPr lang="en-US"/>
              <a:t>LCS Example (14)</a:t>
            </a:r>
          </a:p>
        </p:txBody>
      </p:sp>
      <p:sp>
        <p:nvSpPr>
          <p:cNvPr id="22533"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4"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5"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6"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7"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8"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39"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0"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1"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2"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3"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4"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5"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546"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a:t>
            </a:r>
            <a:r>
              <a:rPr lang="en-US" b="1">
                <a:solidFill>
                  <a:srgbClr val="FF0000"/>
                </a:solidFill>
              </a:rPr>
              <a:t>2         3</a:t>
            </a:r>
            <a:r>
              <a:rPr lang="en-US"/>
              <a:t>        </a:t>
            </a:r>
            <a:r>
              <a:rPr lang="en-US" b="1">
                <a:solidFill>
                  <a:srgbClr val="FF0000"/>
                </a:solidFill>
              </a:rPr>
              <a:t>4</a:t>
            </a:r>
            <a:r>
              <a:rPr lang="en-US"/>
              <a:t>         5 </a:t>
            </a:r>
          </a:p>
        </p:txBody>
      </p:sp>
      <p:sp>
        <p:nvSpPr>
          <p:cNvPr id="22547"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22548"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22549"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2550"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2551"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4</a:t>
            </a:r>
            <a:endParaRPr lang="en-US"/>
          </a:p>
        </p:txBody>
      </p:sp>
      <p:sp>
        <p:nvSpPr>
          <p:cNvPr id="22552"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22553"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22554"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2555"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2556"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2557"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2558"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22559"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2560"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2561"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2562"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2563"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22564"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65"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66"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67"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68"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69"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0"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1"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2"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3"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4"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t>		if ( X</a:t>
            </a:r>
            <a:r>
              <a:rPr lang="en-US" baseline="-25000"/>
              <a:t>i</a:t>
            </a:r>
            <a:r>
              <a:rPr lang="en-US"/>
              <a:t> == Y</a:t>
            </a:r>
            <a:r>
              <a:rPr lang="en-US" baseline="-25000"/>
              <a:t>j</a:t>
            </a:r>
            <a:r>
              <a:rPr lang="en-US"/>
              <a:t> )		</a:t>
            </a:r>
          </a:p>
          <a:p>
            <a:pPr>
              <a:lnSpc>
                <a:spcPct val="90000"/>
              </a:lnSpc>
            </a:pPr>
            <a:r>
              <a:rPr lang="en-US"/>
              <a:t>			c[i,j] = c[i-1,j-1] + 1</a:t>
            </a:r>
          </a:p>
          <a:p>
            <a:pPr>
              <a:lnSpc>
                <a:spcPct val="90000"/>
              </a:lnSpc>
            </a:pPr>
            <a:r>
              <a:rPr lang="en-US">
                <a:solidFill>
                  <a:srgbClr val="008000"/>
                </a:solidFill>
              </a:rPr>
              <a:t>		else c[i,j] = max( c[i-1,j], c[i,j-1] )</a:t>
            </a:r>
          </a:p>
        </p:txBody>
      </p:sp>
      <p:sp>
        <p:nvSpPr>
          <p:cNvPr id="22575"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76"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7"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8"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2579"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80"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81" name="Text Box 51"/>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22582"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83"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84" name="Text Box 54"/>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2585" name="Text Box 55"/>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86" name="Text Box 56"/>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2587" name="Text Box 57"/>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2588" name="Text Box 58"/>
          <p:cNvSpPr txBox="1">
            <a:spLocks noChangeArrowheads="1"/>
          </p:cNvSpPr>
          <p:nvPr/>
        </p:nvSpPr>
        <p:spPr bwMode="auto">
          <a:xfrm>
            <a:off x="87630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2589" name="Text Box 59"/>
          <p:cNvSpPr txBox="1">
            <a:spLocks noChangeArrowheads="1"/>
          </p:cNvSpPr>
          <p:nvPr/>
        </p:nvSpPr>
        <p:spPr bwMode="auto">
          <a:xfrm>
            <a:off x="79248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2590" name="Text Box 60"/>
          <p:cNvSpPr txBox="1">
            <a:spLocks noChangeArrowheads="1"/>
          </p:cNvSpPr>
          <p:nvPr/>
        </p:nvSpPr>
        <p:spPr bwMode="auto">
          <a:xfrm>
            <a:off x="5486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70717" name="Text Box 61"/>
          <p:cNvSpPr txBox="1">
            <a:spLocks noChangeArrowheads="1"/>
          </p:cNvSpPr>
          <p:nvPr/>
        </p:nvSpPr>
        <p:spPr bwMode="auto">
          <a:xfrm>
            <a:off x="6248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1</a:t>
            </a:r>
          </a:p>
        </p:txBody>
      </p:sp>
      <p:sp>
        <p:nvSpPr>
          <p:cNvPr id="70718" name="Text Box 62"/>
          <p:cNvSpPr txBox="1">
            <a:spLocks noChangeArrowheads="1"/>
          </p:cNvSpPr>
          <p:nvPr/>
        </p:nvSpPr>
        <p:spPr bwMode="auto">
          <a:xfrm>
            <a:off x="70866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p>
        </p:txBody>
      </p:sp>
      <p:sp>
        <p:nvSpPr>
          <p:cNvPr id="70719" name="Line 63"/>
          <p:cNvSpPr>
            <a:spLocks noChangeShapeType="1"/>
          </p:cNvSpPr>
          <p:nvPr/>
        </p:nvSpPr>
        <p:spPr bwMode="auto">
          <a:xfrm>
            <a:off x="5867400" y="44196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0720" name="Line 64"/>
          <p:cNvSpPr>
            <a:spLocks noChangeShapeType="1"/>
          </p:cNvSpPr>
          <p:nvPr/>
        </p:nvSpPr>
        <p:spPr bwMode="auto">
          <a:xfrm>
            <a:off x="7086600" y="40386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0721" name="Line 65"/>
          <p:cNvSpPr>
            <a:spLocks noChangeShapeType="1"/>
          </p:cNvSpPr>
          <p:nvPr/>
        </p:nvSpPr>
        <p:spPr bwMode="auto">
          <a:xfrm>
            <a:off x="6248400" y="40386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596" name="Oval 66"/>
          <p:cNvSpPr>
            <a:spLocks noChangeArrowheads="1"/>
          </p:cNvSpPr>
          <p:nvPr/>
        </p:nvSpPr>
        <p:spPr bwMode="auto">
          <a:xfrm>
            <a:off x="3810000" y="4114800"/>
            <a:ext cx="6858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22597" name="Oval 67"/>
          <p:cNvSpPr>
            <a:spLocks noChangeArrowheads="1"/>
          </p:cNvSpPr>
          <p:nvPr/>
        </p:nvSpPr>
        <p:spPr bwMode="auto">
          <a:xfrm>
            <a:off x="6096000" y="1066800"/>
            <a:ext cx="2590800" cy="609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70724" name="Text Box 68"/>
          <p:cNvSpPr txBox="1">
            <a:spLocks noChangeArrowheads="1"/>
          </p:cNvSpPr>
          <p:nvPr/>
        </p:nvSpPr>
        <p:spPr bwMode="auto">
          <a:xfrm>
            <a:off x="79248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2</a:t>
            </a:r>
          </a:p>
        </p:txBody>
      </p:sp>
      <p:sp>
        <p:nvSpPr>
          <p:cNvPr id="70725" name="Line 69"/>
          <p:cNvSpPr>
            <a:spLocks noChangeShapeType="1"/>
          </p:cNvSpPr>
          <p:nvPr/>
        </p:nvSpPr>
        <p:spPr bwMode="auto">
          <a:xfrm>
            <a:off x="7848600" y="40386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0726" name="Line 70"/>
          <p:cNvSpPr>
            <a:spLocks noChangeShapeType="1"/>
          </p:cNvSpPr>
          <p:nvPr/>
        </p:nvSpPr>
        <p:spPr bwMode="auto">
          <a:xfrm>
            <a:off x="7543800" y="4419600"/>
            <a:ext cx="304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601" name="Text Box 71"/>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ABC</a:t>
            </a:r>
            <a:r>
              <a:rPr lang="en-US" sz="3200">
                <a:solidFill>
                  <a:srgbClr val="FF0000"/>
                </a:solidFill>
              </a:rPr>
              <a:t>B</a:t>
            </a:r>
            <a:endParaRPr lang="en-US" sz="3200"/>
          </a:p>
          <a:p>
            <a:r>
              <a:rPr lang="en-US" sz="3200">
                <a:solidFill>
                  <a:srgbClr val="008000"/>
                </a:solidFill>
              </a:rPr>
              <a:t>B</a:t>
            </a:r>
            <a:r>
              <a:rPr lang="en-US" sz="3200">
                <a:solidFill>
                  <a:srgbClr val="FF0000"/>
                </a:solidFill>
              </a:rPr>
              <a:t>DCA</a:t>
            </a:r>
            <a:r>
              <a:rPr lang="en-US" sz="3200"/>
              <a:t>B</a:t>
            </a:r>
            <a:endParaRPr lang="en-US" sz="2800"/>
          </a:p>
        </p:txBody>
      </p:sp>
    </p:spTree>
    <p:extLst>
      <p:ext uri="{BB962C8B-B14F-4D97-AF65-F5344CB8AC3E}">
        <p14:creationId xmlns:p14="http://schemas.microsoft.com/office/powerpoint/2010/main" val="932248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7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7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7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7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07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07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07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17" grpId="0" autoUpdateAnimBg="0"/>
      <p:bldP spid="70718" grpId="0" autoUpdateAnimBg="0"/>
      <p:bldP spid="70719" grpId="0" animBg="1"/>
      <p:bldP spid="70720" grpId="0" animBg="1"/>
      <p:bldP spid="70721" grpId="0" animBg="1"/>
      <p:bldP spid="70724" grpId="0" autoUpdateAnimBg="0"/>
      <p:bldP spid="70725" grpId="0" animBg="1"/>
      <p:bldP spid="7072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Date Placeholder 3"/>
          <p:cNvSpPr>
            <a:spLocks noGrp="1"/>
          </p:cNvSpPr>
          <p:nvPr>
            <p:ph type="dt" sz="quarter" idx="10"/>
          </p:nvPr>
        </p:nvSpPr>
        <p:spPr/>
        <p:txBody>
          <a:bodyPr/>
          <a:lstStyle/>
          <a:p>
            <a:pPr>
              <a:defRPr/>
            </a:pPr>
            <a:fld id="{03EB48B9-AEB6-4595-A215-487788AEEE6D}" type="datetime1">
              <a:rPr lang="en-US"/>
              <a:pPr>
                <a:defRPr/>
              </a:pPr>
              <a:t>10/8/2022</a:t>
            </a:fld>
            <a:endParaRPr lang="en-US"/>
          </a:p>
        </p:txBody>
      </p:sp>
      <p:sp>
        <p:nvSpPr>
          <p:cNvPr id="72"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36227AB-C2CD-469E-9C4C-1084425CE915}" type="slidenum">
              <a:rPr lang="en-US" sz="1400">
                <a:latin typeface="Arial" panose="020B0604020202020204" pitchFamily="34" charset="0"/>
              </a:rPr>
              <a:pPr/>
              <a:t>75</a:t>
            </a:fld>
            <a:endParaRPr lang="en-US" sz="1400">
              <a:latin typeface="Arial" panose="020B0604020202020204" pitchFamily="34" charset="0"/>
            </a:endParaRPr>
          </a:p>
        </p:txBody>
      </p:sp>
      <p:sp>
        <p:nvSpPr>
          <p:cNvPr id="23556" name="Rectangle 2"/>
          <p:cNvSpPr>
            <a:spLocks noGrp="1" noChangeArrowheads="1"/>
          </p:cNvSpPr>
          <p:nvPr>
            <p:ph type="title"/>
          </p:nvPr>
        </p:nvSpPr>
        <p:spPr>
          <a:xfrm>
            <a:off x="2362200" y="0"/>
            <a:ext cx="8305800" cy="914400"/>
          </a:xfrm>
        </p:spPr>
        <p:txBody>
          <a:bodyPr/>
          <a:lstStyle/>
          <a:p>
            <a:pPr algn="ctr"/>
            <a:r>
              <a:rPr lang="en-US"/>
              <a:t>LCS Example (15)</a:t>
            </a:r>
          </a:p>
        </p:txBody>
      </p:sp>
      <p:sp>
        <p:nvSpPr>
          <p:cNvPr id="23557"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58"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59"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0"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1"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2"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3"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4"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5"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6"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7"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8"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69"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570"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a:t>
            </a:r>
            <a:r>
              <a:rPr lang="en-US" b="1">
                <a:solidFill>
                  <a:srgbClr val="FF0000"/>
                </a:solidFill>
              </a:rPr>
              <a:t>5</a:t>
            </a:r>
            <a:r>
              <a:rPr lang="en-US"/>
              <a:t> </a:t>
            </a:r>
          </a:p>
        </p:txBody>
      </p:sp>
      <p:sp>
        <p:nvSpPr>
          <p:cNvPr id="23571"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23572"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23573"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3574"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3575"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solidFill>
                  <a:srgbClr val="FF0000"/>
                </a:solidFill>
              </a:rPr>
              <a:t>4</a:t>
            </a:r>
            <a:endParaRPr lang="en-US"/>
          </a:p>
        </p:txBody>
      </p:sp>
      <p:sp>
        <p:nvSpPr>
          <p:cNvPr id="23576"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23577"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23578"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3579"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3580"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3581" name="Text Box 27"/>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3582"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23583"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3584"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3585"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3586"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3587"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23588"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89"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0"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1"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2"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3"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4"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5"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6"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7"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598" name="Text Box 44"/>
          <p:cNvSpPr txBox="1">
            <a:spLocks noChangeArrowheads="1"/>
          </p:cNvSpPr>
          <p:nvPr/>
        </p:nvSpPr>
        <p:spPr bwMode="auto">
          <a:xfrm>
            <a:off x="2895600" y="5105401"/>
            <a:ext cx="6232796"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solidFill>
                  <a:srgbClr val="008000"/>
                </a:solidFill>
              </a:rPr>
              <a:t> 		if ( X</a:t>
            </a:r>
            <a:r>
              <a:rPr lang="en-US" baseline="-25000">
                <a:solidFill>
                  <a:srgbClr val="008000"/>
                </a:solidFill>
              </a:rPr>
              <a:t>i</a:t>
            </a:r>
            <a:r>
              <a:rPr lang="en-US">
                <a:solidFill>
                  <a:srgbClr val="008000"/>
                </a:solidFill>
              </a:rPr>
              <a:t> == Y</a:t>
            </a:r>
            <a:r>
              <a:rPr lang="en-US" baseline="-25000">
                <a:solidFill>
                  <a:srgbClr val="008000"/>
                </a:solidFill>
              </a:rPr>
              <a:t>j</a:t>
            </a:r>
            <a:r>
              <a:rPr lang="en-US">
                <a:solidFill>
                  <a:srgbClr val="008000"/>
                </a:solidFill>
              </a:rPr>
              <a:t> )		</a:t>
            </a:r>
          </a:p>
          <a:p>
            <a:pPr>
              <a:lnSpc>
                <a:spcPct val="90000"/>
              </a:lnSpc>
            </a:pPr>
            <a:r>
              <a:rPr lang="en-US">
                <a:solidFill>
                  <a:srgbClr val="008000"/>
                </a:solidFill>
              </a:rPr>
              <a:t> 			c[i,j] = c[i-1,j-1] + 1</a:t>
            </a:r>
            <a:endParaRPr lang="en-US"/>
          </a:p>
          <a:p>
            <a:pPr>
              <a:lnSpc>
                <a:spcPct val="90000"/>
              </a:lnSpc>
            </a:pPr>
            <a:r>
              <a:rPr lang="en-US"/>
              <a:t> 		else c[i,j] = max( c[i-1,j], c[i,j-1] )</a:t>
            </a:r>
          </a:p>
        </p:txBody>
      </p:sp>
      <p:sp>
        <p:nvSpPr>
          <p:cNvPr id="23599"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00"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601"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602"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3603"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04"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05" name="Text Box 51"/>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23606"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07"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08" name="Text Box 54"/>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3609" name="Text Box 55"/>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10" name="Text Box 56"/>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3611" name="Text Box 57"/>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3612" name="Text Box 58"/>
          <p:cNvSpPr txBox="1">
            <a:spLocks noChangeArrowheads="1"/>
          </p:cNvSpPr>
          <p:nvPr/>
        </p:nvSpPr>
        <p:spPr bwMode="auto">
          <a:xfrm>
            <a:off x="87630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3613" name="Text Box 59"/>
          <p:cNvSpPr txBox="1">
            <a:spLocks noChangeArrowheads="1"/>
          </p:cNvSpPr>
          <p:nvPr/>
        </p:nvSpPr>
        <p:spPr bwMode="auto">
          <a:xfrm>
            <a:off x="79248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3614" name="Text Box 60"/>
          <p:cNvSpPr txBox="1">
            <a:spLocks noChangeArrowheads="1"/>
          </p:cNvSpPr>
          <p:nvPr/>
        </p:nvSpPr>
        <p:spPr bwMode="auto">
          <a:xfrm>
            <a:off x="5486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3615" name="Text Box 61"/>
          <p:cNvSpPr txBox="1">
            <a:spLocks noChangeArrowheads="1"/>
          </p:cNvSpPr>
          <p:nvPr/>
        </p:nvSpPr>
        <p:spPr bwMode="auto">
          <a:xfrm>
            <a:off x="6248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3616" name="Text Box 62"/>
          <p:cNvSpPr txBox="1">
            <a:spLocks noChangeArrowheads="1"/>
          </p:cNvSpPr>
          <p:nvPr/>
        </p:nvSpPr>
        <p:spPr bwMode="auto">
          <a:xfrm>
            <a:off x="70866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3617" name="Text Box 63"/>
          <p:cNvSpPr txBox="1">
            <a:spLocks noChangeArrowheads="1"/>
          </p:cNvSpPr>
          <p:nvPr/>
        </p:nvSpPr>
        <p:spPr bwMode="auto">
          <a:xfrm>
            <a:off x="79248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72768" name="Text Box 64"/>
          <p:cNvSpPr txBox="1">
            <a:spLocks noChangeArrowheads="1"/>
          </p:cNvSpPr>
          <p:nvPr/>
        </p:nvSpPr>
        <p:spPr bwMode="auto">
          <a:xfrm>
            <a:off x="8763000" y="4117975"/>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600" b="1">
                <a:solidFill>
                  <a:srgbClr val="33CC33"/>
                </a:solidFill>
              </a:rPr>
              <a:t>3</a:t>
            </a:r>
            <a:endParaRPr lang="en-US">
              <a:solidFill>
                <a:srgbClr val="FF0000"/>
              </a:solidFill>
            </a:endParaRPr>
          </a:p>
        </p:txBody>
      </p:sp>
      <p:sp>
        <p:nvSpPr>
          <p:cNvPr id="72769" name="Oval 65"/>
          <p:cNvSpPr>
            <a:spLocks noChangeArrowheads="1"/>
          </p:cNvSpPr>
          <p:nvPr/>
        </p:nvSpPr>
        <p:spPr bwMode="auto">
          <a:xfrm>
            <a:off x="3886200" y="4114800"/>
            <a:ext cx="609600" cy="609600"/>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72770" name="Oval 66"/>
          <p:cNvSpPr>
            <a:spLocks noChangeArrowheads="1"/>
          </p:cNvSpPr>
          <p:nvPr/>
        </p:nvSpPr>
        <p:spPr bwMode="auto">
          <a:xfrm>
            <a:off x="8686800" y="1143000"/>
            <a:ext cx="609600" cy="609600"/>
          </a:xfrm>
          <a:prstGeom prst="ellipse">
            <a:avLst/>
          </a:prstGeom>
          <a:noFill/>
          <a:ln w="571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72771" name="Line 67"/>
          <p:cNvSpPr>
            <a:spLocks noChangeShapeType="1"/>
          </p:cNvSpPr>
          <p:nvPr/>
        </p:nvSpPr>
        <p:spPr bwMode="auto">
          <a:xfrm>
            <a:off x="8382000" y="3886200"/>
            <a:ext cx="3810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72772" name="Oval 68"/>
          <p:cNvSpPr>
            <a:spLocks noChangeArrowheads="1"/>
          </p:cNvSpPr>
          <p:nvPr/>
        </p:nvSpPr>
        <p:spPr bwMode="auto">
          <a:xfrm>
            <a:off x="8610600" y="4114800"/>
            <a:ext cx="685800" cy="685800"/>
          </a:xfrm>
          <a:prstGeom prst="ellipse">
            <a:avLst/>
          </a:prstGeom>
          <a:noFill/>
          <a:ln w="11112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rgbClr val="33CC33"/>
              </a:solidFill>
            </a:endParaRPr>
          </a:p>
        </p:txBody>
      </p:sp>
      <p:sp>
        <p:nvSpPr>
          <p:cNvPr id="23623" name="Text Box 69"/>
          <p:cNvSpPr txBox="1">
            <a:spLocks noChangeArrowheads="1"/>
          </p:cNvSpPr>
          <p:nvPr/>
        </p:nvSpPr>
        <p:spPr bwMode="auto">
          <a:xfrm>
            <a:off x="9066213" y="0"/>
            <a:ext cx="1600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solidFill>
                  <a:srgbClr val="008000"/>
                </a:solidFill>
              </a:rPr>
              <a:t>ABC</a:t>
            </a:r>
            <a:r>
              <a:rPr lang="en-US" sz="3200">
                <a:solidFill>
                  <a:srgbClr val="FF0000"/>
                </a:solidFill>
              </a:rPr>
              <a:t>B</a:t>
            </a:r>
            <a:endParaRPr lang="en-US" sz="3200"/>
          </a:p>
          <a:p>
            <a:r>
              <a:rPr lang="en-US" sz="3200">
                <a:solidFill>
                  <a:srgbClr val="008000"/>
                </a:solidFill>
              </a:rPr>
              <a:t>BDCA</a:t>
            </a:r>
            <a:r>
              <a:rPr lang="en-US" sz="3200">
                <a:solidFill>
                  <a:srgbClr val="FF0000"/>
                </a:solidFill>
              </a:rPr>
              <a:t>B</a:t>
            </a:r>
            <a:endParaRPr lang="en-US" sz="2800"/>
          </a:p>
        </p:txBody>
      </p:sp>
    </p:spTree>
    <p:extLst>
      <p:ext uri="{BB962C8B-B14F-4D97-AF65-F5344CB8AC3E}">
        <p14:creationId xmlns:p14="http://schemas.microsoft.com/office/powerpoint/2010/main" val="2062276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7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7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2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68" grpId="0" autoUpdateAnimBg="0"/>
      <p:bldP spid="72769" grpId="0" animBg="1"/>
      <p:bldP spid="72770" grpId="0" animBg="1"/>
      <p:bldP spid="72771" grpId="0" animBg="1"/>
      <p:bldP spid="72772"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Date Placeholder 3"/>
          <p:cNvSpPr>
            <a:spLocks noGrp="1"/>
          </p:cNvSpPr>
          <p:nvPr>
            <p:ph type="dt" sz="quarter" idx="10"/>
          </p:nvPr>
        </p:nvSpPr>
        <p:spPr/>
        <p:txBody>
          <a:bodyPr/>
          <a:lstStyle/>
          <a:p>
            <a:pPr>
              <a:defRPr/>
            </a:pPr>
            <a:fld id="{AD77F3A9-CB40-4A49-B5C2-67A909EC44E4}" type="datetime1">
              <a:rPr lang="en-US"/>
              <a:pPr>
                <a:defRPr/>
              </a:pPr>
              <a:t>10/8/2022</a:t>
            </a:fld>
            <a:endParaRPr lang="en-US"/>
          </a:p>
        </p:txBody>
      </p:sp>
      <p:sp>
        <p:nvSpPr>
          <p:cNvPr id="18"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E5AF41D-1FA6-468F-802E-3106C54263EF}" type="slidenum">
              <a:rPr lang="en-US" sz="1400">
                <a:latin typeface="Arial" panose="020B0604020202020204" pitchFamily="34" charset="0"/>
              </a:rPr>
              <a:pPr/>
              <a:t>76</a:t>
            </a:fld>
            <a:endParaRPr lang="en-US" sz="1400">
              <a:latin typeface="Arial" panose="020B0604020202020204" pitchFamily="34" charset="0"/>
            </a:endParaRPr>
          </a:p>
        </p:txBody>
      </p:sp>
      <p:sp>
        <p:nvSpPr>
          <p:cNvPr id="25604" name="Rectangle 2"/>
          <p:cNvSpPr>
            <a:spLocks noGrp="1" noChangeArrowheads="1"/>
          </p:cNvSpPr>
          <p:nvPr>
            <p:ph type="title"/>
          </p:nvPr>
        </p:nvSpPr>
        <p:spPr>
          <a:xfrm>
            <a:off x="223234" y="98425"/>
            <a:ext cx="7924800" cy="1022350"/>
          </a:xfrm>
        </p:spPr>
        <p:txBody>
          <a:bodyPr/>
          <a:lstStyle/>
          <a:p>
            <a:pPr algn="ctr"/>
            <a:r>
              <a:rPr lang="en-US" b="1" dirty="0"/>
              <a:t>How to find actual LCS</a:t>
            </a:r>
          </a:p>
        </p:txBody>
      </p:sp>
      <p:sp>
        <p:nvSpPr>
          <p:cNvPr id="25605" name="Rectangle 3"/>
          <p:cNvSpPr>
            <a:spLocks noGrp="1" noChangeArrowheads="1"/>
          </p:cNvSpPr>
          <p:nvPr>
            <p:ph type="body" idx="1"/>
          </p:nvPr>
        </p:nvSpPr>
        <p:spPr>
          <a:xfrm>
            <a:off x="223235" y="1249250"/>
            <a:ext cx="11968766" cy="4237149"/>
          </a:xfrm>
        </p:spPr>
        <p:txBody>
          <a:bodyPr>
            <a:normAutofit/>
          </a:bodyPr>
          <a:lstStyle/>
          <a:p>
            <a:r>
              <a:rPr lang="en-US" sz="2600" dirty="0"/>
              <a:t>So far, we have just found the </a:t>
            </a:r>
            <a:r>
              <a:rPr lang="en-US" sz="2600" i="1" dirty="0"/>
              <a:t>length</a:t>
            </a:r>
            <a:r>
              <a:rPr lang="en-US" sz="2600" dirty="0"/>
              <a:t> of LCS, but not LCS itself.</a:t>
            </a:r>
          </a:p>
          <a:p>
            <a:r>
              <a:rPr lang="en-US" sz="2600" dirty="0"/>
              <a:t>We want to modify this algorithm to make it output Longest Common Subsequence of X and Y</a:t>
            </a:r>
          </a:p>
          <a:p>
            <a:pPr>
              <a:buFont typeface="Monotype Sorts" pitchFamily="2" charset="2"/>
              <a:buNone/>
            </a:pPr>
            <a:r>
              <a:rPr lang="en-US" sz="2600" dirty="0"/>
              <a:t>Each </a:t>
            </a:r>
            <a:r>
              <a:rPr lang="en-US" sz="2600" i="1" dirty="0"/>
              <a:t>c[</a:t>
            </a:r>
            <a:r>
              <a:rPr lang="en-US" sz="2600" i="1" dirty="0" err="1"/>
              <a:t>i,j</a:t>
            </a:r>
            <a:r>
              <a:rPr lang="en-US" sz="2600" i="1" dirty="0"/>
              <a:t>]</a:t>
            </a:r>
            <a:r>
              <a:rPr lang="en-US" sz="2600" dirty="0"/>
              <a:t> depends on </a:t>
            </a:r>
            <a:r>
              <a:rPr lang="en-US" sz="2600" i="1" dirty="0"/>
              <a:t>c[i-1,j] </a:t>
            </a:r>
            <a:r>
              <a:rPr lang="en-US" sz="2600" dirty="0"/>
              <a:t>and</a:t>
            </a:r>
            <a:r>
              <a:rPr lang="en-US" sz="2600" i="1" dirty="0"/>
              <a:t> c[i,j-1]</a:t>
            </a:r>
            <a:r>
              <a:rPr lang="en-US" sz="2600" dirty="0"/>
              <a:t> or </a:t>
            </a:r>
            <a:r>
              <a:rPr lang="en-US" sz="2600" i="1" dirty="0"/>
              <a:t>c[i-1, j-1]</a:t>
            </a:r>
          </a:p>
          <a:p>
            <a:pPr>
              <a:buFont typeface="Monotype Sorts" pitchFamily="2" charset="2"/>
              <a:buNone/>
            </a:pPr>
            <a:r>
              <a:rPr lang="en-US" sz="2600" dirty="0"/>
              <a:t>For each c[</a:t>
            </a:r>
            <a:r>
              <a:rPr lang="en-US" sz="2600" dirty="0" err="1"/>
              <a:t>i,j</a:t>
            </a:r>
            <a:r>
              <a:rPr lang="en-US" sz="2600" dirty="0"/>
              <a:t>] we can say how it was acquired:</a:t>
            </a:r>
            <a:endParaRPr lang="en-US" sz="2600" i="1" dirty="0"/>
          </a:p>
        </p:txBody>
      </p:sp>
      <p:sp>
        <p:nvSpPr>
          <p:cNvPr id="25616" name="Text Box 14"/>
          <p:cNvSpPr txBox="1">
            <a:spLocks noChangeArrowheads="1"/>
          </p:cNvSpPr>
          <p:nvPr/>
        </p:nvSpPr>
        <p:spPr bwMode="auto">
          <a:xfrm>
            <a:off x="1572899" y="3686577"/>
            <a:ext cx="4879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dirty="0">
                <a:solidFill>
                  <a:schemeClr val="accent1"/>
                </a:solidFill>
              </a:rPr>
              <a:t>For example, here </a:t>
            </a:r>
          </a:p>
          <a:p>
            <a:r>
              <a:rPr lang="en-US" sz="3200" dirty="0">
                <a:solidFill>
                  <a:schemeClr val="accent1"/>
                </a:solidFill>
              </a:rPr>
              <a:t>c[</a:t>
            </a:r>
            <a:r>
              <a:rPr lang="en-US" sz="3200" dirty="0" err="1">
                <a:solidFill>
                  <a:schemeClr val="accent1"/>
                </a:solidFill>
              </a:rPr>
              <a:t>i,j</a:t>
            </a:r>
            <a:r>
              <a:rPr lang="en-US" sz="3200" dirty="0">
                <a:solidFill>
                  <a:schemeClr val="accent1"/>
                </a:solidFill>
              </a:rPr>
              <a:t>] = c[i-1,j-1] +1 = 2+1=3</a:t>
            </a:r>
            <a:endParaRPr lang="en-US" dirty="0"/>
          </a:p>
        </p:txBody>
      </p:sp>
      <p:sp>
        <p:nvSpPr>
          <p:cNvPr id="19" name="Line 4"/>
          <p:cNvSpPr>
            <a:spLocks noChangeShapeType="1"/>
          </p:cNvSpPr>
          <p:nvPr/>
        </p:nvSpPr>
        <p:spPr bwMode="auto">
          <a:xfrm>
            <a:off x="7673662" y="3838977"/>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 name="Line 5"/>
          <p:cNvSpPr>
            <a:spLocks noChangeShapeType="1"/>
          </p:cNvSpPr>
          <p:nvPr/>
        </p:nvSpPr>
        <p:spPr bwMode="auto">
          <a:xfrm>
            <a:off x="8359462" y="3838977"/>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1" name="Line 6"/>
          <p:cNvSpPr>
            <a:spLocks noChangeShapeType="1"/>
          </p:cNvSpPr>
          <p:nvPr/>
        </p:nvSpPr>
        <p:spPr bwMode="auto">
          <a:xfrm>
            <a:off x="9121462" y="3838977"/>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2" name="Line 7"/>
          <p:cNvSpPr>
            <a:spLocks noChangeShapeType="1"/>
          </p:cNvSpPr>
          <p:nvPr/>
        </p:nvSpPr>
        <p:spPr bwMode="auto">
          <a:xfrm>
            <a:off x="7673662" y="3838977"/>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3" name="Line 8"/>
          <p:cNvSpPr>
            <a:spLocks noChangeShapeType="1"/>
          </p:cNvSpPr>
          <p:nvPr/>
        </p:nvSpPr>
        <p:spPr bwMode="auto">
          <a:xfrm>
            <a:off x="7673662" y="4448577"/>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 name="Line 9"/>
          <p:cNvSpPr>
            <a:spLocks noChangeShapeType="1"/>
          </p:cNvSpPr>
          <p:nvPr/>
        </p:nvSpPr>
        <p:spPr bwMode="auto">
          <a:xfrm>
            <a:off x="7673662" y="5058177"/>
            <a:ext cx="144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5" name="Text Box 10"/>
          <p:cNvSpPr txBox="1">
            <a:spLocks noChangeArrowheads="1"/>
          </p:cNvSpPr>
          <p:nvPr/>
        </p:nvSpPr>
        <p:spPr bwMode="auto">
          <a:xfrm>
            <a:off x="7826062" y="3991377"/>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6" name="Text Box 11"/>
          <p:cNvSpPr txBox="1">
            <a:spLocks noChangeArrowheads="1"/>
          </p:cNvSpPr>
          <p:nvPr/>
        </p:nvSpPr>
        <p:spPr bwMode="auto">
          <a:xfrm>
            <a:off x="7826062" y="4524777"/>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7" name="Text Box 12"/>
          <p:cNvSpPr txBox="1">
            <a:spLocks noChangeArrowheads="1"/>
          </p:cNvSpPr>
          <p:nvPr/>
        </p:nvSpPr>
        <p:spPr bwMode="auto">
          <a:xfrm>
            <a:off x="8511862" y="4524777"/>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8" name="Text Box 13"/>
          <p:cNvSpPr txBox="1">
            <a:spLocks noChangeArrowheads="1"/>
          </p:cNvSpPr>
          <p:nvPr/>
        </p:nvSpPr>
        <p:spPr bwMode="auto">
          <a:xfrm>
            <a:off x="8511862" y="3991377"/>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9" name="Line 15"/>
          <p:cNvSpPr>
            <a:spLocks noChangeShapeType="1"/>
          </p:cNvSpPr>
          <p:nvPr/>
        </p:nvSpPr>
        <p:spPr bwMode="auto">
          <a:xfrm>
            <a:off x="8207062" y="4296177"/>
            <a:ext cx="3048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3082084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fld id="{EB4EB215-87D4-43E0-9FEC-75E3BEF4EB41}" type="datetime1">
              <a:rPr lang="en-US"/>
              <a:pPr>
                <a:defRPr/>
              </a:pPr>
              <a:t>10/8/2022</a:t>
            </a:fld>
            <a:endParaRPr lang="en-US"/>
          </a:p>
        </p:txBody>
      </p:sp>
      <p:sp>
        <p:nvSpPr>
          <p:cNvPr id="8"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29DEB8B-691D-4078-88E4-945279F273FF}" type="slidenum">
              <a:rPr lang="en-US" sz="1400">
                <a:latin typeface="Arial" panose="020B0604020202020204" pitchFamily="34" charset="0"/>
              </a:rPr>
              <a:pPr/>
              <a:t>77</a:t>
            </a:fld>
            <a:endParaRPr lang="en-US" sz="1400">
              <a:latin typeface="Arial" panose="020B0604020202020204" pitchFamily="34" charset="0"/>
            </a:endParaRPr>
          </a:p>
        </p:txBody>
      </p:sp>
      <p:sp>
        <p:nvSpPr>
          <p:cNvPr id="26628" name="Rectangle 2"/>
          <p:cNvSpPr>
            <a:spLocks noGrp="1" noChangeArrowheads="1"/>
          </p:cNvSpPr>
          <p:nvPr>
            <p:ph type="title"/>
          </p:nvPr>
        </p:nvSpPr>
        <p:spPr>
          <a:xfrm>
            <a:off x="2362200" y="0"/>
            <a:ext cx="8305800" cy="1143000"/>
          </a:xfrm>
        </p:spPr>
        <p:txBody>
          <a:bodyPr/>
          <a:lstStyle/>
          <a:p>
            <a:pPr algn="ctr"/>
            <a:r>
              <a:rPr lang="en-US"/>
              <a:t>How to find actual LCS - continued</a:t>
            </a:r>
          </a:p>
        </p:txBody>
      </p:sp>
      <p:sp>
        <p:nvSpPr>
          <p:cNvPr id="26629" name="Rectangle 3"/>
          <p:cNvSpPr>
            <a:spLocks noGrp="1" noChangeArrowheads="1"/>
          </p:cNvSpPr>
          <p:nvPr>
            <p:ph type="body" idx="1"/>
          </p:nvPr>
        </p:nvSpPr>
        <p:spPr>
          <a:xfrm>
            <a:off x="540913" y="990600"/>
            <a:ext cx="11204619" cy="2057400"/>
          </a:xfrm>
        </p:spPr>
        <p:txBody>
          <a:bodyPr/>
          <a:lstStyle/>
          <a:p>
            <a:r>
              <a:rPr lang="en-US" dirty="0">
                <a:latin typeface="Times New Roman" panose="02020603050405020304" pitchFamily="18" charset="0"/>
              </a:rPr>
              <a:t>Remember that</a:t>
            </a:r>
            <a:endParaRPr lang="en-US" i="1" dirty="0">
              <a:latin typeface="Times New Roman" panose="02020603050405020304" pitchFamily="18" charset="0"/>
            </a:endParaRPr>
          </a:p>
        </p:txBody>
      </p:sp>
      <p:graphicFrame>
        <p:nvGraphicFramePr>
          <p:cNvPr id="26630" name="Object 5"/>
          <p:cNvGraphicFramePr>
            <a:graphicFrameLocks noChangeAspect="1"/>
          </p:cNvGraphicFramePr>
          <p:nvPr/>
        </p:nvGraphicFramePr>
        <p:xfrm>
          <a:off x="2743200" y="1600201"/>
          <a:ext cx="7772400" cy="1165225"/>
        </p:xfrm>
        <a:graphic>
          <a:graphicData uri="http://schemas.openxmlformats.org/presentationml/2006/ole">
            <mc:AlternateContent xmlns:mc="http://schemas.openxmlformats.org/markup-compatibility/2006">
              <mc:Choice xmlns:v="urn:schemas-microsoft-com:vml" Requires="v">
                <p:oleObj spid="_x0000_s4097" name="Equation" r:id="rId3" imgW="3048000" imgH="457200" progId="Equation.3">
                  <p:embed/>
                </p:oleObj>
              </mc:Choice>
              <mc:Fallback>
                <p:oleObj name="Equation" r:id="rId3" imgW="3048000" imgH="457200" progId="Equation.3">
                  <p:embed/>
                  <p:pic>
                    <p:nvPicPr>
                      <p:cNvPr id="2663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600201"/>
                        <a:ext cx="7772400"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Rectangle 7"/>
          <p:cNvSpPr>
            <a:spLocks noChangeArrowheads="1"/>
          </p:cNvSpPr>
          <p:nvPr/>
        </p:nvSpPr>
        <p:spPr bwMode="auto">
          <a:xfrm>
            <a:off x="540913" y="3124200"/>
            <a:ext cx="11397802" cy="269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Clr>
                <a:schemeClr val="accent1"/>
              </a:buClr>
              <a:buSzPct val="70000"/>
              <a:buFont typeface="Monotype Sorts" pitchFamily="2" charset="2"/>
              <a:buChar char="n"/>
            </a:pPr>
            <a:r>
              <a:rPr kumimoji="1" lang="en-US" sz="2800" dirty="0">
                <a:latin typeface="+mn-lt"/>
              </a:rPr>
              <a:t>So we can start from </a:t>
            </a:r>
            <a:r>
              <a:rPr kumimoji="1" lang="en-US" sz="2800" i="1" dirty="0">
                <a:latin typeface="+mn-lt"/>
              </a:rPr>
              <a:t>c[</a:t>
            </a:r>
            <a:r>
              <a:rPr kumimoji="1" lang="en-US" sz="2800" i="1" dirty="0" err="1">
                <a:latin typeface="+mn-lt"/>
              </a:rPr>
              <a:t>m,n</a:t>
            </a:r>
            <a:r>
              <a:rPr kumimoji="1" lang="en-US" sz="2800" i="1" dirty="0">
                <a:latin typeface="+mn-lt"/>
              </a:rPr>
              <a:t>]</a:t>
            </a:r>
            <a:r>
              <a:rPr kumimoji="1" lang="en-US" sz="2800" dirty="0">
                <a:latin typeface="+mn-lt"/>
              </a:rPr>
              <a:t> and go backwards</a:t>
            </a:r>
          </a:p>
          <a:p>
            <a:pPr>
              <a:spcBef>
                <a:spcPct val="20000"/>
              </a:spcBef>
              <a:buClr>
                <a:schemeClr val="accent1"/>
              </a:buClr>
              <a:buSzPct val="70000"/>
              <a:buFont typeface="Monotype Sorts" pitchFamily="2" charset="2"/>
              <a:buChar char="n"/>
            </a:pPr>
            <a:r>
              <a:rPr kumimoji="1" lang="en-US" sz="2800" dirty="0">
                <a:latin typeface="+mn-lt"/>
              </a:rPr>
              <a:t>Whenever </a:t>
            </a:r>
            <a:r>
              <a:rPr kumimoji="1" lang="en-US" sz="2800" i="1" dirty="0">
                <a:latin typeface="+mn-lt"/>
              </a:rPr>
              <a:t>c[</a:t>
            </a:r>
            <a:r>
              <a:rPr kumimoji="1" lang="en-US" sz="2800" i="1" dirty="0" err="1">
                <a:latin typeface="+mn-lt"/>
              </a:rPr>
              <a:t>i,j</a:t>
            </a:r>
            <a:r>
              <a:rPr kumimoji="1" lang="en-US" sz="2800" i="1" dirty="0">
                <a:latin typeface="+mn-lt"/>
              </a:rPr>
              <a:t>] = c[i-1, j-1]+1</a:t>
            </a:r>
            <a:r>
              <a:rPr kumimoji="1" lang="en-US" sz="2800" dirty="0">
                <a:latin typeface="+mn-lt"/>
              </a:rPr>
              <a:t>, remember </a:t>
            </a:r>
            <a:r>
              <a:rPr kumimoji="1" lang="en-US" sz="2800" i="1" dirty="0">
                <a:latin typeface="+mn-lt"/>
              </a:rPr>
              <a:t>x[</a:t>
            </a:r>
            <a:r>
              <a:rPr kumimoji="1" lang="en-US" sz="2800" i="1" dirty="0" err="1">
                <a:latin typeface="+mn-lt"/>
              </a:rPr>
              <a:t>i</a:t>
            </a:r>
            <a:r>
              <a:rPr kumimoji="1" lang="en-US" sz="2800" i="1" dirty="0">
                <a:latin typeface="+mn-lt"/>
              </a:rPr>
              <a:t>]   </a:t>
            </a:r>
            <a:r>
              <a:rPr kumimoji="1" lang="en-US" sz="2800" dirty="0">
                <a:latin typeface="+mn-lt"/>
              </a:rPr>
              <a:t>(because </a:t>
            </a:r>
            <a:r>
              <a:rPr kumimoji="1" lang="en-US" sz="2800" i="1" dirty="0">
                <a:latin typeface="+mn-lt"/>
              </a:rPr>
              <a:t>x[</a:t>
            </a:r>
            <a:r>
              <a:rPr kumimoji="1" lang="en-US" sz="2800" i="1" dirty="0" err="1">
                <a:latin typeface="+mn-lt"/>
              </a:rPr>
              <a:t>i</a:t>
            </a:r>
            <a:r>
              <a:rPr kumimoji="1" lang="en-US" sz="2800" i="1" dirty="0">
                <a:latin typeface="+mn-lt"/>
              </a:rPr>
              <a:t>]</a:t>
            </a:r>
            <a:r>
              <a:rPr kumimoji="1" lang="en-US" sz="2800" dirty="0">
                <a:latin typeface="+mn-lt"/>
              </a:rPr>
              <a:t> is a part  of LCS)</a:t>
            </a:r>
          </a:p>
          <a:p>
            <a:pPr>
              <a:spcBef>
                <a:spcPct val="20000"/>
              </a:spcBef>
              <a:buClr>
                <a:schemeClr val="accent1"/>
              </a:buClr>
              <a:buSzPct val="70000"/>
              <a:buFont typeface="Monotype Sorts" pitchFamily="2" charset="2"/>
              <a:buChar char="n"/>
            </a:pPr>
            <a:r>
              <a:rPr kumimoji="1" lang="en-US" sz="2800" dirty="0">
                <a:latin typeface="+mn-lt"/>
              </a:rPr>
              <a:t>When </a:t>
            </a:r>
            <a:r>
              <a:rPr kumimoji="1" lang="en-US" sz="2800" dirty="0" err="1">
                <a:latin typeface="+mn-lt"/>
              </a:rPr>
              <a:t>i</a:t>
            </a:r>
            <a:r>
              <a:rPr kumimoji="1" lang="en-US" sz="2800" dirty="0">
                <a:latin typeface="+mn-lt"/>
              </a:rPr>
              <a:t>=0 or j=0 (i.e. we reached the beginning), output remembered letters in reverse order</a:t>
            </a:r>
          </a:p>
        </p:txBody>
      </p:sp>
    </p:spTree>
    <p:extLst>
      <p:ext uri="{BB962C8B-B14F-4D97-AF65-F5344CB8AC3E}">
        <p14:creationId xmlns:p14="http://schemas.microsoft.com/office/powerpoint/2010/main" val="148374529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ate Placeholder 3"/>
          <p:cNvSpPr>
            <a:spLocks noGrp="1"/>
          </p:cNvSpPr>
          <p:nvPr>
            <p:ph type="dt" sz="quarter" idx="10"/>
          </p:nvPr>
        </p:nvSpPr>
        <p:spPr/>
        <p:txBody>
          <a:bodyPr/>
          <a:lstStyle/>
          <a:p>
            <a:pPr>
              <a:defRPr/>
            </a:pPr>
            <a:fld id="{811F2048-2E6B-46BD-A5D1-23D6190BB174}" type="datetime1">
              <a:rPr lang="en-US"/>
              <a:pPr>
                <a:defRPr/>
              </a:pPr>
              <a:t>10/8/2022</a:t>
            </a:fld>
            <a:endParaRPr lang="en-US"/>
          </a:p>
        </p:txBody>
      </p:sp>
      <p:sp>
        <p:nvSpPr>
          <p:cNvPr id="71"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C2C3157-7A02-40B5-BED5-3FCB85CAFEB9}" type="slidenum">
              <a:rPr lang="en-US" sz="1400">
                <a:latin typeface="Arial" panose="020B0604020202020204" pitchFamily="34" charset="0"/>
              </a:rPr>
              <a:pPr/>
              <a:t>78</a:t>
            </a:fld>
            <a:endParaRPr lang="en-US" sz="1400">
              <a:latin typeface="Arial" panose="020B0604020202020204" pitchFamily="34" charset="0"/>
            </a:endParaRPr>
          </a:p>
        </p:txBody>
      </p:sp>
      <p:sp>
        <p:nvSpPr>
          <p:cNvPr id="27652" name="Rectangle 2"/>
          <p:cNvSpPr>
            <a:spLocks noGrp="1" noChangeArrowheads="1"/>
          </p:cNvSpPr>
          <p:nvPr>
            <p:ph type="title"/>
          </p:nvPr>
        </p:nvSpPr>
        <p:spPr>
          <a:xfrm>
            <a:off x="2362200" y="0"/>
            <a:ext cx="8305800" cy="914400"/>
          </a:xfrm>
        </p:spPr>
        <p:txBody>
          <a:bodyPr/>
          <a:lstStyle/>
          <a:p>
            <a:pPr algn="ctr"/>
            <a:r>
              <a:rPr lang="en-US"/>
              <a:t>Finding LCS</a:t>
            </a:r>
          </a:p>
        </p:txBody>
      </p:sp>
      <p:sp>
        <p:nvSpPr>
          <p:cNvPr id="27653"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54"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55"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56"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57"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58"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59"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0"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1"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2"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3"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4"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5"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7666"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27667"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27668"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27669"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7670"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7671"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27672"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27673"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27674"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7675"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7676"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7677" name="Text Box 28"/>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27678" name="Text Box 29"/>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7679" name="Text Box 30"/>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7680" name="Text Box 31"/>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7681" name="Text Box 32"/>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7682" name="Text Box 33"/>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27683" name="Text Box 34"/>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84" name="Text Box 35"/>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85" name="Text Box 36"/>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86" name="Text Box 37"/>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87" name="Text Box 38"/>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88" name="Text Box 39"/>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89" name="Text Box 40"/>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0" name="Text Box 41"/>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1" name="Text Box 42"/>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2" name="Text Box 43"/>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3" name="Text Box 45"/>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694" name="Text Box 46"/>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5" name="Text Box 47"/>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6" name="Text Box 48"/>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7697" name="Text Box 49"/>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698" name="Text Box 50"/>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699" name="Text Box 51"/>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27700" name="Text Box 52"/>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701" name="Text Box 53"/>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702" name="Text Box 54"/>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7703" name="Text Box 55"/>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704" name="Text Box 56"/>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7705" name="Text Box 57"/>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7706" name="Text Box 58"/>
          <p:cNvSpPr txBox="1">
            <a:spLocks noChangeArrowheads="1"/>
          </p:cNvSpPr>
          <p:nvPr/>
        </p:nvSpPr>
        <p:spPr bwMode="auto">
          <a:xfrm>
            <a:off x="87630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7707" name="Text Box 59"/>
          <p:cNvSpPr txBox="1">
            <a:spLocks noChangeArrowheads="1"/>
          </p:cNvSpPr>
          <p:nvPr/>
        </p:nvSpPr>
        <p:spPr bwMode="auto">
          <a:xfrm>
            <a:off x="79248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7708" name="Text Box 60"/>
          <p:cNvSpPr txBox="1">
            <a:spLocks noChangeArrowheads="1"/>
          </p:cNvSpPr>
          <p:nvPr/>
        </p:nvSpPr>
        <p:spPr bwMode="auto">
          <a:xfrm>
            <a:off x="5486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7709" name="Text Box 61"/>
          <p:cNvSpPr txBox="1">
            <a:spLocks noChangeArrowheads="1"/>
          </p:cNvSpPr>
          <p:nvPr/>
        </p:nvSpPr>
        <p:spPr bwMode="auto">
          <a:xfrm>
            <a:off x="6248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7710" name="Text Box 62"/>
          <p:cNvSpPr txBox="1">
            <a:spLocks noChangeArrowheads="1"/>
          </p:cNvSpPr>
          <p:nvPr/>
        </p:nvSpPr>
        <p:spPr bwMode="auto">
          <a:xfrm>
            <a:off x="70866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7711" name="Text Box 63"/>
          <p:cNvSpPr txBox="1">
            <a:spLocks noChangeArrowheads="1"/>
          </p:cNvSpPr>
          <p:nvPr/>
        </p:nvSpPr>
        <p:spPr bwMode="auto">
          <a:xfrm>
            <a:off x="79248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7712" name="Text Box 64"/>
          <p:cNvSpPr txBox="1">
            <a:spLocks noChangeArrowheads="1"/>
          </p:cNvSpPr>
          <p:nvPr/>
        </p:nvSpPr>
        <p:spPr bwMode="auto">
          <a:xfrm>
            <a:off x="8763000" y="4117975"/>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600" b="1">
                <a:solidFill>
                  <a:srgbClr val="33CC33"/>
                </a:solidFill>
              </a:rPr>
              <a:t>3</a:t>
            </a:r>
            <a:endParaRPr lang="en-US">
              <a:solidFill>
                <a:srgbClr val="FF0000"/>
              </a:solidFill>
            </a:endParaRPr>
          </a:p>
        </p:txBody>
      </p:sp>
      <p:sp>
        <p:nvSpPr>
          <p:cNvPr id="84035" name="Line 67"/>
          <p:cNvSpPr>
            <a:spLocks noChangeShapeType="1"/>
          </p:cNvSpPr>
          <p:nvPr/>
        </p:nvSpPr>
        <p:spPr bwMode="auto">
          <a:xfrm flipH="1" flipV="1">
            <a:off x="8382000" y="3886200"/>
            <a:ext cx="3810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4038" name="Line 70"/>
          <p:cNvSpPr>
            <a:spLocks noChangeShapeType="1"/>
          </p:cNvSpPr>
          <p:nvPr/>
        </p:nvSpPr>
        <p:spPr bwMode="auto">
          <a:xfrm flipH="1" flipV="1">
            <a:off x="7467600" y="38862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4039" name="Line 71"/>
          <p:cNvSpPr>
            <a:spLocks noChangeShapeType="1"/>
          </p:cNvSpPr>
          <p:nvPr/>
        </p:nvSpPr>
        <p:spPr bwMode="auto">
          <a:xfrm flipH="1" flipV="1">
            <a:off x="6629400" y="3276600"/>
            <a:ext cx="381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4040" name="Line 72"/>
          <p:cNvSpPr>
            <a:spLocks noChangeShapeType="1"/>
          </p:cNvSpPr>
          <p:nvPr/>
        </p:nvSpPr>
        <p:spPr bwMode="auto">
          <a:xfrm flipH="1" flipV="1">
            <a:off x="5791200" y="32766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4042" name="Line 74"/>
          <p:cNvSpPr>
            <a:spLocks noChangeShapeType="1"/>
          </p:cNvSpPr>
          <p:nvPr/>
        </p:nvSpPr>
        <p:spPr bwMode="auto">
          <a:xfrm flipH="1" flipV="1">
            <a:off x="5105400" y="2667000"/>
            <a:ext cx="381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718" name="Text Box 76"/>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Tree>
    <p:extLst>
      <p:ext uri="{BB962C8B-B14F-4D97-AF65-F5344CB8AC3E}">
        <p14:creationId xmlns:p14="http://schemas.microsoft.com/office/powerpoint/2010/main" val="1793402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0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40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40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4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35" grpId="0" animBg="1"/>
      <p:bldP spid="84038" grpId="0" animBg="1"/>
      <p:bldP spid="84039" grpId="0" animBg="1"/>
      <p:bldP spid="84040" grpId="0" animBg="1"/>
      <p:bldP spid="8404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Date Placeholder 3"/>
          <p:cNvSpPr>
            <a:spLocks noGrp="1"/>
          </p:cNvSpPr>
          <p:nvPr>
            <p:ph type="dt" sz="quarter" idx="10"/>
          </p:nvPr>
        </p:nvSpPr>
        <p:spPr/>
        <p:txBody>
          <a:bodyPr/>
          <a:lstStyle/>
          <a:p>
            <a:pPr>
              <a:defRPr/>
            </a:pPr>
            <a:fld id="{6CB23B4E-33D8-4634-8F24-4430BD2A71E8}" type="datetime1">
              <a:rPr lang="en-US"/>
              <a:pPr>
                <a:defRPr/>
              </a:pPr>
              <a:t>10/8/2022</a:t>
            </a:fld>
            <a:endParaRPr lang="en-US"/>
          </a:p>
        </p:txBody>
      </p:sp>
      <p:sp>
        <p:nvSpPr>
          <p:cNvPr id="83" name="Slide Number Placeholder 5"/>
          <p:cNvSpPr>
            <a:spLocks noGrp="1"/>
          </p:cNvSpPr>
          <p:nvPr>
            <p:ph type="sldNum" sz="quarter" idx="12"/>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A9BD193-190D-4956-A359-FFA7AEAE27EC}" type="slidenum">
              <a:rPr lang="en-US" sz="1400">
                <a:latin typeface="Arial" panose="020B0604020202020204" pitchFamily="34" charset="0"/>
              </a:rPr>
              <a:pPr/>
              <a:t>79</a:t>
            </a:fld>
            <a:endParaRPr lang="en-US" sz="1400">
              <a:latin typeface="Arial" panose="020B0604020202020204" pitchFamily="34" charset="0"/>
            </a:endParaRPr>
          </a:p>
        </p:txBody>
      </p:sp>
      <p:sp>
        <p:nvSpPr>
          <p:cNvPr id="28676" name="Rectangle 2"/>
          <p:cNvSpPr>
            <a:spLocks noGrp="1" noChangeArrowheads="1"/>
          </p:cNvSpPr>
          <p:nvPr>
            <p:ph type="title"/>
          </p:nvPr>
        </p:nvSpPr>
        <p:spPr>
          <a:xfrm>
            <a:off x="2362200" y="0"/>
            <a:ext cx="8305800" cy="914400"/>
          </a:xfrm>
        </p:spPr>
        <p:txBody>
          <a:bodyPr/>
          <a:lstStyle/>
          <a:p>
            <a:pPr algn="ctr"/>
            <a:r>
              <a:rPr lang="en-US"/>
              <a:t>Finding LCS (2)</a:t>
            </a:r>
          </a:p>
        </p:txBody>
      </p:sp>
      <p:sp>
        <p:nvSpPr>
          <p:cNvPr id="28677" name="Line 3"/>
          <p:cNvSpPr>
            <a:spLocks noChangeShapeType="1"/>
          </p:cNvSpPr>
          <p:nvPr/>
        </p:nvSpPr>
        <p:spPr bwMode="auto">
          <a:xfrm>
            <a:off x="4572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78" name="Line 4"/>
          <p:cNvSpPr>
            <a:spLocks noChangeShapeType="1"/>
          </p:cNvSpPr>
          <p:nvPr/>
        </p:nvSpPr>
        <p:spPr bwMode="auto">
          <a:xfrm>
            <a:off x="4572000" y="1600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79" name="Line 5"/>
          <p:cNvSpPr>
            <a:spLocks noChangeShapeType="1"/>
          </p:cNvSpPr>
          <p:nvPr/>
        </p:nvSpPr>
        <p:spPr bwMode="auto">
          <a:xfrm>
            <a:off x="68580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0" name="Line 6"/>
          <p:cNvSpPr>
            <a:spLocks noChangeShapeType="1"/>
          </p:cNvSpPr>
          <p:nvPr/>
        </p:nvSpPr>
        <p:spPr bwMode="auto">
          <a:xfrm>
            <a:off x="6019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1" name="Line 7"/>
          <p:cNvSpPr>
            <a:spLocks noChangeShapeType="1"/>
          </p:cNvSpPr>
          <p:nvPr/>
        </p:nvSpPr>
        <p:spPr bwMode="auto">
          <a:xfrm>
            <a:off x="52578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2" name="Line 8"/>
          <p:cNvSpPr>
            <a:spLocks noChangeShapeType="1"/>
          </p:cNvSpPr>
          <p:nvPr/>
        </p:nvSpPr>
        <p:spPr bwMode="auto">
          <a:xfrm>
            <a:off x="76962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3" name="Line 9"/>
          <p:cNvSpPr>
            <a:spLocks noChangeShapeType="1"/>
          </p:cNvSpPr>
          <p:nvPr/>
        </p:nvSpPr>
        <p:spPr bwMode="auto">
          <a:xfrm>
            <a:off x="9296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4" name="Line 10"/>
          <p:cNvSpPr>
            <a:spLocks noChangeShapeType="1"/>
          </p:cNvSpPr>
          <p:nvPr/>
        </p:nvSpPr>
        <p:spPr bwMode="auto">
          <a:xfrm>
            <a:off x="8534400" y="1600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5" name="Line 11"/>
          <p:cNvSpPr>
            <a:spLocks noChangeShapeType="1"/>
          </p:cNvSpPr>
          <p:nvPr/>
        </p:nvSpPr>
        <p:spPr bwMode="auto">
          <a:xfrm>
            <a:off x="4572000" y="2819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6" name="Line 12"/>
          <p:cNvSpPr>
            <a:spLocks noChangeShapeType="1"/>
          </p:cNvSpPr>
          <p:nvPr/>
        </p:nvSpPr>
        <p:spPr bwMode="auto">
          <a:xfrm>
            <a:off x="4572000" y="35052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7" name="Line 13"/>
          <p:cNvSpPr>
            <a:spLocks noChangeShapeType="1"/>
          </p:cNvSpPr>
          <p:nvPr/>
        </p:nvSpPr>
        <p:spPr bwMode="auto">
          <a:xfrm>
            <a:off x="4572000" y="4114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8" name="Line 14"/>
          <p:cNvSpPr>
            <a:spLocks noChangeShapeType="1"/>
          </p:cNvSpPr>
          <p:nvPr/>
        </p:nvSpPr>
        <p:spPr bwMode="auto">
          <a:xfrm>
            <a:off x="4572000" y="22098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89" name="Line 15"/>
          <p:cNvSpPr>
            <a:spLocks noChangeShapeType="1"/>
          </p:cNvSpPr>
          <p:nvPr/>
        </p:nvSpPr>
        <p:spPr bwMode="auto">
          <a:xfrm>
            <a:off x="4572000" y="4724400"/>
            <a:ext cx="472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8690" name="Text Box 16"/>
          <p:cNvSpPr txBox="1">
            <a:spLocks noChangeArrowheads="1"/>
          </p:cNvSpPr>
          <p:nvPr/>
        </p:nvSpPr>
        <p:spPr bwMode="auto">
          <a:xfrm>
            <a:off x="4114800" y="762000"/>
            <a:ext cx="5145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j       0        1          2         3        4         5 </a:t>
            </a:r>
          </a:p>
        </p:txBody>
      </p:sp>
      <p:sp>
        <p:nvSpPr>
          <p:cNvPr id="28691" name="Text Box 17"/>
          <p:cNvSpPr txBox="1">
            <a:spLocks noChangeArrowheads="1"/>
          </p:cNvSpPr>
          <p:nvPr/>
        </p:nvSpPr>
        <p:spPr bwMode="auto">
          <a:xfrm>
            <a:off x="2819400" y="1676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0</a:t>
            </a:r>
          </a:p>
        </p:txBody>
      </p:sp>
      <p:sp>
        <p:nvSpPr>
          <p:cNvPr id="28692" name="Text Box 18"/>
          <p:cNvSpPr txBox="1">
            <a:spLocks noChangeArrowheads="1"/>
          </p:cNvSpPr>
          <p:nvPr/>
        </p:nvSpPr>
        <p:spPr bwMode="auto">
          <a:xfrm>
            <a:off x="2819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1</a:t>
            </a:r>
          </a:p>
        </p:txBody>
      </p:sp>
      <p:sp>
        <p:nvSpPr>
          <p:cNvPr id="28693" name="Text Box 19"/>
          <p:cNvSpPr txBox="1">
            <a:spLocks noChangeArrowheads="1"/>
          </p:cNvSpPr>
          <p:nvPr/>
        </p:nvSpPr>
        <p:spPr bwMode="auto">
          <a:xfrm>
            <a:off x="2819400" y="2971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2</a:t>
            </a:r>
          </a:p>
        </p:txBody>
      </p:sp>
      <p:sp>
        <p:nvSpPr>
          <p:cNvPr id="28694" name="Text Box 20"/>
          <p:cNvSpPr txBox="1">
            <a:spLocks noChangeArrowheads="1"/>
          </p:cNvSpPr>
          <p:nvPr/>
        </p:nvSpPr>
        <p:spPr bwMode="auto">
          <a:xfrm>
            <a:off x="2819400" y="3581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3</a:t>
            </a:r>
          </a:p>
        </p:txBody>
      </p:sp>
      <p:sp>
        <p:nvSpPr>
          <p:cNvPr id="28695" name="Text Box 21"/>
          <p:cNvSpPr txBox="1">
            <a:spLocks noChangeArrowheads="1"/>
          </p:cNvSpPr>
          <p:nvPr/>
        </p:nvSpPr>
        <p:spPr bwMode="auto">
          <a:xfrm>
            <a:off x="2819400" y="4191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4</a:t>
            </a:r>
          </a:p>
        </p:txBody>
      </p:sp>
      <p:sp>
        <p:nvSpPr>
          <p:cNvPr id="28696" name="Text Box 22"/>
          <p:cNvSpPr txBox="1">
            <a:spLocks noChangeArrowheads="1"/>
          </p:cNvSpPr>
          <p:nvPr/>
        </p:nvSpPr>
        <p:spPr bwMode="auto">
          <a:xfrm>
            <a:off x="2803525" y="1108075"/>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i</a:t>
            </a:r>
          </a:p>
        </p:txBody>
      </p:sp>
      <p:sp>
        <p:nvSpPr>
          <p:cNvPr id="28697" name="Text Box 23"/>
          <p:cNvSpPr txBox="1">
            <a:spLocks noChangeArrowheads="1"/>
          </p:cNvSpPr>
          <p:nvPr/>
        </p:nvSpPr>
        <p:spPr bwMode="auto">
          <a:xfrm>
            <a:off x="3962400" y="1600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Xi</a:t>
            </a:r>
          </a:p>
        </p:txBody>
      </p:sp>
      <p:sp>
        <p:nvSpPr>
          <p:cNvPr id="28698" name="Text Box 24"/>
          <p:cNvSpPr txBox="1">
            <a:spLocks noChangeArrowheads="1"/>
          </p:cNvSpPr>
          <p:nvPr/>
        </p:nvSpPr>
        <p:spPr bwMode="auto">
          <a:xfrm>
            <a:off x="3962401" y="2209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8699" name="Text Box 25"/>
          <p:cNvSpPr txBox="1">
            <a:spLocks noChangeArrowheads="1"/>
          </p:cNvSpPr>
          <p:nvPr/>
        </p:nvSpPr>
        <p:spPr bwMode="auto">
          <a:xfrm>
            <a:off x="3962400" y="2895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8700" name="Text Box 26"/>
          <p:cNvSpPr txBox="1">
            <a:spLocks noChangeArrowheads="1"/>
          </p:cNvSpPr>
          <p:nvPr/>
        </p:nvSpPr>
        <p:spPr bwMode="auto">
          <a:xfrm>
            <a:off x="3962401" y="35814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8701" name="Text Box 27"/>
          <p:cNvSpPr txBox="1">
            <a:spLocks noChangeArrowheads="1"/>
          </p:cNvSpPr>
          <p:nvPr/>
        </p:nvSpPr>
        <p:spPr bwMode="auto">
          <a:xfrm>
            <a:off x="4648200" y="11430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Yj</a:t>
            </a:r>
          </a:p>
        </p:txBody>
      </p:sp>
      <p:sp>
        <p:nvSpPr>
          <p:cNvPr id="28702" name="Text Box 28"/>
          <p:cNvSpPr txBox="1">
            <a:spLocks noChangeArrowheads="1"/>
          </p:cNvSpPr>
          <p:nvPr/>
        </p:nvSpPr>
        <p:spPr bwMode="auto">
          <a:xfrm>
            <a:off x="87630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8703" name="Text Box 29"/>
          <p:cNvSpPr txBox="1">
            <a:spLocks noChangeArrowheads="1"/>
          </p:cNvSpPr>
          <p:nvPr/>
        </p:nvSpPr>
        <p:spPr bwMode="auto">
          <a:xfrm>
            <a:off x="5486400" y="1143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28704" name="Text Box 30"/>
          <p:cNvSpPr txBox="1">
            <a:spLocks noChangeArrowheads="1"/>
          </p:cNvSpPr>
          <p:nvPr/>
        </p:nvSpPr>
        <p:spPr bwMode="auto">
          <a:xfrm>
            <a:off x="79248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A</a:t>
            </a:r>
            <a:endParaRPr lang="en-US"/>
          </a:p>
        </p:txBody>
      </p:sp>
      <p:sp>
        <p:nvSpPr>
          <p:cNvPr id="28705" name="Text Box 31"/>
          <p:cNvSpPr txBox="1">
            <a:spLocks noChangeArrowheads="1"/>
          </p:cNvSpPr>
          <p:nvPr/>
        </p:nvSpPr>
        <p:spPr bwMode="auto">
          <a:xfrm>
            <a:off x="70866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C</a:t>
            </a:r>
            <a:endParaRPr lang="en-US"/>
          </a:p>
        </p:txBody>
      </p:sp>
      <p:sp>
        <p:nvSpPr>
          <p:cNvPr id="28706" name="Text Box 32"/>
          <p:cNvSpPr txBox="1">
            <a:spLocks noChangeArrowheads="1"/>
          </p:cNvSpPr>
          <p:nvPr/>
        </p:nvSpPr>
        <p:spPr bwMode="auto">
          <a:xfrm>
            <a:off x="6248401" y="11430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D</a:t>
            </a:r>
            <a:endParaRPr lang="en-US"/>
          </a:p>
        </p:txBody>
      </p:sp>
      <p:sp>
        <p:nvSpPr>
          <p:cNvPr id="28707" name="Text Box 33"/>
          <p:cNvSpPr txBox="1">
            <a:spLocks noChangeArrowheads="1"/>
          </p:cNvSpPr>
          <p:nvPr/>
        </p:nvSpPr>
        <p:spPr bwMode="auto">
          <a:xfrm>
            <a:off x="4724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08" name="Text Box 34"/>
          <p:cNvSpPr txBox="1">
            <a:spLocks noChangeArrowheads="1"/>
          </p:cNvSpPr>
          <p:nvPr/>
        </p:nvSpPr>
        <p:spPr bwMode="auto">
          <a:xfrm>
            <a:off x="4724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09" name="Text Box 35"/>
          <p:cNvSpPr txBox="1">
            <a:spLocks noChangeArrowheads="1"/>
          </p:cNvSpPr>
          <p:nvPr/>
        </p:nvSpPr>
        <p:spPr bwMode="auto">
          <a:xfrm>
            <a:off x="87630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0" name="Text Box 36"/>
          <p:cNvSpPr txBox="1">
            <a:spLocks noChangeArrowheads="1"/>
          </p:cNvSpPr>
          <p:nvPr/>
        </p:nvSpPr>
        <p:spPr bwMode="auto">
          <a:xfrm>
            <a:off x="79248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1" name="Text Box 37"/>
          <p:cNvSpPr txBox="1">
            <a:spLocks noChangeArrowheads="1"/>
          </p:cNvSpPr>
          <p:nvPr/>
        </p:nvSpPr>
        <p:spPr bwMode="auto">
          <a:xfrm>
            <a:off x="70866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2" name="Text Box 38"/>
          <p:cNvSpPr txBox="1">
            <a:spLocks noChangeArrowheads="1"/>
          </p:cNvSpPr>
          <p:nvPr/>
        </p:nvSpPr>
        <p:spPr bwMode="auto">
          <a:xfrm>
            <a:off x="6248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3" name="Text Box 39"/>
          <p:cNvSpPr txBox="1">
            <a:spLocks noChangeArrowheads="1"/>
          </p:cNvSpPr>
          <p:nvPr/>
        </p:nvSpPr>
        <p:spPr bwMode="auto">
          <a:xfrm>
            <a:off x="5486400" y="1752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4" name="Text Box 40"/>
          <p:cNvSpPr txBox="1">
            <a:spLocks noChangeArrowheads="1"/>
          </p:cNvSpPr>
          <p:nvPr/>
        </p:nvSpPr>
        <p:spPr bwMode="auto">
          <a:xfrm>
            <a:off x="4724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5" name="Text Box 41"/>
          <p:cNvSpPr txBox="1">
            <a:spLocks noChangeArrowheads="1"/>
          </p:cNvSpPr>
          <p:nvPr/>
        </p:nvSpPr>
        <p:spPr bwMode="auto">
          <a:xfrm>
            <a:off x="4724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6" name="Text Box 42"/>
          <p:cNvSpPr txBox="1">
            <a:spLocks noChangeArrowheads="1"/>
          </p:cNvSpPr>
          <p:nvPr/>
        </p:nvSpPr>
        <p:spPr bwMode="auto">
          <a:xfrm>
            <a:off x="4724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7" name="Text Box 44"/>
          <p:cNvSpPr txBox="1">
            <a:spLocks noChangeArrowheads="1"/>
          </p:cNvSpPr>
          <p:nvPr/>
        </p:nvSpPr>
        <p:spPr bwMode="auto">
          <a:xfrm>
            <a:off x="79248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18" name="Text Box 45"/>
          <p:cNvSpPr txBox="1">
            <a:spLocks noChangeArrowheads="1"/>
          </p:cNvSpPr>
          <p:nvPr/>
        </p:nvSpPr>
        <p:spPr bwMode="auto">
          <a:xfrm>
            <a:off x="70866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19" name="Text Box 46"/>
          <p:cNvSpPr txBox="1">
            <a:spLocks noChangeArrowheads="1"/>
          </p:cNvSpPr>
          <p:nvPr/>
        </p:nvSpPr>
        <p:spPr bwMode="auto">
          <a:xfrm>
            <a:off x="6248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20" name="Text Box 47"/>
          <p:cNvSpPr txBox="1">
            <a:spLocks noChangeArrowheads="1"/>
          </p:cNvSpPr>
          <p:nvPr/>
        </p:nvSpPr>
        <p:spPr bwMode="auto">
          <a:xfrm>
            <a:off x="54864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0</a:t>
            </a:r>
            <a:endParaRPr lang="en-US"/>
          </a:p>
        </p:txBody>
      </p:sp>
      <p:sp>
        <p:nvSpPr>
          <p:cNvPr id="28721" name="Text Box 48"/>
          <p:cNvSpPr txBox="1">
            <a:spLocks noChangeArrowheads="1"/>
          </p:cNvSpPr>
          <p:nvPr/>
        </p:nvSpPr>
        <p:spPr bwMode="auto">
          <a:xfrm>
            <a:off x="8763000" y="2362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22" name="Text Box 49"/>
          <p:cNvSpPr txBox="1">
            <a:spLocks noChangeArrowheads="1"/>
          </p:cNvSpPr>
          <p:nvPr/>
        </p:nvSpPr>
        <p:spPr bwMode="auto">
          <a:xfrm>
            <a:off x="5486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23" name="Text Box 50"/>
          <p:cNvSpPr txBox="1">
            <a:spLocks noChangeArrowheads="1"/>
          </p:cNvSpPr>
          <p:nvPr/>
        </p:nvSpPr>
        <p:spPr bwMode="auto">
          <a:xfrm>
            <a:off x="87630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p>
        </p:txBody>
      </p:sp>
      <p:sp>
        <p:nvSpPr>
          <p:cNvPr id="28724" name="Text Box 51"/>
          <p:cNvSpPr txBox="1">
            <a:spLocks noChangeArrowheads="1"/>
          </p:cNvSpPr>
          <p:nvPr/>
        </p:nvSpPr>
        <p:spPr bwMode="auto">
          <a:xfrm>
            <a:off x="70866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25" name="Text Box 52"/>
          <p:cNvSpPr txBox="1">
            <a:spLocks noChangeArrowheads="1"/>
          </p:cNvSpPr>
          <p:nvPr/>
        </p:nvSpPr>
        <p:spPr bwMode="auto">
          <a:xfrm>
            <a:off x="79248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26" name="Text Box 53"/>
          <p:cNvSpPr txBox="1">
            <a:spLocks noChangeArrowheads="1"/>
          </p:cNvSpPr>
          <p:nvPr/>
        </p:nvSpPr>
        <p:spPr bwMode="auto">
          <a:xfrm>
            <a:off x="5486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8727" name="Text Box 54"/>
          <p:cNvSpPr txBox="1">
            <a:spLocks noChangeArrowheads="1"/>
          </p:cNvSpPr>
          <p:nvPr/>
        </p:nvSpPr>
        <p:spPr bwMode="auto">
          <a:xfrm>
            <a:off x="62484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28" name="Text Box 55"/>
          <p:cNvSpPr txBox="1">
            <a:spLocks noChangeArrowheads="1"/>
          </p:cNvSpPr>
          <p:nvPr/>
        </p:nvSpPr>
        <p:spPr bwMode="auto">
          <a:xfrm>
            <a:off x="70866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8729" name="Text Box 56"/>
          <p:cNvSpPr txBox="1">
            <a:spLocks noChangeArrowheads="1"/>
          </p:cNvSpPr>
          <p:nvPr/>
        </p:nvSpPr>
        <p:spPr bwMode="auto">
          <a:xfrm>
            <a:off x="6248400" y="3048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a:p>
        </p:txBody>
      </p:sp>
      <p:sp>
        <p:nvSpPr>
          <p:cNvPr id="28730" name="Text Box 57"/>
          <p:cNvSpPr txBox="1">
            <a:spLocks noChangeArrowheads="1"/>
          </p:cNvSpPr>
          <p:nvPr/>
        </p:nvSpPr>
        <p:spPr bwMode="auto">
          <a:xfrm>
            <a:off x="87630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8731" name="Text Box 58"/>
          <p:cNvSpPr txBox="1">
            <a:spLocks noChangeArrowheads="1"/>
          </p:cNvSpPr>
          <p:nvPr/>
        </p:nvSpPr>
        <p:spPr bwMode="auto">
          <a:xfrm>
            <a:off x="7924800" y="3657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8732" name="Text Box 59"/>
          <p:cNvSpPr txBox="1">
            <a:spLocks noChangeArrowheads="1"/>
          </p:cNvSpPr>
          <p:nvPr/>
        </p:nvSpPr>
        <p:spPr bwMode="auto">
          <a:xfrm>
            <a:off x="5486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8733" name="Text Box 60"/>
          <p:cNvSpPr txBox="1">
            <a:spLocks noChangeArrowheads="1"/>
          </p:cNvSpPr>
          <p:nvPr/>
        </p:nvSpPr>
        <p:spPr bwMode="auto">
          <a:xfrm>
            <a:off x="62484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1</a:t>
            </a:r>
            <a:endParaRPr lang="en-US" b="1">
              <a:solidFill>
                <a:srgbClr val="FF0000"/>
              </a:solidFill>
            </a:endParaRPr>
          </a:p>
        </p:txBody>
      </p:sp>
      <p:sp>
        <p:nvSpPr>
          <p:cNvPr id="28734" name="Text Box 61"/>
          <p:cNvSpPr txBox="1">
            <a:spLocks noChangeArrowheads="1"/>
          </p:cNvSpPr>
          <p:nvPr/>
        </p:nvSpPr>
        <p:spPr bwMode="auto">
          <a:xfrm>
            <a:off x="70866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8735" name="Text Box 62"/>
          <p:cNvSpPr txBox="1">
            <a:spLocks noChangeArrowheads="1"/>
          </p:cNvSpPr>
          <p:nvPr/>
        </p:nvSpPr>
        <p:spPr bwMode="auto">
          <a:xfrm>
            <a:off x="7924800" y="4267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2</a:t>
            </a:r>
            <a:endParaRPr lang="en-US">
              <a:solidFill>
                <a:srgbClr val="FF0000"/>
              </a:solidFill>
            </a:endParaRPr>
          </a:p>
        </p:txBody>
      </p:sp>
      <p:sp>
        <p:nvSpPr>
          <p:cNvPr id="28736" name="Text Box 63"/>
          <p:cNvSpPr txBox="1">
            <a:spLocks noChangeArrowheads="1"/>
          </p:cNvSpPr>
          <p:nvPr/>
        </p:nvSpPr>
        <p:spPr bwMode="auto">
          <a:xfrm>
            <a:off x="8763000" y="4117975"/>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600" b="1">
                <a:solidFill>
                  <a:srgbClr val="33CC33"/>
                </a:solidFill>
              </a:rPr>
              <a:t>3</a:t>
            </a:r>
            <a:endParaRPr lang="en-US">
              <a:solidFill>
                <a:srgbClr val="FF0000"/>
              </a:solidFill>
            </a:endParaRPr>
          </a:p>
        </p:txBody>
      </p:sp>
      <p:sp>
        <p:nvSpPr>
          <p:cNvPr id="88128" name="Line 64"/>
          <p:cNvSpPr>
            <a:spLocks noChangeShapeType="1"/>
          </p:cNvSpPr>
          <p:nvPr/>
        </p:nvSpPr>
        <p:spPr bwMode="auto">
          <a:xfrm flipH="1" flipV="1">
            <a:off x="8382000" y="3886200"/>
            <a:ext cx="381000" cy="45720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8130" name="Line 66"/>
          <p:cNvSpPr>
            <a:spLocks noChangeShapeType="1"/>
          </p:cNvSpPr>
          <p:nvPr/>
        </p:nvSpPr>
        <p:spPr bwMode="auto">
          <a:xfrm flipH="1" flipV="1">
            <a:off x="7467600" y="38862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8131" name="Line 67"/>
          <p:cNvSpPr>
            <a:spLocks noChangeShapeType="1"/>
          </p:cNvSpPr>
          <p:nvPr/>
        </p:nvSpPr>
        <p:spPr bwMode="auto">
          <a:xfrm flipH="1" flipV="1">
            <a:off x="6629400" y="3276600"/>
            <a:ext cx="381000" cy="38100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8132" name="Line 68"/>
          <p:cNvSpPr>
            <a:spLocks noChangeShapeType="1"/>
          </p:cNvSpPr>
          <p:nvPr/>
        </p:nvSpPr>
        <p:spPr bwMode="auto">
          <a:xfrm flipH="1" flipV="1">
            <a:off x="5791200" y="3276600"/>
            <a:ext cx="381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8133" name="Line 69"/>
          <p:cNvSpPr>
            <a:spLocks noChangeShapeType="1"/>
          </p:cNvSpPr>
          <p:nvPr/>
        </p:nvSpPr>
        <p:spPr bwMode="auto">
          <a:xfrm flipH="1" flipV="1">
            <a:off x="5105400" y="2667000"/>
            <a:ext cx="381000" cy="381000"/>
          </a:xfrm>
          <a:prstGeom prst="line">
            <a:avLst/>
          </a:prstGeom>
          <a:noFill/>
          <a:ln w="762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42" name="Text Box 70"/>
          <p:cNvSpPr txBox="1">
            <a:spLocks noChangeArrowheads="1"/>
          </p:cNvSpPr>
          <p:nvPr/>
        </p:nvSpPr>
        <p:spPr bwMode="auto">
          <a:xfrm>
            <a:off x="3962400" y="41910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b="1"/>
              <a:t>B</a:t>
            </a:r>
            <a:endParaRPr lang="en-US"/>
          </a:p>
        </p:txBody>
      </p:sp>
      <p:sp>
        <p:nvSpPr>
          <p:cNvPr id="88135" name="Oval 71"/>
          <p:cNvSpPr>
            <a:spLocks noChangeArrowheads="1"/>
          </p:cNvSpPr>
          <p:nvPr/>
        </p:nvSpPr>
        <p:spPr bwMode="auto">
          <a:xfrm>
            <a:off x="3810000" y="4038600"/>
            <a:ext cx="762000" cy="7620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chemeClr val="accent1"/>
              </a:solidFill>
            </a:endParaRPr>
          </a:p>
        </p:txBody>
      </p:sp>
      <p:sp>
        <p:nvSpPr>
          <p:cNvPr id="88136" name="Oval 72"/>
          <p:cNvSpPr>
            <a:spLocks noChangeArrowheads="1"/>
          </p:cNvSpPr>
          <p:nvPr/>
        </p:nvSpPr>
        <p:spPr bwMode="auto">
          <a:xfrm>
            <a:off x="3810000" y="3429000"/>
            <a:ext cx="762000" cy="7620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chemeClr val="accent1"/>
              </a:solidFill>
            </a:endParaRPr>
          </a:p>
        </p:txBody>
      </p:sp>
      <p:sp>
        <p:nvSpPr>
          <p:cNvPr id="88137" name="Oval 73"/>
          <p:cNvSpPr>
            <a:spLocks noChangeArrowheads="1"/>
          </p:cNvSpPr>
          <p:nvPr/>
        </p:nvSpPr>
        <p:spPr bwMode="auto">
          <a:xfrm>
            <a:off x="3810000" y="2743200"/>
            <a:ext cx="762000" cy="7620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chemeClr val="accent1"/>
              </a:solidFill>
            </a:endParaRPr>
          </a:p>
        </p:txBody>
      </p:sp>
      <p:sp>
        <p:nvSpPr>
          <p:cNvPr id="88138" name="Oval 74"/>
          <p:cNvSpPr>
            <a:spLocks noChangeArrowheads="1"/>
          </p:cNvSpPr>
          <p:nvPr/>
        </p:nvSpPr>
        <p:spPr bwMode="auto">
          <a:xfrm>
            <a:off x="8534400" y="990600"/>
            <a:ext cx="762000" cy="7620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chemeClr val="accent1"/>
              </a:solidFill>
            </a:endParaRPr>
          </a:p>
        </p:txBody>
      </p:sp>
      <p:sp>
        <p:nvSpPr>
          <p:cNvPr id="88139" name="Oval 75"/>
          <p:cNvSpPr>
            <a:spLocks noChangeArrowheads="1"/>
          </p:cNvSpPr>
          <p:nvPr/>
        </p:nvSpPr>
        <p:spPr bwMode="auto">
          <a:xfrm>
            <a:off x="6934200" y="990600"/>
            <a:ext cx="762000" cy="7620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chemeClr val="accent1"/>
              </a:solidFill>
            </a:endParaRPr>
          </a:p>
        </p:txBody>
      </p:sp>
      <p:sp>
        <p:nvSpPr>
          <p:cNvPr id="88140" name="Oval 76"/>
          <p:cNvSpPr>
            <a:spLocks noChangeArrowheads="1"/>
          </p:cNvSpPr>
          <p:nvPr/>
        </p:nvSpPr>
        <p:spPr bwMode="auto">
          <a:xfrm>
            <a:off x="5334000" y="990600"/>
            <a:ext cx="762000" cy="7620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solidFill>
                <a:schemeClr val="accent1"/>
              </a:solidFill>
            </a:endParaRPr>
          </a:p>
        </p:txBody>
      </p:sp>
      <p:sp>
        <p:nvSpPr>
          <p:cNvPr id="88141" name="Text Box 77"/>
          <p:cNvSpPr txBox="1">
            <a:spLocks noChangeArrowheads="1"/>
          </p:cNvSpPr>
          <p:nvPr/>
        </p:nvSpPr>
        <p:spPr bwMode="auto">
          <a:xfrm>
            <a:off x="6629401" y="4953000"/>
            <a:ext cx="455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b="1"/>
              <a:t>B</a:t>
            </a:r>
            <a:endParaRPr lang="en-US"/>
          </a:p>
        </p:txBody>
      </p:sp>
      <p:sp>
        <p:nvSpPr>
          <p:cNvPr id="88142" name="Text Box 78"/>
          <p:cNvSpPr txBox="1">
            <a:spLocks noChangeArrowheads="1"/>
          </p:cNvSpPr>
          <p:nvPr/>
        </p:nvSpPr>
        <p:spPr bwMode="auto">
          <a:xfrm>
            <a:off x="7239000" y="4953000"/>
            <a:ext cx="477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b="1"/>
              <a:t>C</a:t>
            </a:r>
            <a:endParaRPr lang="en-US"/>
          </a:p>
        </p:txBody>
      </p:sp>
      <p:sp>
        <p:nvSpPr>
          <p:cNvPr id="88143" name="Text Box 79"/>
          <p:cNvSpPr txBox="1">
            <a:spLocks noChangeArrowheads="1"/>
          </p:cNvSpPr>
          <p:nvPr/>
        </p:nvSpPr>
        <p:spPr bwMode="auto">
          <a:xfrm>
            <a:off x="7848601" y="4953000"/>
            <a:ext cx="455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b="1"/>
              <a:t>B</a:t>
            </a:r>
            <a:endParaRPr lang="en-US"/>
          </a:p>
        </p:txBody>
      </p:sp>
      <p:sp>
        <p:nvSpPr>
          <p:cNvPr id="28752" name="Text Box 80"/>
          <p:cNvSpPr txBox="1">
            <a:spLocks noChangeArrowheads="1"/>
          </p:cNvSpPr>
          <p:nvPr/>
        </p:nvSpPr>
        <p:spPr bwMode="auto">
          <a:xfrm>
            <a:off x="2819401" y="5029200"/>
            <a:ext cx="3749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t>LCS (reversed order):</a:t>
            </a:r>
            <a:endParaRPr lang="en-US"/>
          </a:p>
        </p:txBody>
      </p:sp>
      <p:sp>
        <p:nvSpPr>
          <p:cNvPr id="28753" name="Text Box 82"/>
          <p:cNvSpPr txBox="1">
            <a:spLocks noChangeArrowheads="1"/>
          </p:cNvSpPr>
          <p:nvPr/>
        </p:nvSpPr>
        <p:spPr bwMode="auto">
          <a:xfrm>
            <a:off x="2895601" y="5638800"/>
            <a:ext cx="3590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sz="3200"/>
              <a:t>LCS (straight order):</a:t>
            </a:r>
            <a:endParaRPr lang="en-US"/>
          </a:p>
        </p:txBody>
      </p:sp>
      <p:sp>
        <p:nvSpPr>
          <p:cNvPr id="88147" name="Text Box 83"/>
          <p:cNvSpPr txBox="1">
            <a:spLocks noChangeArrowheads="1"/>
          </p:cNvSpPr>
          <p:nvPr/>
        </p:nvSpPr>
        <p:spPr bwMode="auto">
          <a:xfrm>
            <a:off x="2852739" y="5638800"/>
            <a:ext cx="69675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sz="3200" b="1"/>
              <a:t>B  C  B</a:t>
            </a:r>
            <a:r>
              <a:rPr lang="en-US" sz="3200"/>
              <a:t> </a:t>
            </a:r>
          </a:p>
          <a:p>
            <a:pPr algn="r"/>
            <a:r>
              <a:rPr lang="en-US" sz="3200"/>
              <a:t>(this string turned out to be a palindrome)</a:t>
            </a:r>
            <a:endParaRPr lang="en-US"/>
          </a:p>
        </p:txBody>
      </p:sp>
    </p:spTree>
    <p:extLst>
      <p:ext uri="{BB962C8B-B14F-4D97-AF65-F5344CB8AC3E}">
        <p14:creationId xmlns:p14="http://schemas.microsoft.com/office/powerpoint/2010/main" val="1186083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1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81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1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81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81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813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81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814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813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813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813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814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814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88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28" grpId="0" animBg="1"/>
      <p:bldP spid="88130" grpId="0" animBg="1"/>
      <p:bldP spid="88131" grpId="0" animBg="1"/>
      <p:bldP spid="88132" grpId="0" animBg="1"/>
      <p:bldP spid="88133" grpId="0" animBg="1"/>
      <p:bldP spid="88135" grpId="0" animBg="1" autoUpdateAnimBg="0"/>
      <p:bldP spid="88136" grpId="0" animBg="1" autoUpdateAnimBg="0"/>
      <p:bldP spid="88137" grpId="0" animBg="1" autoUpdateAnimBg="0"/>
      <p:bldP spid="88138" grpId="0" animBg="1" autoUpdateAnimBg="0"/>
      <p:bldP spid="88139" grpId="0" animBg="1" autoUpdateAnimBg="0"/>
      <p:bldP spid="88140" grpId="0" animBg="1" autoUpdateAnimBg="0"/>
      <p:bldP spid="88141" grpId="0" autoUpdateAnimBg="0"/>
      <p:bldP spid="88142" grpId="0" autoUpdateAnimBg="0"/>
      <p:bldP spid="88143" grpId="0" autoUpdateAnimBg="0"/>
      <p:bldP spid="8814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1617" y="146186"/>
            <a:ext cx="12080383" cy="832610"/>
          </a:xfrm>
        </p:spPr>
        <p:txBody>
          <a:bodyPr>
            <a:normAutofit/>
          </a:bodyPr>
          <a:lstStyle/>
          <a:p>
            <a:r>
              <a:rPr lang="en-US" sz="4000" b="1" dirty="0"/>
              <a:t>Example – Fibonacci Numbers using Dynamic programming</a:t>
            </a:r>
          </a:p>
        </p:txBody>
      </p:sp>
      <p:sp>
        <p:nvSpPr>
          <p:cNvPr id="8195" name="Rectangle 3"/>
          <p:cNvSpPr>
            <a:spLocks noGrp="1" noChangeArrowheads="1"/>
          </p:cNvSpPr>
          <p:nvPr>
            <p:ph type="body" idx="1"/>
          </p:nvPr>
        </p:nvSpPr>
        <p:spPr>
          <a:xfrm>
            <a:off x="451833" y="1078649"/>
            <a:ext cx="11512639" cy="5128967"/>
          </a:xfrm>
        </p:spPr>
        <p:txBody>
          <a:bodyPr/>
          <a:lstStyle/>
          <a:p>
            <a:pPr marL="0" indent="0">
              <a:buNone/>
            </a:pPr>
            <a:r>
              <a:rPr lang="en-US" altLang="zh-TW" u="sng" dirty="0">
                <a:solidFill>
                  <a:schemeClr val="hlink"/>
                </a:solidFill>
              </a:rPr>
              <a:t>Fibonacci sequence</a:t>
            </a:r>
            <a:r>
              <a:rPr lang="en-US" altLang="zh-TW" dirty="0"/>
              <a:t>: 0 , 1 , 1 , 2 , 3 , 5 , 8 , 13 , 21 , </a:t>
            </a:r>
            <a:r>
              <a:rPr lang="en-US" altLang="zh-TW" dirty="0">
                <a:latin typeface="Times New Roman" panose="02020603050405020304" pitchFamily="18" charset="0"/>
              </a:rPr>
              <a:t>…</a:t>
            </a:r>
          </a:p>
          <a:p>
            <a:endParaRPr lang="en-US" dirty="0"/>
          </a:p>
          <a:p>
            <a:r>
              <a:rPr lang="en-US" dirty="0"/>
              <a:t>Dynamic programming calculates from bottom to top. </a:t>
            </a:r>
          </a:p>
          <a:p>
            <a:r>
              <a:rPr lang="en-US" dirty="0"/>
              <a:t>Values are stored for later use. </a:t>
            </a:r>
          </a:p>
          <a:p>
            <a:r>
              <a:rPr lang="en-US" dirty="0"/>
              <a:t>This reduces repetitive calculation.</a:t>
            </a:r>
          </a:p>
          <a:p>
            <a:endParaRPr lang="en-US" dirty="0"/>
          </a:p>
          <a:p>
            <a:pPr>
              <a:buFont typeface="Wingdings" panose="05000000000000000000" pitchFamily="2" charset="2"/>
              <a:buNone/>
            </a:pPr>
            <a:endParaRPr lang="en-US" dirty="0"/>
          </a:p>
        </p:txBody>
      </p:sp>
    </p:spTree>
    <p:extLst>
      <p:ext uri="{BB962C8B-B14F-4D97-AF65-F5344CB8AC3E}">
        <p14:creationId xmlns:p14="http://schemas.microsoft.com/office/powerpoint/2010/main" val="3026685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42118" y="149182"/>
            <a:ext cx="8869307" cy="636429"/>
          </a:xfrm>
        </p:spPr>
        <p:txBody>
          <a:bodyPr>
            <a:normAutofit fontScale="90000"/>
          </a:bodyPr>
          <a:lstStyle/>
          <a:p>
            <a:r>
              <a:rPr lang="en-US" dirty="0"/>
              <a:t>Computing the length of an LCS</a:t>
            </a:r>
          </a:p>
        </p:txBody>
      </p:sp>
      <p:sp>
        <p:nvSpPr>
          <p:cNvPr id="70659" name="Rectangle 3"/>
          <p:cNvSpPr>
            <a:spLocks noGrp="1" noChangeArrowheads="1"/>
          </p:cNvSpPr>
          <p:nvPr>
            <p:ph type="body" idx="1"/>
          </p:nvPr>
        </p:nvSpPr>
        <p:spPr>
          <a:xfrm>
            <a:off x="478664" y="917619"/>
            <a:ext cx="4582733" cy="5791200"/>
          </a:xfrm>
          <a:solidFill>
            <a:srgbClr val="CCECFF"/>
          </a:solidFill>
          <a:ln>
            <a:solidFill>
              <a:schemeClr val="tx1"/>
            </a:solidFill>
            <a:miter lim="800000"/>
            <a:headEnd/>
            <a:tailEnd/>
          </a:ln>
          <a:effectLst>
            <a:outerShdw dist="107763" dir="2700000" algn="ctr" rotWithShape="0">
              <a:schemeClr val="bg2">
                <a:alpha val="50000"/>
              </a:schemeClr>
            </a:outerShdw>
          </a:effectLst>
        </p:spPr>
        <p:txBody>
          <a:bodyPr>
            <a:normAutofit fontScale="92500" lnSpcReduction="20000"/>
          </a:bodyPr>
          <a:lstStyle/>
          <a:p>
            <a:pPr marL="381000" indent="-381000">
              <a:lnSpc>
                <a:spcPct val="80000"/>
              </a:lnSpc>
              <a:buNone/>
            </a:pPr>
            <a:r>
              <a:rPr lang="en-US" sz="2000" b="1" u="sng" dirty="0"/>
              <a:t>LCS-LENGTH (</a:t>
            </a:r>
            <a:r>
              <a:rPr lang="en-US" sz="2000" b="1" i="1" u="sng" dirty="0"/>
              <a:t>X, Y</a:t>
            </a:r>
            <a:r>
              <a:rPr lang="en-US" sz="2000" b="1" u="sng" dirty="0"/>
              <a:t>)</a:t>
            </a:r>
          </a:p>
          <a:p>
            <a:pPr marL="381000" indent="-381000">
              <a:lnSpc>
                <a:spcPct val="80000"/>
              </a:lnSpc>
              <a:buFont typeface="Wingdings" panose="05000000000000000000" pitchFamily="2" charset="2"/>
              <a:buAutoNum type="arabicPeriod"/>
            </a:pPr>
            <a:r>
              <a:rPr lang="en-US" sz="2000" i="1" dirty="0"/>
              <a:t>m</a:t>
            </a:r>
            <a:r>
              <a:rPr lang="en-US" sz="2000" b="1" dirty="0"/>
              <a:t> </a:t>
            </a:r>
            <a:r>
              <a:rPr lang="en-US" sz="2000" dirty="0"/>
              <a:t>← </a:t>
            </a:r>
            <a:r>
              <a:rPr lang="en-US" sz="2000" i="1" dirty="0"/>
              <a:t>length</a:t>
            </a:r>
            <a:r>
              <a:rPr lang="en-US" sz="2000" dirty="0"/>
              <a:t>[</a:t>
            </a:r>
            <a:r>
              <a:rPr lang="en-US" sz="2000" i="1" dirty="0"/>
              <a:t>X</a:t>
            </a:r>
            <a:r>
              <a:rPr lang="en-US" sz="2000" dirty="0"/>
              <a:t>]</a:t>
            </a:r>
          </a:p>
          <a:p>
            <a:pPr marL="381000" indent="-381000">
              <a:lnSpc>
                <a:spcPct val="80000"/>
              </a:lnSpc>
              <a:buFont typeface="Wingdings" panose="05000000000000000000" pitchFamily="2" charset="2"/>
              <a:buAutoNum type="arabicPeriod"/>
            </a:pPr>
            <a:r>
              <a:rPr lang="en-US" sz="2000" i="1" dirty="0"/>
              <a:t>n</a:t>
            </a:r>
            <a:r>
              <a:rPr lang="en-US" sz="2000" b="1" dirty="0"/>
              <a:t> </a:t>
            </a:r>
            <a:r>
              <a:rPr lang="en-US" sz="2000" dirty="0"/>
              <a:t>← </a:t>
            </a:r>
            <a:r>
              <a:rPr lang="en-US" sz="2000" i="1" dirty="0"/>
              <a:t>length</a:t>
            </a:r>
            <a:r>
              <a:rPr lang="en-US" sz="2000" dirty="0"/>
              <a:t>[</a:t>
            </a:r>
            <a:r>
              <a:rPr lang="en-US" sz="2000" i="1" dirty="0"/>
              <a:t>Y</a:t>
            </a:r>
            <a:r>
              <a:rPr lang="en-US" sz="2000" dirty="0"/>
              <a:t>]</a:t>
            </a:r>
            <a:endParaRPr lang="en-US" sz="2000" b="1" i="1" dirty="0"/>
          </a:p>
          <a:p>
            <a:pPr marL="381000" indent="-381000">
              <a:lnSpc>
                <a:spcPct val="80000"/>
              </a:lnSpc>
              <a:buFont typeface="Wingdings" panose="05000000000000000000" pitchFamily="2" charset="2"/>
              <a:buAutoNum type="arabicPeriod"/>
            </a:pPr>
            <a:r>
              <a:rPr lang="en-US" sz="2000" b="1" dirty="0"/>
              <a:t>for </a:t>
            </a:r>
            <a:r>
              <a:rPr lang="en-US" sz="2000" i="1" dirty="0" err="1"/>
              <a:t>i</a:t>
            </a:r>
            <a:r>
              <a:rPr lang="en-US" sz="2000" i="1" dirty="0"/>
              <a:t> </a:t>
            </a:r>
            <a:r>
              <a:rPr lang="en-US" sz="2000" dirty="0"/>
              <a:t>← 1 </a:t>
            </a:r>
            <a:r>
              <a:rPr lang="en-US" sz="2000" b="1" dirty="0"/>
              <a:t>to </a:t>
            </a:r>
            <a:r>
              <a:rPr lang="en-US" sz="2000" i="1" dirty="0"/>
              <a:t>m</a:t>
            </a:r>
          </a:p>
          <a:p>
            <a:pPr marL="381000" indent="-381000">
              <a:lnSpc>
                <a:spcPct val="80000"/>
              </a:lnSpc>
              <a:buFont typeface="Wingdings" panose="05000000000000000000" pitchFamily="2" charset="2"/>
              <a:buAutoNum type="arabicPeriod"/>
            </a:pPr>
            <a:r>
              <a:rPr lang="en-US" sz="2000" b="1" dirty="0"/>
              <a:t>     do </a:t>
            </a:r>
            <a:r>
              <a:rPr lang="en-US" sz="2000" i="1" dirty="0"/>
              <a:t>c</a:t>
            </a:r>
            <a:r>
              <a:rPr lang="en-US" sz="2000" dirty="0"/>
              <a:t>[</a:t>
            </a:r>
            <a:r>
              <a:rPr lang="en-US" sz="2000" i="1" dirty="0" err="1"/>
              <a:t>i</a:t>
            </a:r>
            <a:r>
              <a:rPr lang="en-US" sz="2000" i="1" dirty="0"/>
              <a:t>, </a:t>
            </a:r>
            <a:r>
              <a:rPr lang="en-US" sz="2000" dirty="0"/>
              <a:t>0] ← 0</a:t>
            </a:r>
          </a:p>
          <a:p>
            <a:pPr marL="381000" indent="-381000">
              <a:lnSpc>
                <a:spcPct val="80000"/>
              </a:lnSpc>
              <a:buFont typeface="Wingdings" panose="05000000000000000000" pitchFamily="2" charset="2"/>
              <a:buAutoNum type="arabicPeriod"/>
            </a:pPr>
            <a:r>
              <a:rPr lang="en-US" sz="2000" b="1" dirty="0"/>
              <a:t>for </a:t>
            </a:r>
            <a:r>
              <a:rPr lang="en-US" sz="2000" i="1" dirty="0"/>
              <a:t>j </a:t>
            </a:r>
            <a:r>
              <a:rPr lang="en-US" sz="2000" dirty="0"/>
              <a:t>← 0 </a:t>
            </a:r>
            <a:r>
              <a:rPr lang="en-US" sz="2000" b="1" dirty="0"/>
              <a:t>to </a:t>
            </a:r>
            <a:r>
              <a:rPr lang="en-US" sz="2000" i="1" dirty="0"/>
              <a:t>n</a:t>
            </a:r>
          </a:p>
          <a:p>
            <a:pPr marL="381000" indent="-381000">
              <a:lnSpc>
                <a:spcPct val="80000"/>
              </a:lnSpc>
              <a:buFont typeface="Wingdings" panose="05000000000000000000" pitchFamily="2" charset="2"/>
              <a:buAutoNum type="arabicPeriod"/>
            </a:pPr>
            <a:r>
              <a:rPr lang="en-US" sz="2000" b="1" dirty="0"/>
              <a:t>     do </a:t>
            </a:r>
            <a:r>
              <a:rPr lang="en-US" sz="2000" i="1" dirty="0"/>
              <a:t>c</a:t>
            </a:r>
            <a:r>
              <a:rPr lang="en-US" sz="2000" dirty="0"/>
              <a:t>[0</a:t>
            </a:r>
            <a:r>
              <a:rPr lang="en-US" sz="2000" i="1" dirty="0"/>
              <a:t>, j </a:t>
            </a:r>
            <a:r>
              <a:rPr lang="en-US" sz="2000" dirty="0"/>
              <a:t>] ← 0</a:t>
            </a:r>
          </a:p>
          <a:p>
            <a:pPr marL="381000" indent="-381000">
              <a:lnSpc>
                <a:spcPct val="80000"/>
              </a:lnSpc>
              <a:buFont typeface="Wingdings" panose="05000000000000000000" pitchFamily="2" charset="2"/>
              <a:buAutoNum type="arabicPeriod"/>
            </a:pPr>
            <a:r>
              <a:rPr lang="en-US" sz="2000" b="1" dirty="0"/>
              <a:t>for </a:t>
            </a:r>
            <a:r>
              <a:rPr lang="en-US" sz="2000" i="1" dirty="0" err="1"/>
              <a:t>i</a:t>
            </a:r>
            <a:r>
              <a:rPr lang="en-US" sz="2000" i="1" dirty="0"/>
              <a:t> </a:t>
            </a:r>
            <a:r>
              <a:rPr lang="en-US" sz="2000" dirty="0"/>
              <a:t>← 1 </a:t>
            </a:r>
            <a:r>
              <a:rPr lang="en-US" sz="2000" b="1" dirty="0"/>
              <a:t>to </a:t>
            </a:r>
            <a:r>
              <a:rPr lang="en-US" sz="2000" i="1" dirty="0"/>
              <a:t>m</a:t>
            </a:r>
          </a:p>
          <a:p>
            <a:pPr marL="381000" indent="-381000">
              <a:lnSpc>
                <a:spcPct val="80000"/>
              </a:lnSpc>
              <a:buFont typeface="Wingdings" panose="05000000000000000000" pitchFamily="2" charset="2"/>
              <a:buAutoNum type="arabicPeriod"/>
            </a:pPr>
            <a:r>
              <a:rPr lang="en-US" sz="2000" b="1" dirty="0"/>
              <a:t>      do for </a:t>
            </a:r>
            <a:r>
              <a:rPr lang="en-US" sz="2000" i="1" dirty="0"/>
              <a:t>j </a:t>
            </a:r>
            <a:r>
              <a:rPr lang="en-US" sz="2000" dirty="0"/>
              <a:t>← 1 </a:t>
            </a:r>
            <a:r>
              <a:rPr lang="en-US" sz="2000" b="1" dirty="0"/>
              <a:t>to </a:t>
            </a:r>
            <a:r>
              <a:rPr lang="en-US" sz="2000" i="1" dirty="0"/>
              <a:t>n</a:t>
            </a:r>
          </a:p>
          <a:p>
            <a:pPr marL="381000" indent="-381000">
              <a:lnSpc>
                <a:spcPct val="80000"/>
              </a:lnSpc>
              <a:buFont typeface="Wingdings" panose="05000000000000000000" pitchFamily="2" charset="2"/>
              <a:buAutoNum type="arabicPeriod"/>
            </a:pPr>
            <a:r>
              <a:rPr lang="en-US" sz="2000" b="1" dirty="0"/>
              <a:t>           do if </a:t>
            </a:r>
            <a:r>
              <a:rPr lang="en-US" sz="2000" i="1" dirty="0"/>
              <a:t>x</a:t>
            </a:r>
            <a:r>
              <a:rPr lang="en-US" sz="2000" i="1" baseline="-25000" dirty="0"/>
              <a:t>i</a:t>
            </a:r>
            <a:r>
              <a:rPr lang="en-US" sz="2000" i="1" dirty="0"/>
              <a:t> </a:t>
            </a:r>
            <a:r>
              <a:rPr lang="en-US" sz="2000" dirty="0"/>
              <a:t>= </a:t>
            </a:r>
            <a:r>
              <a:rPr lang="en-US" sz="2000" i="1" dirty="0" err="1"/>
              <a:t>y</a:t>
            </a:r>
            <a:r>
              <a:rPr lang="en-US" sz="2000" i="1" baseline="-25000" dirty="0" err="1"/>
              <a:t>j</a:t>
            </a:r>
            <a:endParaRPr lang="en-US" sz="2000" i="1" baseline="-25000" dirty="0"/>
          </a:p>
          <a:p>
            <a:pPr marL="381000" indent="-381000">
              <a:lnSpc>
                <a:spcPct val="80000"/>
              </a:lnSpc>
              <a:buFont typeface="Wingdings" panose="05000000000000000000" pitchFamily="2" charset="2"/>
              <a:buAutoNum type="arabicPeriod"/>
            </a:pPr>
            <a:r>
              <a:rPr lang="en-US" sz="2000" b="1" dirty="0"/>
              <a:t>                    then </a:t>
            </a:r>
            <a:r>
              <a:rPr lang="en-US" sz="2000" i="1" dirty="0"/>
              <a:t>c</a:t>
            </a:r>
            <a:r>
              <a:rPr lang="en-US" sz="2000" dirty="0"/>
              <a:t>[</a:t>
            </a:r>
            <a:r>
              <a:rPr lang="en-US" sz="2000" i="1" dirty="0" err="1"/>
              <a:t>i</a:t>
            </a:r>
            <a:r>
              <a:rPr lang="en-US" sz="2000" i="1" dirty="0"/>
              <a:t>, j </a:t>
            </a:r>
            <a:r>
              <a:rPr lang="en-US" sz="2000" dirty="0"/>
              <a:t>] ← </a:t>
            </a:r>
            <a:r>
              <a:rPr lang="en-US" sz="2000" i="1" dirty="0"/>
              <a:t>c</a:t>
            </a:r>
            <a:r>
              <a:rPr lang="en-US" sz="2000" dirty="0"/>
              <a:t>[</a:t>
            </a:r>
            <a:r>
              <a:rPr lang="en-US" sz="2000" i="1" dirty="0"/>
              <a:t>i</a:t>
            </a:r>
            <a:r>
              <a:rPr lang="en-US" sz="2000" i="1" dirty="0">
                <a:sym typeface="Symbol" panose="05050102010706020507" pitchFamily="18" charset="2"/>
              </a:rPr>
              <a:t></a:t>
            </a:r>
            <a:r>
              <a:rPr lang="en-US" sz="2000" dirty="0"/>
              <a:t>1,</a:t>
            </a:r>
            <a:r>
              <a:rPr lang="en-US" sz="2000" i="1" dirty="0"/>
              <a:t> j</a:t>
            </a:r>
            <a:r>
              <a:rPr lang="en-US" sz="2000" i="1" dirty="0">
                <a:sym typeface="Symbol" panose="05050102010706020507" pitchFamily="18" charset="2"/>
              </a:rPr>
              <a:t></a:t>
            </a:r>
            <a:r>
              <a:rPr lang="en-US" sz="2000" dirty="0"/>
              <a:t>1] + 1</a:t>
            </a:r>
          </a:p>
          <a:p>
            <a:pPr marL="381000" indent="-381000">
              <a:lnSpc>
                <a:spcPct val="80000"/>
              </a:lnSpc>
              <a:buFont typeface="Wingdings" panose="05000000000000000000" pitchFamily="2" charset="2"/>
              <a:buAutoNum type="arabicPeriod"/>
            </a:pPr>
            <a:r>
              <a:rPr lang="en-US" sz="2000" i="1" dirty="0"/>
              <a:t>                             b</a:t>
            </a:r>
            <a:r>
              <a:rPr lang="en-US" sz="2000" dirty="0"/>
              <a:t>[</a:t>
            </a:r>
            <a:r>
              <a:rPr lang="en-US" sz="2000" i="1" dirty="0" err="1"/>
              <a:t>i</a:t>
            </a:r>
            <a:r>
              <a:rPr lang="en-US" sz="2000" i="1" dirty="0"/>
              <a:t>, j </a:t>
            </a:r>
            <a:r>
              <a:rPr lang="en-US" sz="2000" dirty="0"/>
              <a:t>] ← “   ”</a:t>
            </a:r>
          </a:p>
          <a:p>
            <a:pPr marL="381000" indent="-381000">
              <a:lnSpc>
                <a:spcPct val="80000"/>
              </a:lnSpc>
              <a:buFont typeface="Wingdings" panose="05000000000000000000" pitchFamily="2" charset="2"/>
              <a:buAutoNum type="arabicPeriod"/>
            </a:pPr>
            <a:r>
              <a:rPr lang="en-US" sz="2000" b="1" dirty="0"/>
              <a:t>                    else if </a:t>
            </a:r>
            <a:r>
              <a:rPr lang="en-US" sz="2000" i="1" dirty="0"/>
              <a:t>c</a:t>
            </a:r>
            <a:r>
              <a:rPr lang="en-US" sz="2000" dirty="0"/>
              <a:t>[</a:t>
            </a:r>
            <a:r>
              <a:rPr lang="en-US" sz="2000" i="1" dirty="0"/>
              <a:t>i</a:t>
            </a:r>
            <a:r>
              <a:rPr lang="en-US" sz="2000" i="1" dirty="0">
                <a:sym typeface="Symbol" panose="05050102010706020507" pitchFamily="18" charset="2"/>
              </a:rPr>
              <a:t></a:t>
            </a:r>
            <a:r>
              <a:rPr lang="en-US" sz="2000" dirty="0"/>
              <a:t>1</a:t>
            </a:r>
            <a:r>
              <a:rPr lang="en-US" sz="2000" i="1" dirty="0"/>
              <a:t>, j </a:t>
            </a:r>
            <a:r>
              <a:rPr lang="en-US" sz="2000" dirty="0"/>
              <a:t>] ≥ </a:t>
            </a:r>
            <a:r>
              <a:rPr lang="en-US" sz="2000" i="1" dirty="0"/>
              <a:t>c</a:t>
            </a:r>
            <a:r>
              <a:rPr lang="en-US" sz="2000" dirty="0"/>
              <a:t>[</a:t>
            </a:r>
            <a:r>
              <a:rPr lang="en-US" sz="2000" i="1" dirty="0" err="1"/>
              <a:t>i</a:t>
            </a:r>
            <a:r>
              <a:rPr lang="en-US" sz="2000" dirty="0"/>
              <a:t>,</a:t>
            </a:r>
            <a:r>
              <a:rPr lang="en-US" sz="2000" i="1" dirty="0"/>
              <a:t> j</a:t>
            </a:r>
            <a:r>
              <a:rPr lang="en-US" sz="2000" i="1" dirty="0">
                <a:sym typeface="Symbol" panose="05050102010706020507" pitchFamily="18" charset="2"/>
              </a:rPr>
              <a:t></a:t>
            </a:r>
            <a:r>
              <a:rPr lang="en-US" sz="2000" dirty="0"/>
              <a:t>1]</a:t>
            </a:r>
          </a:p>
          <a:p>
            <a:pPr marL="381000" indent="-381000">
              <a:lnSpc>
                <a:spcPct val="80000"/>
              </a:lnSpc>
              <a:buFont typeface="Wingdings" panose="05000000000000000000" pitchFamily="2" charset="2"/>
              <a:buAutoNum type="arabicPeriod"/>
            </a:pPr>
            <a:r>
              <a:rPr lang="en-US" sz="2000" b="1" dirty="0"/>
              <a:t>                           then </a:t>
            </a:r>
            <a:r>
              <a:rPr lang="en-US" sz="2000" i="1" dirty="0"/>
              <a:t>c</a:t>
            </a:r>
            <a:r>
              <a:rPr lang="en-US" sz="2000" dirty="0"/>
              <a:t>[</a:t>
            </a:r>
            <a:r>
              <a:rPr lang="en-US" sz="2000" i="1" dirty="0" err="1"/>
              <a:t>i</a:t>
            </a:r>
            <a:r>
              <a:rPr lang="en-US" sz="2000" i="1" dirty="0"/>
              <a:t>, j </a:t>
            </a:r>
            <a:r>
              <a:rPr lang="en-US" sz="2000" dirty="0"/>
              <a:t>] ← </a:t>
            </a:r>
            <a:r>
              <a:rPr lang="en-US" sz="2000" i="1" dirty="0"/>
              <a:t>c</a:t>
            </a:r>
            <a:r>
              <a:rPr lang="en-US" sz="2000" dirty="0"/>
              <a:t>[</a:t>
            </a:r>
            <a:r>
              <a:rPr lang="en-US" sz="2000" i="1" dirty="0" err="1"/>
              <a:t>i</a:t>
            </a:r>
            <a:r>
              <a:rPr lang="en-US" sz="2000" i="1" dirty="0">
                <a:sym typeface="Symbol" panose="05050102010706020507" pitchFamily="18" charset="2"/>
              </a:rPr>
              <a:t></a:t>
            </a:r>
            <a:r>
              <a:rPr lang="en-US" sz="2000" dirty="0"/>
              <a:t> 1,</a:t>
            </a:r>
            <a:r>
              <a:rPr lang="en-US" sz="2000" i="1" dirty="0"/>
              <a:t> j </a:t>
            </a:r>
            <a:r>
              <a:rPr lang="en-US" sz="2000" dirty="0"/>
              <a:t>]</a:t>
            </a:r>
          </a:p>
          <a:p>
            <a:pPr marL="381000" indent="-381000">
              <a:lnSpc>
                <a:spcPct val="80000"/>
              </a:lnSpc>
              <a:buFont typeface="Wingdings" panose="05000000000000000000" pitchFamily="2" charset="2"/>
              <a:buAutoNum type="arabicPeriod"/>
            </a:pPr>
            <a:r>
              <a:rPr lang="en-US" sz="2000" i="1" dirty="0"/>
              <a:t>                                    b</a:t>
            </a:r>
            <a:r>
              <a:rPr lang="en-US" sz="2000" dirty="0"/>
              <a:t>[</a:t>
            </a:r>
            <a:r>
              <a:rPr lang="en-US" sz="2000" i="1" dirty="0" err="1"/>
              <a:t>i</a:t>
            </a:r>
            <a:r>
              <a:rPr lang="en-US" sz="2000" i="1" dirty="0"/>
              <a:t>, j </a:t>
            </a:r>
            <a:r>
              <a:rPr lang="en-US" sz="2000" dirty="0"/>
              <a:t>] ← “↑”</a:t>
            </a:r>
          </a:p>
          <a:p>
            <a:pPr marL="381000" indent="-381000">
              <a:lnSpc>
                <a:spcPct val="80000"/>
              </a:lnSpc>
              <a:buFont typeface="Wingdings" panose="05000000000000000000" pitchFamily="2" charset="2"/>
              <a:buAutoNum type="arabicPeriod"/>
            </a:pPr>
            <a:r>
              <a:rPr lang="en-US" sz="2000" b="1" dirty="0"/>
              <a:t>                            else </a:t>
            </a:r>
            <a:r>
              <a:rPr lang="en-US" sz="2000" i="1" dirty="0"/>
              <a:t>c</a:t>
            </a:r>
            <a:r>
              <a:rPr lang="en-US" sz="2000" dirty="0"/>
              <a:t>[</a:t>
            </a:r>
            <a:r>
              <a:rPr lang="en-US" sz="2000" i="1" dirty="0" err="1"/>
              <a:t>i</a:t>
            </a:r>
            <a:r>
              <a:rPr lang="en-US" sz="2000" i="1" dirty="0"/>
              <a:t>, j </a:t>
            </a:r>
            <a:r>
              <a:rPr lang="en-US" sz="2000" dirty="0"/>
              <a:t>] ← </a:t>
            </a:r>
            <a:r>
              <a:rPr lang="en-US" sz="2000" i="1" dirty="0"/>
              <a:t>c</a:t>
            </a:r>
            <a:r>
              <a:rPr lang="en-US" sz="2000" dirty="0"/>
              <a:t>[</a:t>
            </a:r>
            <a:r>
              <a:rPr lang="en-US" sz="2000" i="1" dirty="0" err="1"/>
              <a:t>i</a:t>
            </a:r>
            <a:r>
              <a:rPr lang="en-US" sz="2000" dirty="0"/>
              <a:t>,</a:t>
            </a:r>
            <a:r>
              <a:rPr lang="en-US" sz="2000" i="1" dirty="0"/>
              <a:t> j</a:t>
            </a:r>
            <a:r>
              <a:rPr lang="en-US" sz="2000" i="1" dirty="0">
                <a:sym typeface="Symbol" panose="05050102010706020507" pitchFamily="18" charset="2"/>
              </a:rPr>
              <a:t></a:t>
            </a:r>
            <a:r>
              <a:rPr lang="en-US" sz="2000" dirty="0"/>
              <a:t>1]</a:t>
            </a:r>
          </a:p>
          <a:p>
            <a:pPr marL="381000" indent="-381000">
              <a:lnSpc>
                <a:spcPct val="80000"/>
              </a:lnSpc>
              <a:buFont typeface="Wingdings" panose="05000000000000000000" pitchFamily="2" charset="2"/>
              <a:buAutoNum type="arabicPeriod"/>
            </a:pPr>
            <a:r>
              <a:rPr lang="en-US" sz="2000" i="1" dirty="0"/>
              <a:t>                                   b</a:t>
            </a:r>
            <a:r>
              <a:rPr lang="en-US" sz="2000" dirty="0"/>
              <a:t>[</a:t>
            </a:r>
            <a:r>
              <a:rPr lang="en-US" sz="2000" i="1" dirty="0" err="1"/>
              <a:t>i</a:t>
            </a:r>
            <a:r>
              <a:rPr lang="en-US" sz="2000" i="1" dirty="0"/>
              <a:t>, j </a:t>
            </a:r>
            <a:r>
              <a:rPr lang="en-US" sz="2000" dirty="0"/>
              <a:t>] ← “←”</a:t>
            </a:r>
          </a:p>
          <a:p>
            <a:pPr marL="381000" indent="-381000">
              <a:lnSpc>
                <a:spcPct val="80000"/>
              </a:lnSpc>
              <a:buFont typeface="Wingdings" panose="05000000000000000000" pitchFamily="2" charset="2"/>
              <a:buAutoNum type="arabicPeriod"/>
            </a:pPr>
            <a:r>
              <a:rPr lang="en-US" sz="2000" b="1" dirty="0"/>
              <a:t>return </a:t>
            </a:r>
            <a:r>
              <a:rPr lang="en-US" sz="2000" i="1" dirty="0"/>
              <a:t>c </a:t>
            </a:r>
            <a:r>
              <a:rPr lang="en-US" sz="2000" dirty="0"/>
              <a:t>and </a:t>
            </a:r>
            <a:r>
              <a:rPr lang="en-US" sz="2000" i="1" dirty="0"/>
              <a:t>b</a:t>
            </a:r>
            <a:endParaRPr lang="en-US" sz="2000" dirty="0"/>
          </a:p>
          <a:p>
            <a:pPr marL="381000" indent="-381000">
              <a:lnSpc>
                <a:spcPct val="80000"/>
              </a:lnSpc>
            </a:pPr>
            <a:endParaRPr lang="en-US" sz="2000" dirty="0"/>
          </a:p>
        </p:txBody>
      </p:sp>
      <p:sp>
        <p:nvSpPr>
          <p:cNvPr id="70660" name="Line 4"/>
          <p:cNvSpPr>
            <a:spLocks noChangeShapeType="1"/>
          </p:cNvSpPr>
          <p:nvPr/>
        </p:nvSpPr>
        <p:spPr bwMode="auto">
          <a:xfrm flipH="1" flipV="1">
            <a:off x="3495541" y="4191001"/>
            <a:ext cx="228600" cy="2286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61" name="Rectangle 5"/>
          <p:cNvSpPr>
            <a:spLocks noChangeArrowheads="1"/>
          </p:cNvSpPr>
          <p:nvPr/>
        </p:nvSpPr>
        <p:spPr bwMode="auto">
          <a:xfrm>
            <a:off x="5177307" y="1001480"/>
            <a:ext cx="691166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ü"/>
            </a:pPr>
            <a:r>
              <a:rPr lang="en-US" sz="2600" i="1" dirty="0"/>
              <a:t>b</a:t>
            </a:r>
            <a:r>
              <a:rPr lang="en-US" sz="2600" dirty="0"/>
              <a:t>[</a:t>
            </a:r>
            <a:r>
              <a:rPr lang="en-US" sz="2600" i="1" dirty="0" err="1"/>
              <a:t>i</a:t>
            </a:r>
            <a:r>
              <a:rPr lang="en-US" sz="2600" i="1" dirty="0"/>
              <a:t>, j </a:t>
            </a:r>
            <a:r>
              <a:rPr lang="en-US" sz="2600" dirty="0"/>
              <a:t>] points to table entry whose </a:t>
            </a:r>
            <a:r>
              <a:rPr lang="en-US" sz="2600" dirty="0" err="1"/>
              <a:t>subproblem</a:t>
            </a:r>
            <a:r>
              <a:rPr lang="en-US" sz="2600" dirty="0"/>
              <a:t> we used in solving LCS of </a:t>
            </a:r>
            <a:r>
              <a:rPr lang="en-US" sz="2600" i="1" dirty="0"/>
              <a:t>X</a:t>
            </a:r>
            <a:r>
              <a:rPr lang="en-US" sz="2600" i="1" baseline="-25000" dirty="0"/>
              <a:t>i </a:t>
            </a:r>
            <a:r>
              <a:rPr lang="en-US" sz="2600" dirty="0"/>
              <a:t>and </a:t>
            </a:r>
            <a:r>
              <a:rPr lang="en-US" sz="2600" i="1" dirty="0" err="1"/>
              <a:t>Y</a:t>
            </a:r>
            <a:r>
              <a:rPr lang="en-US" sz="2600" i="1" baseline="-25000" dirty="0" err="1"/>
              <a:t>j</a:t>
            </a:r>
            <a:r>
              <a:rPr lang="en-US" sz="2600" dirty="0"/>
              <a:t>.</a:t>
            </a:r>
          </a:p>
          <a:p>
            <a:pPr marL="457200" indent="-457200">
              <a:buFont typeface="Wingdings" panose="05000000000000000000" pitchFamily="2" charset="2"/>
              <a:buChar char="ü"/>
            </a:pPr>
            <a:r>
              <a:rPr lang="en-US" sz="2800" i="1" dirty="0"/>
              <a:t>c</a:t>
            </a:r>
            <a:r>
              <a:rPr lang="en-US" sz="2800" dirty="0"/>
              <a:t>[</a:t>
            </a:r>
            <a:r>
              <a:rPr lang="en-US" sz="2800" i="1" dirty="0" err="1"/>
              <a:t>m</a:t>
            </a:r>
            <a:r>
              <a:rPr lang="en-US" sz="2800" dirty="0" err="1"/>
              <a:t>,</a:t>
            </a:r>
            <a:r>
              <a:rPr lang="en-US" sz="2800" i="1" dirty="0" err="1"/>
              <a:t>n</a:t>
            </a:r>
            <a:r>
              <a:rPr lang="en-US" sz="2800" dirty="0"/>
              <a:t>] contains the length of an LCS of </a:t>
            </a:r>
            <a:r>
              <a:rPr lang="en-US" sz="2800" i="1" dirty="0"/>
              <a:t>X</a:t>
            </a:r>
            <a:r>
              <a:rPr lang="en-US" sz="2800" dirty="0"/>
              <a:t> and </a:t>
            </a:r>
            <a:r>
              <a:rPr lang="en-US" sz="2800" i="1" dirty="0"/>
              <a:t>Y</a:t>
            </a:r>
            <a:r>
              <a:rPr lang="en-US" sz="2800" dirty="0"/>
              <a:t>.</a:t>
            </a:r>
          </a:p>
          <a:p>
            <a:pPr marL="457200" indent="-457200">
              <a:buFont typeface="Wingdings" panose="05000000000000000000" pitchFamily="2" charset="2"/>
              <a:buChar char="ü"/>
            </a:pPr>
            <a:endParaRPr lang="en-US" sz="2800" dirty="0">
              <a:solidFill>
                <a:srgbClr val="CC3300"/>
              </a:solidFill>
            </a:endParaRPr>
          </a:p>
          <a:p>
            <a:pPr marL="457200" indent="-457200">
              <a:buFont typeface="Wingdings" panose="05000000000000000000" pitchFamily="2" charset="2"/>
              <a:buChar char="ü"/>
            </a:pPr>
            <a:r>
              <a:rPr lang="en-US" sz="2800" dirty="0">
                <a:solidFill>
                  <a:srgbClr val="CC3300"/>
                </a:solidFill>
              </a:rPr>
              <a:t>Time:</a:t>
            </a:r>
            <a:r>
              <a:rPr lang="en-US" sz="2800" dirty="0"/>
              <a:t> </a:t>
            </a:r>
            <a:r>
              <a:rPr lang="en-US" sz="2800" i="1" dirty="0"/>
              <a:t>O</a:t>
            </a:r>
            <a:r>
              <a:rPr lang="en-US" sz="2800" dirty="0"/>
              <a:t>(</a:t>
            </a:r>
            <a:r>
              <a:rPr lang="en-US" sz="2800" i="1" dirty="0" err="1"/>
              <a:t>mn</a:t>
            </a:r>
            <a:r>
              <a:rPr lang="en-US" sz="2800" dirty="0"/>
              <a:t>)</a:t>
            </a:r>
          </a:p>
          <a:p>
            <a:endParaRPr lang="en-US" sz="2800" dirty="0"/>
          </a:p>
          <a:p>
            <a:endParaRPr lang="en-US" sz="2600" dirty="0"/>
          </a:p>
        </p:txBody>
      </p:sp>
    </p:spTree>
    <p:extLst>
      <p:ext uri="{BB962C8B-B14F-4D97-AF65-F5344CB8AC3E}">
        <p14:creationId xmlns:p14="http://schemas.microsoft.com/office/powerpoint/2010/main" val="3556043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32893" y="105962"/>
            <a:ext cx="10250510" cy="900448"/>
          </a:xfrm>
        </p:spPr>
        <p:txBody>
          <a:bodyPr>
            <a:normAutofit/>
          </a:bodyPr>
          <a:lstStyle/>
          <a:p>
            <a:r>
              <a:rPr lang="en-US" b="1" dirty="0"/>
              <a:t>Constructing an LCS</a:t>
            </a:r>
          </a:p>
        </p:txBody>
      </p:sp>
      <p:sp>
        <p:nvSpPr>
          <p:cNvPr id="71683" name="Rectangle 3"/>
          <p:cNvSpPr>
            <a:spLocks noGrp="1" noChangeArrowheads="1"/>
          </p:cNvSpPr>
          <p:nvPr>
            <p:ph type="body" idx="1"/>
          </p:nvPr>
        </p:nvSpPr>
        <p:spPr>
          <a:xfrm>
            <a:off x="838200" y="1025861"/>
            <a:ext cx="5638800" cy="3429000"/>
          </a:xfrm>
          <a:solidFill>
            <a:srgbClr val="CCECFF"/>
          </a:solidFill>
          <a:ln>
            <a:solidFill>
              <a:schemeClr val="tx1"/>
            </a:solidFill>
            <a:miter lim="800000"/>
            <a:headEnd/>
            <a:tailEnd/>
          </a:ln>
          <a:effectLst>
            <a:outerShdw dist="107763" dir="2700000" algn="ctr" rotWithShape="0">
              <a:schemeClr val="bg2">
                <a:alpha val="50000"/>
              </a:schemeClr>
            </a:outerShdw>
          </a:effectLst>
        </p:spPr>
        <p:txBody>
          <a:bodyPr>
            <a:normAutofit lnSpcReduction="10000"/>
          </a:bodyPr>
          <a:lstStyle/>
          <a:p>
            <a:pPr marL="457200" indent="-457200">
              <a:lnSpc>
                <a:spcPct val="80000"/>
              </a:lnSpc>
              <a:buNone/>
            </a:pPr>
            <a:r>
              <a:rPr lang="en-US" sz="2400" u="sng" dirty="0"/>
              <a:t>PRINT-LCS (</a:t>
            </a:r>
            <a:r>
              <a:rPr lang="en-US" sz="2400" i="1" u="sng" dirty="0"/>
              <a:t>b, X, </a:t>
            </a:r>
            <a:r>
              <a:rPr lang="en-US" sz="2400" i="1" u="sng" dirty="0" err="1"/>
              <a:t>i</a:t>
            </a:r>
            <a:r>
              <a:rPr lang="en-US" sz="2400" i="1" u="sng" dirty="0"/>
              <a:t>, j</a:t>
            </a:r>
            <a:r>
              <a:rPr lang="en-US" sz="2400" u="sng" dirty="0"/>
              <a:t>)</a:t>
            </a:r>
          </a:p>
          <a:p>
            <a:pPr marL="457200" indent="-457200">
              <a:lnSpc>
                <a:spcPct val="80000"/>
              </a:lnSpc>
              <a:buFont typeface="Wingdings" panose="05000000000000000000" pitchFamily="2" charset="2"/>
              <a:buAutoNum type="arabicPeriod"/>
            </a:pPr>
            <a:r>
              <a:rPr lang="en-US" sz="2400" b="1" dirty="0"/>
              <a:t>if </a:t>
            </a:r>
            <a:r>
              <a:rPr lang="en-US" sz="2400" i="1" dirty="0" err="1"/>
              <a:t>i</a:t>
            </a:r>
            <a:r>
              <a:rPr lang="en-US" sz="2400" i="1" dirty="0"/>
              <a:t> </a:t>
            </a:r>
            <a:r>
              <a:rPr lang="en-US" sz="2400" dirty="0"/>
              <a:t>= 0 or </a:t>
            </a:r>
            <a:r>
              <a:rPr lang="en-US" sz="2400" i="1" dirty="0"/>
              <a:t>j </a:t>
            </a:r>
            <a:r>
              <a:rPr lang="en-US" sz="2400" dirty="0"/>
              <a:t>= 0</a:t>
            </a:r>
          </a:p>
          <a:p>
            <a:pPr marL="457200" indent="-457200">
              <a:lnSpc>
                <a:spcPct val="80000"/>
              </a:lnSpc>
              <a:buFont typeface="Wingdings" panose="05000000000000000000" pitchFamily="2" charset="2"/>
              <a:buAutoNum type="arabicPeriod"/>
            </a:pPr>
            <a:r>
              <a:rPr lang="en-US" sz="2400" b="1" dirty="0"/>
              <a:t>    then return</a:t>
            </a:r>
          </a:p>
          <a:p>
            <a:pPr marL="457200" indent="-457200">
              <a:lnSpc>
                <a:spcPct val="80000"/>
              </a:lnSpc>
              <a:buFont typeface="Wingdings" panose="05000000000000000000" pitchFamily="2" charset="2"/>
              <a:buAutoNum type="arabicPeriod"/>
            </a:pPr>
            <a:r>
              <a:rPr lang="en-US" sz="2400" b="1" dirty="0"/>
              <a:t>if </a:t>
            </a:r>
            <a:r>
              <a:rPr lang="en-US" sz="2400" i="1" dirty="0"/>
              <a:t>b</a:t>
            </a:r>
            <a:r>
              <a:rPr lang="en-US" sz="2400" dirty="0"/>
              <a:t>[</a:t>
            </a:r>
            <a:r>
              <a:rPr lang="en-US" sz="2400" i="1" dirty="0" err="1"/>
              <a:t>i</a:t>
            </a:r>
            <a:r>
              <a:rPr lang="en-US" sz="2400" i="1" dirty="0"/>
              <a:t>, j </a:t>
            </a:r>
            <a:r>
              <a:rPr lang="en-US" sz="2400" dirty="0"/>
              <a:t>] = “   ”</a:t>
            </a:r>
          </a:p>
          <a:p>
            <a:pPr marL="457200" indent="-457200">
              <a:lnSpc>
                <a:spcPct val="80000"/>
              </a:lnSpc>
              <a:buFont typeface="Wingdings" panose="05000000000000000000" pitchFamily="2" charset="2"/>
              <a:buAutoNum type="arabicPeriod"/>
            </a:pPr>
            <a:r>
              <a:rPr lang="en-US" sz="2400" b="1" dirty="0"/>
              <a:t>    then </a:t>
            </a:r>
            <a:r>
              <a:rPr lang="en-US" sz="2400" dirty="0"/>
              <a:t>PRINT-LCS(</a:t>
            </a:r>
            <a:r>
              <a:rPr lang="en-US" sz="2400" i="1" dirty="0"/>
              <a:t>b, X, i</a:t>
            </a:r>
            <a:r>
              <a:rPr lang="en-US" sz="2400" i="1" dirty="0">
                <a:sym typeface="Symbol" panose="05050102010706020507" pitchFamily="18" charset="2"/>
              </a:rPr>
              <a:t></a:t>
            </a:r>
            <a:r>
              <a:rPr lang="en-US" sz="2400" dirty="0"/>
              <a:t>1</a:t>
            </a:r>
            <a:r>
              <a:rPr lang="en-US" sz="2400" i="1" dirty="0"/>
              <a:t>, j</a:t>
            </a:r>
            <a:r>
              <a:rPr lang="en-US" sz="2400" i="1" dirty="0">
                <a:sym typeface="Symbol" panose="05050102010706020507" pitchFamily="18" charset="2"/>
              </a:rPr>
              <a:t></a:t>
            </a:r>
            <a:r>
              <a:rPr lang="en-US" sz="2400" dirty="0"/>
              <a:t>1)</a:t>
            </a:r>
          </a:p>
          <a:p>
            <a:pPr marL="457200" indent="-457200">
              <a:lnSpc>
                <a:spcPct val="80000"/>
              </a:lnSpc>
              <a:buFont typeface="Wingdings" panose="05000000000000000000" pitchFamily="2" charset="2"/>
              <a:buAutoNum type="arabicPeriod"/>
            </a:pPr>
            <a:r>
              <a:rPr lang="en-US" sz="2400" dirty="0"/>
              <a:t>             print </a:t>
            </a:r>
            <a:r>
              <a:rPr lang="en-US" sz="2400" i="1" dirty="0"/>
              <a:t>x</a:t>
            </a:r>
            <a:r>
              <a:rPr lang="en-US" sz="2400" i="1" baseline="-25000" dirty="0"/>
              <a:t>i</a:t>
            </a:r>
          </a:p>
          <a:p>
            <a:pPr marL="457200" indent="-457200">
              <a:lnSpc>
                <a:spcPct val="80000"/>
              </a:lnSpc>
              <a:buFont typeface="Wingdings" panose="05000000000000000000" pitchFamily="2" charset="2"/>
              <a:buAutoNum type="arabicPeriod"/>
            </a:pPr>
            <a:r>
              <a:rPr lang="en-US" sz="2400" b="1" dirty="0"/>
              <a:t>    </a:t>
            </a:r>
            <a:r>
              <a:rPr lang="en-US" sz="2400" b="1" dirty="0" err="1"/>
              <a:t>elseif</a:t>
            </a:r>
            <a:r>
              <a:rPr lang="en-US" sz="2400" b="1" dirty="0"/>
              <a:t> </a:t>
            </a:r>
            <a:r>
              <a:rPr lang="en-US" sz="2400" i="1" dirty="0"/>
              <a:t>b</a:t>
            </a:r>
            <a:r>
              <a:rPr lang="en-US" sz="2400" dirty="0"/>
              <a:t>[</a:t>
            </a:r>
            <a:r>
              <a:rPr lang="en-US" sz="2400" i="1" dirty="0" err="1"/>
              <a:t>i</a:t>
            </a:r>
            <a:r>
              <a:rPr lang="en-US" sz="2400" i="1" dirty="0"/>
              <a:t>, j </a:t>
            </a:r>
            <a:r>
              <a:rPr lang="en-US" sz="2400" dirty="0"/>
              <a:t>] = “ ”</a:t>
            </a:r>
          </a:p>
          <a:p>
            <a:pPr marL="457200" indent="-457200">
              <a:lnSpc>
                <a:spcPct val="80000"/>
              </a:lnSpc>
              <a:buFont typeface="Wingdings" panose="05000000000000000000" pitchFamily="2" charset="2"/>
              <a:buAutoNum type="arabicPeriod"/>
            </a:pPr>
            <a:r>
              <a:rPr lang="en-US" sz="2400" b="1" dirty="0"/>
              <a:t>              then </a:t>
            </a:r>
            <a:r>
              <a:rPr lang="en-US" sz="2400" dirty="0"/>
              <a:t>PRINT-LCS(</a:t>
            </a:r>
            <a:r>
              <a:rPr lang="en-US" sz="2400" i="1" dirty="0"/>
              <a:t>b, X, i</a:t>
            </a:r>
            <a:r>
              <a:rPr lang="en-US" sz="2400" i="1" dirty="0">
                <a:sym typeface="Symbol" panose="05050102010706020507" pitchFamily="18" charset="2"/>
              </a:rPr>
              <a:t></a:t>
            </a:r>
            <a:r>
              <a:rPr lang="en-US" sz="2400" dirty="0"/>
              <a:t>1</a:t>
            </a:r>
            <a:r>
              <a:rPr lang="en-US" sz="2400" i="1" dirty="0"/>
              <a:t>, j</a:t>
            </a:r>
            <a:r>
              <a:rPr lang="en-US" sz="2400" dirty="0"/>
              <a:t>)</a:t>
            </a:r>
          </a:p>
          <a:p>
            <a:pPr marL="457200" indent="-457200">
              <a:lnSpc>
                <a:spcPct val="80000"/>
              </a:lnSpc>
              <a:buFont typeface="Wingdings" panose="05000000000000000000" pitchFamily="2" charset="2"/>
              <a:buAutoNum type="arabicPeriod"/>
            </a:pPr>
            <a:r>
              <a:rPr lang="en-US" sz="2400" b="1" dirty="0"/>
              <a:t>else </a:t>
            </a:r>
            <a:r>
              <a:rPr lang="en-US" sz="2400" dirty="0"/>
              <a:t>PRINT-LCS(</a:t>
            </a:r>
            <a:r>
              <a:rPr lang="en-US" sz="2400" i="1" dirty="0"/>
              <a:t>b, X, </a:t>
            </a:r>
            <a:r>
              <a:rPr lang="en-US" sz="2400" i="1" dirty="0" err="1"/>
              <a:t>i</a:t>
            </a:r>
            <a:r>
              <a:rPr lang="en-US" sz="2400" i="1" dirty="0"/>
              <a:t>, j</a:t>
            </a:r>
            <a:r>
              <a:rPr lang="en-US" sz="2400" i="1" dirty="0">
                <a:sym typeface="Symbol" panose="05050102010706020507" pitchFamily="18" charset="2"/>
              </a:rPr>
              <a:t></a:t>
            </a:r>
            <a:r>
              <a:rPr lang="en-US" sz="2400" dirty="0"/>
              <a:t>1)</a:t>
            </a:r>
          </a:p>
          <a:p>
            <a:pPr marL="457200" indent="-457200">
              <a:lnSpc>
                <a:spcPct val="80000"/>
              </a:lnSpc>
            </a:pPr>
            <a:endParaRPr lang="en-US" sz="2400" dirty="0"/>
          </a:p>
        </p:txBody>
      </p:sp>
      <p:sp>
        <p:nvSpPr>
          <p:cNvPr id="71684" name="Line 4"/>
          <p:cNvSpPr>
            <a:spLocks noChangeShapeType="1"/>
          </p:cNvSpPr>
          <p:nvPr/>
        </p:nvSpPr>
        <p:spPr bwMode="auto">
          <a:xfrm flipH="1" flipV="1">
            <a:off x="3581400" y="2171163"/>
            <a:ext cx="228600" cy="2286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6" name="Rectangle 6"/>
          <p:cNvSpPr>
            <a:spLocks noChangeArrowheads="1"/>
          </p:cNvSpPr>
          <p:nvPr/>
        </p:nvSpPr>
        <p:spPr bwMode="auto">
          <a:xfrm>
            <a:off x="1828800" y="4648200"/>
            <a:ext cx="84582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sz="2600" dirty="0"/>
              <a:t>Initial call is PRINT-LCS (</a:t>
            </a:r>
            <a:r>
              <a:rPr lang="en-US" sz="2600" i="1" dirty="0"/>
              <a:t>b, </a:t>
            </a:r>
            <a:r>
              <a:rPr lang="en-US" sz="2600" i="1" dirty="0" err="1"/>
              <a:t>X,m</a:t>
            </a:r>
            <a:r>
              <a:rPr lang="en-US" sz="2600" i="1" dirty="0"/>
              <a:t>, n</a:t>
            </a:r>
            <a:r>
              <a:rPr lang="en-US" sz="2600" dirty="0"/>
              <a:t>).</a:t>
            </a:r>
          </a:p>
          <a:p>
            <a:pPr>
              <a:buFontTx/>
              <a:buChar char="•"/>
            </a:pPr>
            <a:r>
              <a:rPr lang="en-US" sz="2600" dirty="0"/>
              <a:t>When </a:t>
            </a:r>
            <a:r>
              <a:rPr lang="en-US" sz="2600" i="1" dirty="0"/>
              <a:t>b</a:t>
            </a:r>
            <a:r>
              <a:rPr lang="en-US" sz="2600" dirty="0"/>
              <a:t>[</a:t>
            </a:r>
            <a:r>
              <a:rPr lang="en-US" sz="2600" i="1" dirty="0" err="1"/>
              <a:t>i</a:t>
            </a:r>
            <a:r>
              <a:rPr lang="en-US" sz="2600" i="1" dirty="0"/>
              <a:t>, j </a:t>
            </a:r>
            <a:r>
              <a:rPr lang="en-US" sz="2600" dirty="0"/>
              <a:t>] =    , we have extended LCS by one character.</a:t>
            </a:r>
          </a:p>
          <a:p>
            <a:pPr>
              <a:buFontTx/>
              <a:buChar char="•"/>
            </a:pPr>
            <a:r>
              <a:rPr lang="en-US" sz="2600" dirty="0"/>
              <a:t> So LCS = entries with      in them.</a:t>
            </a:r>
          </a:p>
          <a:p>
            <a:pPr>
              <a:buFontTx/>
              <a:buChar char="•"/>
            </a:pPr>
            <a:r>
              <a:rPr lang="en-US" sz="2600" dirty="0"/>
              <a:t>Time: </a:t>
            </a:r>
            <a:r>
              <a:rPr lang="en-US" sz="2600" i="1" dirty="0"/>
              <a:t>O</a:t>
            </a:r>
            <a:r>
              <a:rPr lang="en-US" sz="2600" dirty="0"/>
              <a:t>(</a:t>
            </a:r>
            <a:r>
              <a:rPr lang="en-US" sz="2600" i="1" dirty="0" err="1"/>
              <a:t>m</a:t>
            </a:r>
            <a:r>
              <a:rPr lang="en-US" sz="2600" dirty="0" err="1"/>
              <a:t>+</a:t>
            </a:r>
            <a:r>
              <a:rPr lang="en-US" sz="2600" i="1" dirty="0" err="1"/>
              <a:t>n</a:t>
            </a:r>
            <a:r>
              <a:rPr lang="en-US" sz="2600" dirty="0"/>
              <a:t>)</a:t>
            </a:r>
          </a:p>
          <a:p>
            <a:pPr>
              <a:buFontTx/>
              <a:buChar char="•"/>
            </a:pPr>
            <a:endParaRPr lang="en-US" sz="2600" dirty="0"/>
          </a:p>
        </p:txBody>
      </p:sp>
      <p:sp>
        <p:nvSpPr>
          <p:cNvPr id="71687" name="Line 7"/>
          <p:cNvSpPr>
            <a:spLocks noChangeShapeType="1"/>
          </p:cNvSpPr>
          <p:nvPr/>
        </p:nvSpPr>
        <p:spPr bwMode="auto">
          <a:xfrm flipH="1" flipV="1">
            <a:off x="5021150" y="5580340"/>
            <a:ext cx="228600" cy="2286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8" name="Line 8"/>
          <p:cNvSpPr>
            <a:spLocks noChangeShapeType="1"/>
          </p:cNvSpPr>
          <p:nvPr/>
        </p:nvSpPr>
        <p:spPr bwMode="auto">
          <a:xfrm flipH="1" flipV="1">
            <a:off x="3991913" y="5177005"/>
            <a:ext cx="228600" cy="2286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Line 4"/>
          <p:cNvSpPr>
            <a:spLocks noChangeShapeType="1"/>
          </p:cNvSpPr>
          <p:nvPr/>
        </p:nvSpPr>
        <p:spPr bwMode="auto">
          <a:xfrm flipV="1">
            <a:off x="4384183" y="3202367"/>
            <a:ext cx="4292" cy="297824"/>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IN" dirty="0"/>
              <a:t> </a:t>
            </a:r>
          </a:p>
        </p:txBody>
      </p:sp>
    </p:spTree>
    <p:extLst>
      <p:ext uri="{BB962C8B-B14F-4D97-AF65-F5344CB8AC3E}">
        <p14:creationId xmlns:p14="http://schemas.microsoft.com/office/powerpoint/2010/main" val="1663771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561" y="197701"/>
            <a:ext cx="10018690" cy="858368"/>
          </a:xfrm>
        </p:spPr>
        <p:txBody>
          <a:bodyPr/>
          <a:lstStyle/>
          <a:p>
            <a:r>
              <a:rPr lang="en-IN" b="1" dirty="0"/>
              <a:t>Another Example</a:t>
            </a:r>
          </a:p>
        </p:txBody>
      </p:sp>
      <p:sp>
        <p:nvSpPr>
          <p:cNvPr id="3" name="Content Placeholder 2"/>
          <p:cNvSpPr>
            <a:spLocks noGrp="1"/>
          </p:cNvSpPr>
          <p:nvPr>
            <p:ph idx="1"/>
          </p:nvPr>
        </p:nvSpPr>
        <p:spPr>
          <a:xfrm>
            <a:off x="374561" y="1056069"/>
            <a:ext cx="10515600" cy="4351338"/>
          </a:xfrm>
        </p:spPr>
        <p:txBody>
          <a:bodyPr/>
          <a:lstStyle/>
          <a:p>
            <a:pPr marL="0" indent="0">
              <a:buNone/>
            </a:pPr>
            <a:r>
              <a:rPr lang="en-IN" dirty="0"/>
              <a:t>Let the two Given Strings are “stone” and “longest”</a:t>
            </a:r>
          </a:p>
          <a:p>
            <a:pPr marL="0" indent="0">
              <a:buNone/>
            </a:pPr>
            <a:r>
              <a:rPr lang="en-IN" dirty="0"/>
              <a:t>Solution: Longest Common Subsequence will be “one” of size 3</a:t>
            </a:r>
          </a:p>
        </p:txBody>
      </p:sp>
      <p:pic>
        <p:nvPicPr>
          <p:cNvPr id="4" name="Picture 3"/>
          <p:cNvPicPr>
            <a:picLocks noChangeAspect="1"/>
          </p:cNvPicPr>
          <p:nvPr/>
        </p:nvPicPr>
        <p:blipFill rotWithShape="1">
          <a:blip r:embed="rId2"/>
          <a:srcRect l="16511" t="28477" r="2818" b="20785"/>
          <a:stretch/>
        </p:blipFill>
        <p:spPr>
          <a:xfrm>
            <a:off x="336612" y="2128232"/>
            <a:ext cx="11518776" cy="4555903"/>
          </a:xfrm>
          <a:prstGeom prst="rect">
            <a:avLst/>
          </a:prstGeom>
        </p:spPr>
      </p:pic>
    </p:spTree>
    <p:extLst>
      <p:ext uri="{BB962C8B-B14F-4D97-AF65-F5344CB8AC3E}">
        <p14:creationId xmlns:p14="http://schemas.microsoft.com/office/powerpoint/2010/main" val="5594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22" y="115910"/>
            <a:ext cx="10083085" cy="837128"/>
          </a:xfrm>
        </p:spPr>
        <p:txBody>
          <a:bodyPr>
            <a:normAutofit/>
          </a:bodyPr>
          <a:lstStyle/>
          <a:p>
            <a:r>
              <a:rPr lang="en-IN" b="1" dirty="0"/>
              <a:t> Matrix Chain Multiplication</a:t>
            </a:r>
          </a:p>
        </p:txBody>
      </p:sp>
      <p:sp>
        <p:nvSpPr>
          <p:cNvPr id="3" name="Content Placeholder 2"/>
          <p:cNvSpPr>
            <a:spLocks noGrp="1"/>
          </p:cNvSpPr>
          <p:nvPr>
            <p:ph idx="1"/>
          </p:nvPr>
        </p:nvSpPr>
        <p:spPr>
          <a:xfrm>
            <a:off x="352022" y="1056069"/>
            <a:ext cx="11487956" cy="5203062"/>
          </a:xfrm>
        </p:spPr>
        <p:txBody>
          <a:bodyPr>
            <a:noAutofit/>
          </a:bodyPr>
          <a:lstStyle/>
          <a:p>
            <a:pPr algn="just">
              <a:buFont typeface="Wingdings" panose="05000000000000000000" pitchFamily="2" charset="2"/>
              <a:buChar char="q"/>
            </a:pPr>
            <a:r>
              <a:rPr lang="en-IN" sz="2600" dirty="0"/>
              <a:t>Suppose that we want to multiply a sequence of rectangular matrices. In which order should we multiply either A x (</a:t>
            </a:r>
            <a:r>
              <a:rPr lang="en-IN" sz="2600" dirty="0" err="1"/>
              <a:t>BxC</a:t>
            </a:r>
            <a:r>
              <a:rPr lang="en-IN" sz="2600" dirty="0"/>
              <a:t>)    or   (</a:t>
            </a:r>
            <a:r>
              <a:rPr lang="en-IN" sz="2600" dirty="0" err="1"/>
              <a:t>AxB</a:t>
            </a:r>
            <a:r>
              <a:rPr lang="en-IN" sz="2600" dirty="0"/>
              <a:t>) x C ?</a:t>
            </a:r>
          </a:p>
          <a:p>
            <a:pPr algn="just">
              <a:buFont typeface="Wingdings" panose="05000000000000000000" pitchFamily="2" charset="2"/>
              <a:buChar char="q"/>
            </a:pPr>
            <a:r>
              <a:rPr lang="en-IN" sz="2600" dirty="0"/>
              <a:t>Since Matrix multiplication is associative , so </a:t>
            </a:r>
            <a:r>
              <a:rPr lang="en-IN" sz="2600" dirty="0" err="1"/>
              <a:t>parenthenization</a:t>
            </a:r>
            <a:r>
              <a:rPr lang="en-IN" sz="2600" dirty="0"/>
              <a:t> does not change result.</a:t>
            </a:r>
          </a:p>
          <a:p>
            <a:pPr marL="0" indent="0" algn="just">
              <a:buNone/>
            </a:pPr>
            <a:r>
              <a:rPr lang="en-IN" sz="2600" dirty="0"/>
              <a:t>i.e. A x (</a:t>
            </a:r>
            <a:r>
              <a:rPr lang="en-IN" sz="2600" dirty="0" err="1"/>
              <a:t>BxC</a:t>
            </a:r>
            <a:r>
              <a:rPr lang="en-IN" sz="2600" dirty="0"/>
              <a:t>) = (</a:t>
            </a:r>
            <a:r>
              <a:rPr lang="en-IN" sz="2600" dirty="0" err="1"/>
              <a:t>AxB</a:t>
            </a:r>
            <a:r>
              <a:rPr lang="en-IN" sz="2600" dirty="0"/>
              <a:t>) x C</a:t>
            </a:r>
          </a:p>
          <a:p>
            <a:pPr algn="just">
              <a:buFont typeface="Wingdings" panose="05000000000000000000" pitchFamily="2" charset="2"/>
              <a:buChar char="q"/>
            </a:pPr>
            <a:r>
              <a:rPr lang="en-IN" sz="2600" dirty="0"/>
              <a:t>Let A be an n x m matrix, B an m x p matrix. Thus, AB is an n x p matrix. </a:t>
            </a:r>
          </a:p>
          <a:p>
            <a:pPr algn="just">
              <a:buFont typeface="Wingdings" panose="05000000000000000000" pitchFamily="2" charset="2"/>
              <a:buChar char="q"/>
            </a:pPr>
            <a:r>
              <a:rPr lang="en-IN" sz="2600" dirty="0"/>
              <a:t>Computing the product AB takes </a:t>
            </a:r>
            <a:r>
              <a:rPr lang="en-IN" sz="2600" dirty="0" err="1"/>
              <a:t>nmp</a:t>
            </a:r>
            <a:r>
              <a:rPr lang="en-IN" sz="2600" dirty="0"/>
              <a:t> scalar multiplications and n(m-1)p scalar additions for the standard matrix multiplication algorithm.</a:t>
            </a:r>
          </a:p>
          <a:p>
            <a:pPr algn="just">
              <a:buFont typeface="Wingdings" panose="05000000000000000000" pitchFamily="2" charset="2"/>
              <a:buChar char="q"/>
            </a:pPr>
            <a:r>
              <a:rPr lang="en-IN" sz="2600" dirty="0"/>
              <a:t>More Formally the problem can stated as :</a:t>
            </a:r>
          </a:p>
          <a:p>
            <a:pPr lvl="1" algn="just">
              <a:buFont typeface="Wingdings" panose="05000000000000000000" pitchFamily="2" charset="2"/>
              <a:buChar char="q"/>
            </a:pPr>
            <a:r>
              <a:rPr lang="en-IN" dirty="0"/>
              <a:t>What is the least expensive way to form the product of several matrices, if the naïve matrix multiplication algorithm is used? </a:t>
            </a:r>
          </a:p>
          <a:p>
            <a:pPr lvl="1" algn="just">
              <a:buFont typeface="Wingdings" panose="05000000000000000000" pitchFamily="2" charset="2"/>
              <a:buChar char="q"/>
            </a:pPr>
            <a:r>
              <a:rPr lang="en-IN" dirty="0"/>
              <a:t>Where the number of scalar multiplications defined as cost.</a:t>
            </a:r>
          </a:p>
          <a:p>
            <a:pPr algn="just">
              <a:buFont typeface="Wingdings" panose="05000000000000000000" pitchFamily="2" charset="2"/>
              <a:buChar char="q"/>
            </a:pPr>
            <a:endParaRPr lang="en-IN" sz="2600" dirty="0"/>
          </a:p>
          <a:p>
            <a:pPr algn="just">
              <a:buFont typeface="Wingdings" panose="05000000000000000000" pitchFamily="2" charset="2"/>
              <a:buChar char="q"/>
            </a:pPr>
            <a:endParaRPr lang="en-IN" sz="2600" dirty="0"/>
          </a:p>
        </p:txBody>
      </p:sp>
    </p:spTree>
    <p:extLst>
      <p:ext uri="{BB962C8B-B14F-4D97-AF65-F5344CB8AC3E}">
        <p14:creationId xmlns:p14="http://schemas.microsoft.com/office/powerpoint/2010/main" val="38697422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349" y="218941"/>
            <a:ext cx="10083085" cy="837128"/>
          </a:xfrm>
        </p:spPr>
        <p:txBody>
          <a:bodyPr>
            <a:normAutofit/>
          </a:bodyPr>
          <a:lstStyle/>
          <a:p>
            <a:r>
              <a:rPr lang="en-IN" b="1" dirty="0"/>
              <a:t> Matrix Multiplication</a:t>
            </a:r>
          </a:p>
        </p:txBody>
      </p:sp>
      <p:sp>
        <p:nvSpPr>
          <p:cNvPr id="3" name="Content Placeholder 2"/>
          <p:cNvSpPr>
            <a:spLocks noGrp="1"/>
          </p:cNvSpPr>
          <p:nvPr>
            <p:ph idx="1"/>
          </p:nvPr>
        </p:nvSpPr>
        <p:spPr>
          <a:xfrm>
            <a:off x="115909" y="1030313"/>
            <a:ext cx="11960181" cy="4351338"/>
          </a:xfrm>
        </p:spPr>
        <p:txBody>
          <a:bodyPr>
            <a:noAutofit/>
          </a:bodyPr>
          <a:lstStyle/>
          <a:p>
            <a:pPr marL="0" indent="0">
              <a:buNone/>
            </a:pPr>
            <a:r>
              <a:rPr lang="en-IN" sz="2600" dirty="0"/>
              <a:t>Let A be an n x m matrix and B an m x p matrix, then the product of A and B is n x p matrix AB whose (</a:t>
            </a:r>
            <a:r>
              <a:rPr lang="en-IN" sz="2600" dirty="0" err="1"/>
              <a:t>i,j</a:t>
            </a:r>
            <a:r>
              <a:rPr lang="en-IN" sz="2600" dirty="0"/>
              <a:t>)-</a:t>
            </a:r>
            <a:r>
              <a:rPr lang="en-IN" sz="2600" dirty="0" err="1"/>
              <a:t>th</a:t>
            </a:r>
            <a:r>
              <a:rPr lang="en-IN" sz="2600" dirty="0"/>
              <a:t> entry is</a:t>
            </a:r>
          </a:p>
          <a:p>
            <a:pPr marL="0" indent="0">
              <a:buNone/>
            </a:pPr>
            <a:endParaRPr lang="en-IN" sz="2600" dirty="0"/>
          </a:p>
          <a:p>
            <a:pPr marL="0" indent="0">
              <a:buNone/>
            </a:pPr>
            <a:endParaRPr lang="en-IN" sz="2600" dirty="0"/>
          </a:p>
          <a:p>
            <a:pPr marL="0" indent="0">
              <a:buNone/>
            </a:pPr>
            <a:r>
              <a:rPr lang="en-IN" sz="2600" dirty="0"/>
              <a:t>In other words, we multiply the entries of the </a:t>
            </a:r>
            <a:r>
              <a:rPr lang="en-IN" sz="2600" dirty="0" err="1"/>
              <a:t>i-th</a:t>
            </a:r>
            <a:r>
              <a:rPr lang="en-IN" sz="2600" dirty="0"/>
              <a:t> row of A with the entries of the j-</a:t>
            </a:r>
            <a:r>
              <a:rPr lang="en-IN" sz="2600" dirty="0" err="1"/>
              <a:t>th</a:t>
            </a:r>
            <a:r>
              <a:rPr lang="en-IN" sz="2600" dirty="0"/>
              <a:t> column of B and add them up.</a:t>
            </a:r>
          </a:p>
          <a:p>
            <a:pPr marL="0" indent="0">
              <a:buNone/>
            </a:pPr>
            <a:endParaRPr lang="en-IN" sz="2600" dirty="0"/>
          </a:p>
        </p:txBody>
      </p:sp>
      <p:pic>
        <p:nvPicPr>
          <p:cNvPr id="4" name="Picture 3"/>
          <p:cNvPicPr>
            <a:picLocks noChangeAspect="1"/>
          </p:cNvPicPr>
          <p:nvPr/>
        </p:nvPicPr>
        <p:blipFill>
          <a:blip r:embed="rId2"/>
          <a:stretch>
            <a:fillRect/>
          </a:stretch>
        </p:blipFill>
        <p:spPr>
          <a:xfrm>
            <a:off x="4089218" y="1867441"/>
            <a:ext cx="2396192" cy="901521"/>
          </a:xfrm>
          <a:prstGeom prst="rect">
            <a:avLst/>
          </a:prstGeom>
        </p:spPr>
      </p:pic>
      <p:pic>
        <p:nvPicPr>
          <p:cNvPr id="9" name="Picture 8"/>
          <p:cNvPicPr>
            <a:picLocks noChangeAspect="1"/>
          </p:cNvPicPr>
          <p:nvPr/>
        </p:nvPicPr>
        <p:blipFill rotWithShape="1">
          <a:blip r:embed="rId3"/>
          <a:srcRect l="54817" t="38864" r="19843" b="21589"/>
          <a:stretch/>
        </p:blipFill>
        <p:spPr>
          <a:xfrm>
            <a:off x="7350689" y="3290872"/>
            <a:ext cx="4111508" cy="3261571"/>
          </a:xfrm>
          <a:prstGeom prst="rect">
            <a:avLst/>
          </a:prstGeom>
        </p:spPr>
      </p:pic>
      <p:pic>
        <p:nvPicPr>
          <p:cNvPr id="10" name="Picture 9"/>
          <p:cNvPicPr>
            <a:picLocks noChangeAspect="1"/>
          </p:cNvPicPr>
          <p:nvPr/>
        </p:nvPicPr>
        <p:blipFill rotWithShape="1">
          <a:blip r:embed="rId4"/>
          <a:srcRect r="1336"/>
          <a:stretch/>
        </p:blipFill>
        <p:spPr>
          <a:xfrm>
            <a:off x="1760244" y="3940934"/>
            <a:ext cx="4756466" cy="1961449"/>
          </a:xfrm>
          <a:prstGeom prst="rect">
            <a:avLst/>
          </a:prstGeom>
        </p:spPr>
      </p:pic>
    </p:spTree>
    <p:extLst>
      <p:ext uri="{BB962C8B-B14F-4D97-AF65-F5344CB8AC3E}">
        <p14:creationId xmlns:p14="http://schemas.microsoft.com/office/powerpoint/2010/main" val="33931388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471" y="223457"/>
            <a:ext cx="10167871" cy="909883"/>
          </a:xfrm>
        </p:spPr>
        <p:txBody>
          <a:bodyPr/>
          <a:lstStyle/>
          <a:p>
            <a:r>
              <a:rPr lang="en-IN" b="1" dirty="0"/>
              <a:t>Why Order Matters?</a:t>
            </a:r>
          </a:p>
        </p:txBody>
      </p:sp>
      <p:sp>
        <p:nvSpPr>
          <p:cNvPr id="3" name="Content Placeholder 2"/>
          <p:cNvSpPr>
            <a:spLocks noGrp="1"/>
          </p:cNvSpPr>
          <p:nvPr>
            <p:ph idx="1"/>
          </p:nvPr>
        </p:nvSpPr>
        <p:spPr>
          <a:xfrm>
            <a:off x="490471" y="1568048"/>
            <a:ext cx="10515600" cy="4351338"/>
          </a:xfrm>
        </p:spPr>
        <p:txBody>
          <a:bodyPr>
            <a:normAutofit/>
          </a:bodyPr>
          <a:lstStyle/>
          <a:p>
            <a:r>
              <a:rPr lang="en-IN" sz="2600" dirty="0"/>
              <a:t>Suppose we have 4 matrices: </a:t>
            </a:r>
          </a:p>
          <a:p>
            <a:pPr lvl="1"/>
            <a:r>
              <a:rPr lang="en-IN" sz="2600" dirty="0"/>
              <a:t>A: 30 x 1 </a:t>
            </a:r>
          </a:p>
          <a:p>
            <a:pPr lvl="1"/>
            <a:r>
              <a:rPr lang="en-IN" sz="2600" dirty="0"/>
              <a:t>B: 1 x 40 </a:t>
            </a:r>
          </a:p>
          <a:p>
            <a:pPr lvl="1"/>
            <a:r>
              <a:rPr lang="en-IN" sz="2600" dirty="0"/>
              <a:t>C: 40 x 10 </a:t>
            </a:r>
          </a:p>
          <a:p>
            <a:pPr lvl="1"/>
            <a:r>
              <a:rPr lang="en-IN" sz="2600" dirty="0"/>
              <a:t>D: 10 x 25 </a:t>
            </a:r>
          </a:p>
          <a:p>
            <a:pPr marL="457200" lvl="1" indent="0">
              <a:buNone/>
            </a:pPr>
            <a:endParaRPr lang="en-IN" sz="2600" dirty="0"/>
          </a:p>
          <a:p>
            <a:r>
              <a:rPr lang="en-IN" sz="2600" dirty="0"/>
              <a:t>Possible way to multiply them:</a:t>
            </a:r>
          </a:p>
          <a:p>
            <a:pPr lvl="1"/>
            <a:r>
              <a:rPr lang="en-IN" sz="2600" dirty="0"/>
              <a:t>((AB)(CD)) : requires 41,200 scalar multiplications </a:t>
            </a:r>
          </a:p>
          <a:p>
            <a:pPr lvl="1"/>
            <a:r>
              <a:rPr lang="en-IN" sz="2600" dirty="0"/>
              <a:t>(A((BC)D)) : requires 1400 scalar multiplications</a:t>
            </a:r>
          </a:p>
          <a:p>
            <a:endParaRPr lang="en-IN" sz="2600" dirty="0"/>
          </a:p>
        </p:txBody>
      </p:sp>
    </p:spTree>
    <p:extLst>
      <p:ext uri="{BB962C8B-B14F-4D97-AF65-F5344CB8AC3E}">
        <p14:creationId xmlns:p14="http://schemas.microsoft.com/office/powerpoint/2010/main" val="775315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34" y="249216"/>
            <a:ext cx="10276268" cy="768216"/>
          </a:xfrm>
        </p:spPr>
        <p:txBody>
          <a:bodyPr/>
          <a:lstStyle/>
          <a:p>
            <a:r>
              <a:rPr lang="en-IN" b="1" dirty="0"/>
              <a:t>Define Recursive Solution</a:t>
            </a:r>
          </a:p>
        </p:txBody>
      </p:sp>
      <p:sp>
        <p:nvSpPr>
          <p:cNvPr id="3" name="Content Placeholder 2"/>
          <p:cNvSpPr>
            <a:spLocks noGrp="1"/>
          </p:cNvSpPr>
          <p:nvPr>
            <p:ph idx="1"/>
          </p:nvPr>
        </p:nvSpPr>
        <p:spPr>
          <a:xfrm>
            <a:off x="541986" y="1289844"/>
            <a:ext cx="11461124" cy="4351338"/>
          </a:xfrm>
        </p:spPr>
        <p:txBody>
          <a:bodyPr>
            <a:normAutofit lnSpcReduction="10000"/>
          </a:bodyPr>
          <a:lstStyle/>
          <a:p>
            <a:pPr lvl="0" fontAlgn="base"/>
            <a:r>
              <a:rPr lang="en-IN" dirty="0"/>
              <a:t>Define M(</a:t>
            </a:r>
            <a:r>
              <a:rPr lang="en-IN" dirty="0" err="1"/>
              <a:t>i,</a:t>
            </a:r>
            <a:r>
              <a:rPr lang="en-IN" i="1" dirty="0" err="1"/>
              <a:t>j</a:t>
            </a:r>
            <a:r>
              <a:rPr lang="en-IN" dirty="0"/>
              <a:t>) to be the minimum number of multiplications needed to compute                 A</a:t>
            </a:r>
            <a:r>
              <a:rPr lang="en-IN" baseline="-25000" dirty="0"/>
              <a:t>i</a:t>
            </a:r>
            <a:r>
              <a:rPr lang="en-IN" dirty="0"/>
              <a:t>·</a:t>
            </a:r>
            <a:r>
              <a:rPr lang="en-IN" baseline="-25000" dirty="0"/>
              <a:t> </a:t>
            </a:r>
            <a:r>
              <a:rPr lang="en-IN" dirty="0"/>
              <a:t>A</a:t>
            </a:r>
            <a:r>
              <a:rPr lang="en-IN" baseline="-25000" dirty="0"/>
              <a:t>i+1</a:t>
            </a:r>
            <a:r>
              <a:rPr lang="en-IN" dirty="0"/>
              <a:t> ·… · </a:t>
            </a:r>
            <a:r>
              <a:rPr lang="en-IN" dirty="0" err="1"/>
              <a:t>A</a:t>
            </a:r>
            <a:r>
              <a:rPr lang="en-IN" i="1" baseline="-25000" dirty="0" err="1"/>
              <a:t>j</a:t>
            </a:r>
            <a:r>
              <a:rPr lang="en-IN" i="1" baseline="-25000" dirty="0"/>
              <a:t> </a:t>
            </a:r>
            <a:endParaRPr lang="en-IN" dirty="0"/>
          </a:p>
          <a:p>
            <a:pPr lvl="0" fontAlgn="base"/>
            <a:r>
              <a:rPr lang="en-IN" b="1" dirty="0"/>
              <a:t>Goal</a:t>
            </a:r>
            <a:r>
              <a:rPr lang="en-IN" dirty="0"/>
              <a:t>:  Find M(1,n). </a:t>
            </a:r>
          </a:p>
          <a:p>
            <a:pPr lvl="0" fontAlgn="base"/>
            <a:r>
              <a:rPr lang="en-IN" b="1" dirty="0"/>
              <a:t>Basis</a:t>
            </a:r>
            <a:r>
              <a:rPr lang="en-IN" dirty="0"/>
              <a:t>:  M(</a:t>
            </a:r>
            <a:r>
              <a:rPr lang="en-IN" dirty="0" err="1"/>
              <a:t>i,i</a:t>
            </a:r>
            <a:r>
              <a:rPr lang="en-IN" dirty="0"/>
              <a:t>) = 0. </a:t>
            </a:r>
          </a:p>
          <a:p>
            <a:pPr lvl="0" fontAlgn="base"/>
            <a:r>
              <a:rPr lang="en-IN" dirty="0"/>
              <a:t>Consider all possible ways to split A</a:t>
            </a:r>
            <a:r>
              <a:rPr lang="en-IN" baseline="-25000" dirty="0"/>
              <a:t>i</a:t>
            </a:r>
            <a:r>
              <a:rPr lang="en-IN" dirty="0"/>
              <a:t> through </a:t>
            </a:r>
            <a:r>
              <a:rPr lang="en-IN" dirty="0" err="1"/>
              <a:t>A</a:t>
            </a:r>
            <a:r>
              <a:rPr lang="en-IN" i="1" baseline="-25000" dirty="0" err="1"/>
              <a:t>j</a:t>
            </a:r>
            <a:r>
              <a:rPr lang="en-IN" dirty="0"/>
              <a:t> into two pieces. </a:t>
            </a:r>
          </a:p>
          <a:p>
            <a:pPr lvl="1" fontAlgn="base"/>
            <a:r>
              <a:rPr lang="en-IN" dirty="0"/>
              <a:t>Compare the costs of all these splits: </a:t>
            </a:r>
          </a:p>
          <a:p>
            <a:pPr lvl="1" fontAlgn="base"/>
            <a:r>
              <a:rPr lang="en-IN" dirty="0"/>
              <a:t>best case cost for computing the product of the two pieces plus the cost of multiplying the two products. </a:t>
            </a:r>
          </a:p>
          <a:p>
            <a:pPr lvl="1" fontAlgn="base"/>
            <a:r>
              <a:rPr lang="en-IN" dirty="0"/>
              <a:t>Take the best one </a:t>
            </a:r>
          </a:p>
          <a:p>
            <a:pPr lvl="0" fontAlgn="base"/>
            <a:r>
              <a:rPr lang="en-IN" b="1" dirty="0"/>
              <a:t>Recursive call</a:t>
            </a:r>
            <a:r>
              <a:rPr lang="en-IN" dirty="0"/>
              <a:t>: M(</a:t>
            </a:r>
            <a:r>
              <a:rPr lang="en-IN" dirty="0" err="1"/>
              <a:t>i,j</a:t>
            </a:r>
            <a:r>
              <a:rPr lang="en-IN" dirty="0"/>
              <a:t>) = min</a:t>
            </a:r>
            <a:r>
              <a:rPr lang="en-IN" baseline="-25000" dirty="0"/>
              <a:t>k</a:t>
            </a:r>
            <a:r>
              <a:rPr lang="en-IN" dirty="0"/>
              <a:t>(M(</a:t>
            </a:r>
            <a:r>
              <a:rPr lang="en-IN" dirty="0" err="1"/>
              <a:t>i,k</a:t>
            </a:r>
            <a:r>
              <a:rPr lang="en-IN" dirty="0"/>
              <a:t>) + M(k+1,</a:t>
            </a:r>
            <a:r>
              <a:rPr lang="en-IN" i="1" dirty="0"/>
              <a:t>j</a:t>
            </a:r>
            <a:r>
              <a:rPr lang="en-IN" dirty="0"/>
              <a:t>) + d</a:t>
            </a:r>
            <a:r>
              <a:rPr lang="en-IN" baseline="-25000" dirty="0"/>
              <a:t>i-1</a:t>
            </a:r>
            <a:r>
              <a:rPr lang="en-IN" dirty="0"/>
              <a:t>d</a:t>
            </a:r>
            <a:r>
              <a:rPr lang="en-IN" baseline="-25000" dirty="0"/>
              <a:t>k</a:t>
            </a:r>
            <a:r>
              <a:rPr lang="en-IN" dirty="0"/>
              <a:t>d</a:t>
            </a:r>
            <a:r>
              <a:rPr lang="en-IN" i="1" baseline="-25000" dirty="0"/>
              <a:t>j</a:t>
            </a:r>
            <a:r>
              <a:rPr lang="en-IN" dirty="0"/>
              <a:t>)</a:t>
            </a:r>
          </a:p>
          <a:p>
            <a:endParaRPr lang="en-IN" dirty="0"/>
          </a:p>
        </p:txBody>
      </p:sp>
    </p:spTree>
    <p:extLst>
      <p:ext uri="{BB962C8B-B14F-4D97-AF65-F5344CB8AC3E}">
        <p14:creationId xmlns:p14="http://schemas.microsoft.com/office/powerpoint/2010/main" val="540159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4676"/>
          <p:cNvSpPr/>
          <p:nvPr/>
        </p:nvSpPr>
        <p:spPr>
          <a:xfrm>
            <a:off x="9632546" y="4730914"/>
            <a:ext cx="1200854" cy="824383"/>
          </a:xfrm>
          <a:custGeom>
            <a:avLst/>
            <a:gdLst/>
            <a:ahLst/>
            <a:cxnLst/>
            <a:rect l="0" t="0" r="0" b="0"/>
            <a:pathLst>
              <a:path w="1219200" h="812800">
                <a:moveTo>
                  <a:pt x="0" y="0"/>
                </a:moveTo>
                <a:lnTo>
                  <a:pt x="1219200" y="0"/>
                </a:lnTo>
                <a:lnTo>
                  <a:pt x="1219200" y="812800"/>
                </a:lnTo>
                <a:lnTo>
                  <a:pt x="0" y="812800"/>
                </a:lnTo>
                <a:lnTo>
                  <a:pt x="0" y="0"/>
                </a:lnTo>
              </a:path>
            </a:pathLst>
          </a:custGeom>
          <a:ln w="0" cap="flat">
            <a:miter lim="100000"/>
          </a:ln>
        </p:spPr>
        <p:style>
          <a:lnRef idx="0">
            <a:srgbClr val="000000">
              <a:alpha val="0"/>
            </a:srgbClr>
          </a:lnRef>
          <a:fillRef idx="1">
            <a:srgbClr val="FFADD5">
              <a:alpha val="52156"/>
            </a:srgbClr>
          </a:fillRef>
          <a:effectRef idx="0">
            <a:scrgbClr r="0" g="0" b="0"/>
          </a:effectRef>
          <a:fontRef idx="none"/>
        </p:style>
        <p:txBody>
          <a:bodyPr/>
          <a:lstStyle/>
          <a:p>
            <a:endParaRPr lang="en-IN"/>
          </a:p>
        </p:txBody>
      </p:sp>
      <p:sp>
        <p:nvSpPr>
          <p:cNvPr id="65" name="Shape 4676"/>
          <p:cNvSpPr/>
          <p:nvPr/>
        </p:nvSpPr>
        <p:spPr>
          <a:xfrm>
            <a:off x="9634274" y="3882913"/>
            <a:ext cx="1200854" cy="824383"/>
          </a:xfrm>
          <a:custGeom>
            <a:avLst/>
            <a:gdLst/>
            <a:ahLst/>
            <a:cxnLst/>
            <a:rect l="0" t="0" r="0" b="0"/>
            <a:pathLst>
              <a:path w="1219200" h="812800">
                <a:moveTo>
                  <a:pt x="0" y="0"/>
                </a:moveTo>
                <a:lnTo>
                  <a:pt x="1219200" y="0"/>
                </a:lnTo>
                <a:lnTo>
                  <a:pt x="1219200" y="812800"/>
                </a:lnTo>
                <a:lnTo>
                  <a:pt x="0" y="812800"/>
                </a:lnTo>
                <a:lnTo>
                  <a:pt x="0" y="0"/>
                </a:lnTo>
              </a:path>
            </a:pathLst>
          </a:custGeom>
          <a:ln w="0" cap="flat">
            <a:miter lim="100000"/>
          </a:ln>
        </p:spPr>
        <p:style>
          <a:lnRef idx="0">
            <a:srgbClr val="000000">
              <a:alpha val="0"/>
            </a:srgbClr>
          </a:lnRef>
          <a:fillRef idx="1">
            <a:srgbClr val="FFADD5">
              <a:alpha val="52156"/>
            </a:srgbClr>
          </a:fillRef>
          <a:effectRef idx="0">
            <a:scrgbClr r="0" g="0" b="0"/>
          </a:effectRef>
          <a:fontRef idx="none"/>
        </p:style>
        <p:txBody>
          <a:bodyPr/>
          <a:lstStyle/>
          <a:p>
            <a:endParaRPr lang="en-IN"/>
          </a:p>
        </p:txBody>
      </p:sp>
      <p:sp>
        <p:nvSpPr>
          <p:cNvPr id="62" name="Shape 4676"/>
          <p:cNvSpPr/>
          <p:nvPr/>
        </p:nvSpPr>
        <p:spPr>
          <a:xfrm>
            <a:off x="8439773" y="3087343"/>
            <a:ext cx="1200854" cy="824383"/>
          </a:xfrm>
          <a:custGeom>
            <a:avLst/>
            <a:gdLst/>
            <a:ahLst/>
            <a:cxnLst/>
            <a:rect l="0" t="0" r="0" b="0"/>
            <a:pathLst>
              <a:path w="1219200" h="812800">
                <a:moveTo>
                  <a:pt x="0" y="0"/>
                </a:moveTo>
                <a:lnTo>
                  <a:pt x="1219200" y="0"/>
                </a:lnTo>
                <a:lnTo>
                  <a:pt x="1219200" y="812800"/>
                </a:lnTo>
                <a:lnTo>
                  <a:pt x="0" y="812800"/>
                </a:lnTo>
                <a:lnTo>
                  <a:pt x="0" y="0"/>
                </a:lnTo>
              </a:path>
            </a:pathLst>
          </a:custGeom>
          <a:ln w="0" cap="flat">
            <a:miter lim="100000"/>
          </a:ln>
        </p:spPr>
        <p:style>
          <a:lnRef idx="0">
            <a:srgbClr val="000000">
              <a:alpha val="0"/>
            </a:srgbClr>
          </a:lnRef>
          <a:fillRef idx="1">
            <a:srgbClr val="FFADD5">
              <a:alpha val="52156"/>
            </a:srgbClr>
          </a:fillRef>
          <a:effectRef idx="0">
            <a:scrgbClr r="0" g="0" b="0"/>
          </a:effectRef>
          <a:fontRef idx="none"/>
        </p:style>
        <p:txBody>
          <a:bodyPr/>
          <a:lstStyle/>
          <a:p>
            <a:endParaRPr lang="en-IN"/>
          </a:p>
        </p:txBody>
      </p:sp>
      <p:sp>
        <p:nvSpPr>
          <p:cNvPr id="67" name="Shape 4674"/>
          <p:cNvSpPr/>
          <p:nvPr/>
        </p:nvSpPr>
        <p:spPr>
          <a:xfrm>
            <a:off x="9646980" y="3059931"/>
            <a:ext cx="1218565" cy="812800"/>
          </a:xfrm>
          <a:custGeom>
            <a:avLst/>
            <a:gdLst/>
            <a:ahLst/>
            <a:cxnLst/>
            <a:rect l="0" t="0" r="0" b="0"/>
            <a:pathLst>
              <a:path w="1219200" h="812800">
                <a:moveTo>
                  <a:pt x="0" y="0"/>
                </a:moveTo>
                <a:lnTo>
                  <a:pt x="1219200" y="0"/>
                </a:lnTo>
                <a:lnTo>
                  <a:pt x="1219200" y="812800"/>
                </a:lnTo>
                <a:lnTo>
                  <a:pt x="0" y="812800"/>
                </a:lnTo>
                <a:lnTo>
                  <a:pt x="0" y="0"/>
                </a:lnTo>
              </a:path>
            </a:pathLst>
          </a:custGeom>
          <a:ln w="0" cap="flat">
            <a:miter lim="100000"/>
          </a:ln>
        </p:spPr>
        <p:style>
          <a:lnRef idx="0">
            <a:srgbClr val="000000">
              <a:alpha val="0"/>
            </a:srgbClr>
          </a:lnRef>
          <a:fillRef idx="1">
            <a:srgbClr val="FFADD5"/>
          </a:fillRef>
          <a:effectRef idx="0">
            <a:scrgbClr r="0" g="0" b="0"/>
          </a:effectRef>
          <a:fontRef idx="none"/>
        </p:style>
        <p:txBody>
          <a:bodyPr/>
          <a:lstStyle/>
          <a:p>
            <a:endParaRPr lang="en-IN"/>
          </a:p>
        </p:txBody>
      </p:sp>
      <p:sp>
        <p:nvSpPr>
          <p:cNvPr id="2" name="Title 1"/>
          <p:cNvSpPr>
            <a:spLocks noGrp="1"/>
          </p:cNvSpPr>
          <p:nvPr>
            <p:ph type="title"/>
          </p:nvPr>
        </p:nvSpPr>
        <p:spPr>
          <a:xfrm>
            <a:off x="232893" y="168069"/>
            <a:ext cx="10379299" cy="971892"/>
          </a:xfrm>
        </p:spPr>
        <p:txBody>
          <a:bodyPr/>
          <a:lstStyle/>
          <a:p>
            <a:r>
              <a:rPr lang="en-IN" b="1" dirty="0"/>
              <a:t>Order for Solving </a:t>
            </a:r>
            <a:r>
              <a:rPr lang="en-IN" b="1" dirty="0" err="1"/>
              <a:t>Subproblems</a:t>
            </a:r>
            <a:endParaRPr lang="en-IN" b="1" dirty="0"/>
          </a:p>
        </p:txBody>
      </p:sp>
      <p:sp>
        <p:nvSpPr>
          <p:cNvPr id="3" name="Content Placeholder 2"/>
          <p:cNvSpPr>
            <a:spLocks noGrp="1"/>
          </p:cNvSpPr>
          <p:nvPr>
            <p:ph idx="1"/>
          </p:nvPr>
        </p:nvSpPr>
        <p:spPr>
          <a:xfrm>
            <a:off x="136194" y="1576871"/>
            <a:ext cx="4320548" cy="4351338"/>
          </a:xfrm>
        </p:spPr>
        <p:txBody>
          <a:bodyPr>
            <a:normAutofit/>
          </a:bodyPr>
          <a:lstStyle/>
          <a:p>
            <a:pPr algn="just"/>
            <a:r>
              <a:rPr lang="en-IN" sz="2600" dirty="0"/>
              <a:t>computing the pink square requires the purple ones  to the left and below.</a:t>
            </a:r>
          </a:p>
          <a:p>
            <a:pPr algn="just"/>
            <a:r>
              <a:rPr lang="en-IN" sz="2600" dirty="0"/>
              <a:t>So solve the </a:t>
            </a:r>
            <a:r>
              <a:rPr lang="en-IN" sz="2600" dirty="0" err="1"/>
              <a:t>subproblems</a:t>
            </a:r>
            <a:r>
              <a:rPr lang="en-IN" sz="2600" dirty="0"/>
              <a:t> ( or fill in the table entries) this way: </a:t>
            </a:r>
          </a:p>
          <a:p>
            <a:pPr lvl="1" algn="just" fontAlgn="base"/>
            <a:r>
              <a:rPr lang="en-IN" sz="2600" dirty="0"/>
              <a:t>go along the diagonal </a:t>
            </a:r>
          </a:p>
          <a:p>
            <a:pPr lvl="1" algn="just" fontAlgn="base"/>
            <a:r>
              <a:rPr lang="en-IN" sz="2600" dirty="0"/>
              <a:t>start just above the main diagonal </a:t>
            </a:r>
          </a:p>
          <a:p>
            <a:pPr lvl="1" algn="just" fontAlgn="base"/>
            <a:r>
              <a:rPr lang="en-IN" sz="2600" dirty="0"/>
              <a:t>end in the upper right corner (goal)</a:t>
            </a:r>
          </a:p>
          <a:p>
            <a:pPr algn="just"/>
            <a:endParaRPr lang="en-IN" sz="2600" dirty="0"/>
          </a:p>
        </p:txBody>
      </p:sp>
      <p:grpSp>
        <p:nvGrpSpPr>
          <p:cNvPr id="4" name="Group 3"/>
          <p:cNvGrpSpPr/>
          <p:nvPr/>
        </p:nvGrpSpPr>
        <p:grpSpPr>
          <a:xfrm>
            <a:off x="4754003" y="1509157"/>
            <a:ext cx="7200900" cy="4944467"/>
            <a:chOff x="1168400" y="-39806"/>
            <a:chExt cx="7200900" cy="4944467"/>
          </a:xfrm>
        </p:grpSpPr>
        <p:sp>
          <p:nvSpPr>
            <p:cNvPr id="5" name="Rectangle 4"/>
            <p:cNvSpPr/>
            <p:nvPr/>
          </p:nvSpPr>
          <p:spPr>
            <a:xfrm>
              <a:off x="2411490" y="64204"/>
              <a:ext cx="22559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1</a:t>
              </a:r>
              <a:endParaRPr lang="en-IN" sz="1100">
                <a:solidFill>
                  <a:srgbClr val="000000"/>
                </a:solidFill>
                <a:effectLst/>
                <a:latin typeface="Calibri" panose="020F0502020204030204" pitchFamily="34" charset="0"/>
                <a:ea typeface="Calibri" panose="020F0502020204030204" pitchFamily="34" charset="0"/>
              </a:endParaRPr>
            </a:p>
          </p:txBody>
        </p:sp>
        <p:sp>
          <p:nvSpPr>
            <p:cNvPr id="6" name="Rectangle 5"/>
            <p:cNvSpPr/>
            <p:nvPr/>
          </p:nvSpPr>
          <p:spPr>
            <a:xfrm>
              <a:off x="3723050" y="64204"/>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2</a:t>
              </a:r>
              <a:endParaRPr lang="en-IN" sz="1100">
                <a:solidFill>
                  <a:srgbClr val="000000"/>
                </a:solidFill>
                <a:effectLst/>
                <a:latin typeface="Calibri" panose="020F0502020204030204" pitchFamily="34" charset="0"/>
                <a:ea typeface="Calibri" panose="020F0502020204030204" pitchFamily="34" charset="0"/>
              </a:endParaRPr>
            </a:p>
          </p:txBody>
        </p:sp>
        <p:sp>
          <p:nvSpPr>
            <p:cNvPr id="7" name="Rectangle 6"/>
            <p:cNvSpPr/>
            <p:nvPr/>
          </p:nvSpPr>
          <p:spPr>
            <a:xfrm>
              <a:off x="4941531" y="64204"/>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3</a:t>
              </a:r>
              <a:endParaRPr lang="en-IN" sz="1100">
                <a:solidFill>
                  <a:srgbClr val="000000"/>
                </a:solidFill>
                <a:effectLst/>
                <a:latin typeface="Calibri" panose="020F0502020204030204" pitchFamily="34" charset="0"/>
                <a:ea typeface="Calibri" panose="020F0502020204030204" pitchFamily="34" charset="0"/>
              </a:endParaRPr>
            </a:p>
          </p:txBody>
        </p:sp>
        <p:sp>
          <p:nvSpPr>
            <p:cNvPr id="8" name="Rectangle 7"/>
            <p:cNvSpPr/>
            <p:nvPr/>
          </p:nvSpPr>
          <p:spPr>
            <a:xfrm>
              <a:off x="6160012" y="64204"/>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4</a:t>
              </a:r>
              <a:endParaRPr lang="en-IN" sz="1100">
                <a:solidFill>
                  <a:srgbClr val="000000"/>
                </a:solidFill>
                <a:effectLst/>
                <a:latin typeface="Calibri" panose="020F0502020204030204" pitchFamily="34" charset="0"/>
                <a:ea typeface="Calibri" panose="020F0502020204030204" pitchFamily="34" charset="0"/>
              </a:endParaRPr>
            </a:p>
          </p:txBody>
        </p:sp>
        <p:sp>
          <p:nvSpPr>
            <p:cNvPr id="9" name="Rectangle 8"/>
            <p:cNvSpPr/>
            <p:nvPr/>
          </p:nvSpPr>
          <p:spPr>
            <a:xfrm>
              <a:off x="7378493" y="64204"/>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5</a:t>
              </a:r>
              <a:endParaRPr lang="en-IN" sz="1100">
                <a:solidFill>
                  <a:srgbClr val="000000"/>
                </a:solidFill>
                <a:effectLst/>
                <a:latin typeface="Calibri" panose="020F0502020204030204" pitchFamily="34" charset="0"/>
                <a:ea typeface="Calibri" panose="020F0502020204030204" pitchFamily="34" charset="0"/>
              </a:endParaRPr>
            </a:p>
          </p:txBody>
        </p:sp>
        <p:sp>
          <p:nvSpPr>
            <p:cNvPr id="10" name="Rectangle 9"/>
            <p:cNvSpPr/>
            <p:nvPr/>
          </p:nvSpPr>
          <p:spPr>
            <a:xfrm>
              <a:off x="1286087" y="817738"/>
              <a:ext cx="22559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1</a:t>
              </a:r>
              <a:endParaRPr lang="en-IN" sz="1100">
                <a:solidFill>
                  <a:srgbClr val="000000"/>
                </a:solidFill>
                <a:effectLst/>
                <a:latin typeface="Calibri" panose="020F0502020204030204" pitchFamily="34" charset="0"/>
                <a:ea typeface="Calibri" panose="020F0502020204030204" pitchFamily="34" charset="0"/>
              </a:endParaRPr>
            </a:p>
          </p:txBody>
        </p:sp>
        <p:sp>
          <p:nvSpPr>
            <p:cNvPr id="11" name="Rectangle 10"/>
            <p:cNvSpPr/>
            <p:nvPr/>
          </p:nvSpPr>
          <p:spPr>
            <a:xfrm>
              <a:off x="2411490" y="817738"/>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12" name="Rectangle 11"/>
            <p:cNvSpPr/>
            <p:nvPr/>
          </p:nvSpPr>
          <p:spPr>
            <a:xfrm>
              <a:off x="1286087" y="1647471"/>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2</a:t>
              </a:r>
              <a:endParaRPr lang="en-IN" sz="1100">
                <a:solidFill>
                  <a:srgbClr val="000000"/>
                </a:solidFill>
                <a:effectLst/>
                <a:latin typeface="Calibri" panose="020F0502020204030204" pitchFamily="34" charset="0"/>
                <a:ea typeface="Calibri" panose="020F0502020204030204" pitchFamily="34" charset="0"/>
              </a:endParaRPr>
            </a:p>
          </p:txBody>
        </p:sp>
        <p:sp>
          <p:nvSpPr>
            <p:cNvPr id="13" name="Rectangle 12"/>
            <p:cNvSpPr/>
            <p:nvPr/>
          </p:nvSpPr>
          <p:spPr>
            <a:xfrm>
              <a:off x="2411490" y="1692531"/>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14" name="Rectangle 13"/>
            <p:cNvSpPr/>
            <p:nvPr/>
          </p:nvSpPr>
          <p:spPr>
            <a:xfrm>
              <a:off x="3723050" y="1647471"/>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15" name="Rectangle 14"/>
            <p:cNvSpPr/>
            <p:nvPr/>
          </p:nvSpPr>
          <p:spPr>
            <a:xfrm>
              <a:off x="1286087" y="2477204"/>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3</a:t>
              </a:r>
              <a:endParaRPr lang="en-IN" sz="1100">
                <a:solidFill>
                  <a:srgbClr val="000000"/>
                </a:solidFill>
                <a:effectLst/>
                <a:latin typeface="Calibri" panose="020F0502020204030204" pitchFamily="34" charset="0"/>
                <a:ea typeface="Calibri" panose="020F0502020204030204" pitchFamily="34" charset="0"/>
              </a:endParaRPr>
            </a:p>
          </p:txBody>
        </p:sp>
        <p:sp>
          <p:nvSpPr>
            <p:cNvPr id="16" name="Rectangle 15"/>
            <p:cNvSpPr/>
            <p:nvPr/>
          </p:nvSpPr>
          <p:spPr>
            <a:xfrm>
              <a:off x="2411490" y="2522266"/>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17" name="Rectangle 16"/>
            <p:cNvSpPr/>
            <p:nvPr/>
          </p:nvSpPr>
          <p:spPr>
            <a:xfrm>
              <a:off x="3723050" y="2522266"/>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18" name="Rectangle 17"/>
            <p:cNvSpPr/>
            <p:nvPr/>
          </p:nvSpPr>
          <p:spPr>
            <a:xfrm>
              <a:off x="4941531" y="2477204"/>
              <a:ext cx="345995" cy="767990"/>
            </a:xfrm>
            <a:prstGeom prst="rect">
              <a:avLst/>
            </a:prstGeom>
            <a:ln>
              <a:noFill/>
            </a:ln>
          </p:spPr>
          <p:txBody>
            <a:bodyPr vert="horz" lIns="0" tIns="0" rIns="0" bIns="0" rtlCol="0">
              <a:noAutofit/>
            </a:bodyPr>
            <a:lstStyle/>
            <a:p>
              <a:pPr>
                <a:lnSpc>
                  <a:spcPct val="115000"/>
                </a:lnSpc>
                <a:spcAft>
                  <a:spcPts val="0"/>
                </a:spcAft>
              </a:pPr>
              <a:r>
                <a:rPr lang="en-IN" sz="3600" dirty="0">
                  <a:solidFill>
                    <a:srgbClr val="000000"/>
                  </a:solidFill>
                  <a:effectLst/>
                  <a:latin typeface="Calibri" panose="020F0502020204030204" pitchFamily="34" charset="0"/>
                  <a:ea typeface="Calibri" panose="020F0502020204030204" pitchFamily="34" charset="0"/>
                </a:rPr>
                <a:t>0</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19" name="Rectangle 18"/>
            <p:cNvSpPr/>
            <p:nvPr/>
          </p:nvSpPr>
          <p:spPr>
            <a:xfrm>
              <a:off x="1286087" y="3306938"/>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4</a:t>
              </a:r>
              <a:endParaRPr lang="en-IN" sz="1100">
                <a:solidFill>
                  <a:srgbClr val="000000"/>
                </a:solidFill>
                <a:effectLst/>
                <a:latin typeface="Calibri" panose="020F0502020204030204" pitchFamily="34" charset="0"/>
                <a:ea typeface="Calibri" panose="020F0502020204030204" pitchFamily="34" charset="0"/>
              </a:endParaRPr>
            </a:p>
          </p:txBody>
        </p:sp>
        <p:sp>
          <p:nvSpPr>
            <p:cNvPr id="20" name="Rectangle 19"/>
            <p:cNvSpPr/>
            <p:nvPr/>
          </p:nvSpPr>
          <p:spPr>
            <a:xfrm>
              <a:off x="2411490" y="3351999"/>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1" name="Rectangle 20"/>
            <p:cNvSpPr/>
            <p:nvPr/>
          </p:nvSpPr>
          <p:spPr>
            <a:xfrm>
              <a:off x="3723050" y="3351999"/>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2" name="Rectangle 21"/>
            <p:cNvSpPr/>
            <p:nvPr/>
          </p:nvSpPr>
          <p:spPr>
            <a:xfrm>
              <a:off x="4941531" y="3351999"/>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3" name="Rectangle 22"/>
            <p:cNvSpPr/>
            <p:nvPr/>
          </p:nvSpPr>
          <p:spPr>
            <a:xfrm>
              <a:off x="6160012" y="3306938"/>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24" name="Rectangle 23"/>
            <p:cNvSpPr/>
            <p:nvPr/>
          </p:nvSpPr>
          <p:spPr>
            <a:xfrm>
              <a:off x="1286087" y="4136671"/>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5</a:t>
              </a:r>
              <a:endParaRPr lang="en-IN" sz="1100">
                <a:solidFill>
                  <a:srgbClr val="000000"/>
                </a:solidFill>
                <a:effectLst/>
                <a:latin typeface="Calibri" panose="020F0502020204030204" pitchFamily="34" charset="0"/>
                <a:ea typeface="Calibri" panose="020F0502020204030204" pitchFamily="34" charset="0"/>
              </a:endParaRPr>
            </a:p>
          </p:txBody>
        </p:sp>
        <p:sp>
          <p:nvSpPr>
            <p:cNvPr id="25" name="Rectangle 24"/>
            <p:cNvSpPr/>
            <p:nvPr/>
          </p:nvSpPr>
          <p:spPr>
            <a:xfrm>
              <a:off x="2411490" y="4181731"/>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6" name="Rectangle 25"/>
            <p:cNvSpPr/>
            <p:nvPr/>
          </p:nvSpPr>
          <p:spPr>
            <a:xfrm>
              <a:off x="3723050" y="4181731"/>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7" name="Rectangle 26"/>
            <p:cNvSpPr/>
            <p:nvPr/>
          </p:nvSpPr>
          <p:spPr>
            <a:xfrm>
              <a:off x="4941531" y="4181731"/>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8" name="Rectangle 27"/>
            <p:cNvSpPr/>
            <p:nvPr/>
          </p:nvSpPr>
          <p:spPr>
            <a:xfrm>
              <a:off x="6160012" y="4181731"/>
              <a:ext cx="845469" cy="679335"/>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Arial" panose="020B0604020202020204" pitchFamily="34" charset="0"/>
                  <a:ea typeface="Arial" panose="020B060402020202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9" name="Rectangle 28"/>
            <p:cNvSpPr/>
            <p:nvPr/>
          </p:nvSpPr>
          <p:spPr>
            <a:xfrm>
              <a:off x="7378493" y="4136671"/>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30" name="Shape 1116"/>
            <p:cNvSpPr/>
            <p:nvPr/>
          </p:nvSpPr>
          <p:spPr>
            <a:xfrm>
              <a:off x="2306503"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1" name="Shape 1117"/>
            <p:cNvSpPr/>
            <p:nvPr/>
          </p:nvSpPr>
          <p:spPr>
            <a:xfrm>
              <a:off x="3618062"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2" name="Shape 1118"/>
            <p:cNvSpPr/>
            <p:nvPr/>
          </p:nvSpPr>
          <p:spPr>
            <a:xfrm>
              <a:off x="4836544"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3" name="Shape 1119"/>
            <p:cNvSpPr/>
            <p:nvPr/>
          </p:nvSpPr>
          <p:spPr>
            <a:xfrm>
              <a:off x="6055024"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4" name="Shape 1120"/>
            <p:cNvSpPr/>
            <p:nvPr/>
          </p:nvSpPr>
          <p:spPr>
            <a:xfrm>
              <a:off x="7273507"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5" name="Shape 1121"/>
            <p:cNvSpPr/>
            <p:nvPr/>
          </p:nvSpPr>
          <p:spPr>
            <a:xfrm>
              <a:off x="1168400" y="702733"/>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6" name="Shape 1122"/>
            <p:cNvSpPr/>
            <p:nvPr/>
          </p:nvSpPr>
          <p:spPr>
            <a:xfrm>
              <a:off x="1168400" y="1532467"/>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7" name="Shape 1123"/>
            <p:cNvSpPr/>
            <p:nvPr/>
          </p:nvSpPr>
          <p:spPr>
            <a:xfrm>
              <a:off x="1168400" y="2362200"/>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8" name="Shape 1124"/>
            <p:cNvSpPr/>
            <p:nvPr/>
          </p:nvSpPr>
          <p:spPr>
            <a:xfrm>
              <a:off x="1168400" y="3191933"/>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9" name="Shape 1125"/>
            <p:cNvSpPr/>
            <p:nvPr/>
          </p:nvSpPr>
          <p:spPr>
            <a:xfrm>
              <a:off x="1168400" y="4021667"/>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0" name="Shape 1126"/>
            <p:cNvSpPr/>
            <p:nvPr/>
          </p:nvSpPr>
          <p:spPr>
            <a:xfrm>
              <a:off x="1181100"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1" name="Shape 1127"/>
            <p:cNvSpPr/>
            <p:nvPr/>
          </p:nvSpPr>
          <p:spPr>
            <a:xfrm>
              <a:off x="8356600" y="0"/>
              <a:ext cx="0" cy="4864100"/>
            </a:xfrm>
            <a:custGeom>
              <a:avLst/>
              <a:gdLst/>
              <a:ahLst/>
              <a:cxnLst/>
              <a:rect l="0" t="0" r="0" b="0"/>
              <a:pathLst>
                <a:path h="4864100">
                  <a:moveTo>
                    <a:pt x="0" y="0"/>
                  </a:moveTo>
                  <a:lnTo>
                    <a:pt x="0" y="486410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2" name="Shape 1128"/>
            <p:cNvSpPr/>
            <p:nvPr/>
          </p:nvSpPr>
          <p:spPr>
            <a:xfrm>
              <a:off x="1168400" y="12700"/>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3" name="Shape 1129"/>
            <p:cNvSpPr/>
            <p:nvPr/>
          </p:nvSpPr>
          <p:spPr>
            <a:xfrm>
              <a:off x="1168400" y="4851400"/>
              <a:ext cx="7200900" cy="0"/>
            </a:xfrm>
            <a:custGeom>
              <a:avLst/>
              <a:gdLst/>
              <a:ahLst/>
              <a:cxnLst/>
              <a:rect l="0" t="0" r="0" b="0"/>
              <a:pathLst>
                <a:path w="7200900">
                  <a:moveTo>
                    <a:pt x="0" y="0"/>
                  </a:moveTo>
                  <a:lnTo>
                    <a:pt x="7200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4" name="Shape 1130"/>
            <p:cNvSpPr/>
            <p:nvPr/>
          </p:nvSpPr>
          <p:spPr>
            <a:xfrm>
              <a:off x="7305883" y="654822"/>
              <a:ext cx="939195" cy="840396"/>
            </a:xfrm>
            <a:custGeom>
              <a:avLst/>
              <a:gdLst/>
              <a:ahLst/>
              <a:cxnLst/>
              <a:rect l="0" t="0" r="0" b="0"/>
              <a:pathLst>
                <a:path w="780635" h="780635">
                  <a:moveTo>
                    <a:pt x="641765" y="138871"/>
                  </a:moveTo>
                  <a:cubicBezTo>
                    <a:pt x="780635" y="277741"/>
                    <a:pt x="780635" y="502895"/>
                    <a:pt x="641765" y="641765"/>
                  </a:cubicBezTo>
                  <a:cubicBezTo>
                    <a:pt x="502894" y="780635"/>
                    <a:pt x="277740" y="780635"/>
                    <a:pt x="138870" y="641765"/>
                  </a:cubicBezTo>
                  <a:cubicBezTo>
                    <a:pt x="0" y="502895"/>
                    <a:pt x="0" y="277741"/>
                    <a:pt x="138870" y="138871"/>
                  </a:cubicBezTo>
                  <a:cubicBezTo>
                    <a:pt x="277740" y="0"/>
                    <a:pt x="502894" y="0"/>
                    <a:pt x="641765" y="138871"/>
                  </a:cubicBezTo>
                </a:path>
              </a:pathLst>
            </a:custGeom>
            <a:ln w="38100" cap="flat">
              <a:round/>
            </a:ln>
          </p:spPr>
          <p:style>
            <a:lnRef idx="1">
              <a:srgbClr val="AA7941"/>
            </a:lnRef>
            <a:fillRef idx="0">
              <a:srgbClr val="000000">
                <a:alpha val="0"/>
              </a:srgbClr>
            </a:fillRef>
            <a:effectRef idx="0">
              <a:scrgbClr r="0" g="0" b="0"/>
            </a:effectRef>
            <a:fontRef idx="none"/>
          </p:style>
          <p:txBody>
            <a:bodyPr/>
            <a:lstStyle/>
            <a:p>
              <a:endParaRPr lang="en-IN"/>
            </a:p>
          </p:txBody>
        </p:sp>
        <p:sp>
          <p:nvSpPr>
            <p:cNvPr id="45" name="Rectangle 44"/>
            <p:cNvSpPr/>
            <p:nvPr/>
          </p:nvSpPr>
          <p:spPr>
            <a:xfrm>
              <a:off x="1313941" y="-39806"/>
              <a:ext cx="901250" cy="921071"/>
            </a:xfrm>
            <a:prstGeom prst="rect">
              <a:avLst/>
            </a:prstGeom>
            <a:ln>
              <a:noFill/>
            </a:ln>
          </p:spPr>
          <p:txBody>
            <a:bodyPr vert="horz" lIns="0" tIns="0" rIns="0" bIns="0" rtlCol="0">
              <a:noAutofit/>
            </a:bodyPr>
            <a:lstStyle/>
            <a:p>
              <a:pPr>
                <a:lnSpc>
                  <a:spcPct val="115000"/>
                </a:lnSpc>
                <a:spcAft>
                  <a:spcPts val="0"/>
                </a:spcAft>
              </a:pPr>
              <a:r>
                <a:rPr lang="en-IN" sz="4200" dirty="0">
                  <a:solidFill>
                    <a:srgbClr val="000000"/>
                  </a:solidFill>
                  <a:effectLst/>
                  <a:latin typeface="Calibri" panose="020F0502020204030204" pitchFamily="34" charset="0"/>
                  <a:ea typeface="Calibri" panose="020F0502020204030204" pitchFamily="34" charset="0"/>
                </a:rPr>
                <a:t>M:</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46" name="Shape 1132"/>
            <p:cNvSpPr/>
            <p:nvPr/>
          </p:nvSpPr>
          <p:spPr>
            <a:xfrm>
              <a:off x="4728612" y="903870"/>
              <a:ext cx="3001852" cy="2813808"/>
            </a:xfrm>
            <a:custGeom>
              <a:avLst/>
              <a:gdLst/>
              <a:ahLst/>
              <a:cxnLst/>
              <a:rect l="0" t="0" r="0" b="0"/>
              <a:pathLst>
                <a:path w="3001852" h="2813808">
                  <a:moveTo>
                    <a:pt x="207873" y="0"/>
                  </a:moveTo>
                  <a:lnTo>
                    <a:pt x="2562430" y="2195660"/>
                  </a:lnTo>
                  <a:lnTo>
                    <a:pt x="2666366" y="2084201"/>
                  </a:lnTo>
                  <a:lnTo>
                    <a:pt x="3001852" y="2813808"/>
                  </a:lnTo>
                  <a:lnTo>
                    <a:pt x="2250620" y="2530035"/>
                  </a:lnTo>
                  <a:lnTo>
                    <a:pt x="2354557" y="2418577"/>
                  </a:lnTo>
                  <a:lnTo>
                    <a:pt x="0" y="222917"/>
                  </a:lnTo>
                  <a:lnTo>
                    <a:pt x="207873" y="0"/>
                  </a:lnTo>
                  <a:close/>
                </a:path>
              </a:pathLst>
            </a:custGeom>
            <a:ln w="0" cap="flat">
              <a:miter lim="127000"/>
            </a:ln>
          </p:spPr>
          <p:style>
            <a:lnRef idx="0">
              <a:srgbClr val="000000">
                <a:alpha val="0"/>
              </a:srgbClr>
            </a:lnRef>
            <a:fillRef idx="1">
              <a:srgbClr val="FF7C00"/>
            </a:fillRef>
            <a:effectRef idx="0">
              <a:scrgbClr r="0" g="0" b="0"/>
            </a:effectRef>
            <a:fontRef idx="none"/>
          </p:style>
          <p:txBody>
            <a:bodyPr/>
            <a:lstStyle/>
            <a:p>
              <a:endParaRPr lang="en-IN"/>
            </a:p>
          </p:txBody>
        </p:sp>
        <p:sp>
          <p:nvSpPr>
            <p:cNvPr id="47" name="Shape 1134"/>
            <p:cNvSpPr/>
            <p:nvPr/>
          </p:nvSpPr>
          <p:spPr>
            <a:xfrm>
              <a:off x="4728611" y="903870"/>
              <a:ext cx="3001852" cy="2813809"/>
            </a:xfrm>
            <a:custGeom>
              <a:avLst/>
              <a:gdLst/>
              <a:ahLst/>
              <a:cxnLst/>
              <a:rect l="0" t="0" r="0" b="0"/>
              <a:pathLst>
                <a:path w="3001852" h="2813809">
                  <a:moveTo>
                    <a:pt x="2354557" y="2418577"/>
                  </a:moveTo>
                  <a:lnTo>
                    <a:pt x="2250621" y="2530035"/>
                  </a:lnTo>
                  <a:lnTo>
                    <a:pt x="3001852" y="2813809"/>
                  </a:lnTo>
                  <a:lnTo>
                    <a:pt x="2666366" y="2084202"/>
                  </a:lnTo>
                  <a:lnTo>
                    <a:pt x="2562430" y="2195660"/>
                  </a:lnTo>
                  <a:lnTo>
                    <a:pt x="207873" y="0"/>
                  </a:lnTo>
                  <a:lnTo>
                    <a:pt x="0" y="222917"/>
                  </a:lnTo>
                  <a:close/>
                </a:path>
              </a:pathLst>
            </a:custGeom>
            <a:ln w="6966"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8" name="Rectangle 47"/>
            <p:cNvSpPr/>
            <p:nvPr/>
          </p:nvSpPr>
          <p:spPr>
            <a:xfrm rot="2580000">
              <a:off x="5975328" y="1923044"/>
              <a:ext cx="225597"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FFFF"/>
                  </a:solidFill>
                  <a:effectLst/>
                  <a:latin typeface="Calibri" panose="020F0502020204030204" pitchFamily="34" charset="0"/>
                  <a:ea typeface="Calibri" panose="020F0502020204030204" pitchFamily="34" charset="0"/>
                </a:rPr>
                <a:t>1</a:t>
              </a:r>
              <a:endParaRPr lang="en-IN" sz="1100">
                <a:solidFill>
                  <a:srgbClr val="000000"/>
                </a:solidFill>
                <a:effectLst/>
                <a:latin typeface="Calibri" panose="020F0502020204030204" pitchFamily="34" charset="0"/>
                <a:ea typeface="Calibri" panose="020F0502020204030204" pitchFamily="34" charset="0"/>
              </a:endParaRPr>
            </a:p>
          </p:txBody>
        </p:sp>
        <p:sp>
          <p:nvSpPr>
            <p:cNvPr id="49" name="Shape 1138"/>
            <p:cNvSpPr/>
            <p:nvPr/>
          </p:nvSpPr>
          <p:spPr>
            <a:xfrm>
              <a:off x="5540409" y="700447"/>
              <a:ext cx="2407408" cy="2259480"/>
            </a:xfrm>
            <a:custGeom>
              <a:avLst/>
              <a:gdLst/>
              <a:ahLst/>
              <a:cxnLst/>
              <a:rect l="0" t="0" r="0" b="0"/>
              <a:pathLst>
                <a:path w="2407408" h="2259480">
                  <a:moveTo>
                    <a:pt x="207873" y="0"/>
                  </a:moveTo>
                  <a:lnTo>
                    <a:pt x="2079444" y="1745268"/>
                  </a:lnTo>
                  <a:lnTo>
                    <a:pt x="2183381" y="1633810"/>
                  </a:lnTo>
                  <a:lnTo>
                    <a:pt x="2407408" y="2259480"/>
                  </a:lnTo>
                  <a:lnTo>
                    <a:pt x="1767633" y="2079643"/>
                  </a:lnTo>
                  <a:lnTo>
                    <a:pt x="1871570" y="1968185"/>
                  </a:lnTo>
                  <a:lnTo>
                    <a:pt x="0" y="222917"/>
                  </a:lnTo>
                  <a:lnTo>
                    <a:pt x="207873" y="0"/>
                  </a:lnTo>
                  <a:close/>
                </a:path>
              </a:pathLst>
            </a:custGeom>
            <a:ln w="0" cap="flat">
              <a:miter lim="127000"/>
            </a:ln>
          </p:spPr>
          <p:style>
            <a:lnRef idx="0">
              <a:srgbClr val="000000">
                <a:alpha val="0"/>
              </a:srgbClr>
            </a:lnRef>
            <a:fillRef idx="1">
              <a:srgbClr val="FF7C00"/>
            </a:fillRef>
            <a:effectRef idx="0">
              <a:scrgbClr r="0" g="0" b="0"/>
            </a:effectRef>
            <a:fontRef idx="none"/>
          </p:style>
          <p:txBody>
            <a:bodyPr/>
            <a:lstStyle/>
            <a:p>
              <a:endParaRPr lang="en-IN"/>
            </a:p>
          </p:txBody>
        </p:sp>
        <p:sp>
          <p:nvSpPr>
            <p:cNvPr id="50" name="Shape 1140"/>
            <p:cNvSpPr/>
            <p:nvPr/>
          </p:nvSpPr>
          <p:spPr>
            <a:xfrm>
              <a:off x="5540409" y="700448"/>
              <a:ext cx="2407408" cy="2259480"/>
            </a:xfrm>
            <a:custGeom>
              <a:avLst/>
              <a:gdLst/>
              <a:ahLst/>
              <a:cxnLst/>
              <a:rect l="0" t="0" r="0" b="0"/>
              <a:pathLst>
                <a:path w="2407408" h="2259480">
                  <a:moveTo>
                    <a:pt x="1871571" y="1968185"/>
                  </a:moveTo>
                  <a:lnTo>
                    <a:pt x="1767634" y="2079643"/>
                  </a:lnTo>
                  <a:lnTo>
                    <a:pt x="2407408" y="2259480"/>
                  </a:lnTo>
                  <a:lnTo>
                    <a:pt x="2183380" y="1633810"/>
                  </a:lnTo>
                  <a:lnTo>
                    <a:pt x="2079444" y="1745268"/>
                  </a:lnTo>
                  <a:lnTo>
                    <a:pt x="207873" y="0"/>
                  </a:lnTo>
                  <a:lnTo>
                    <a:pt x="0" y="222917"/>
                  </a:lnTo>
                  <a:close/>
                </a:path>
              </a:pathLst>
            </a:custGeom>
            <a:ln w="6966"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51" name="Rectangle 50"/>
            <p:cNvSpPr/>
            <p:nvPr/>
          </p:nvSpPr>
          <p:spPr>
            <a:xfrm rot="2580000">
              <a:off x="6477816" y="1487323"/>
              <a:ext cx="345994"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FFFF"/>
                  </a:solidFill>
                  <a:effectLst/>
                  <a:latin typeface="Calibri" panose="020F0502020204030204" pitchFamily="34" charset="0"/>
                  <a:ea typeface="Calibri" panose="020F0502020204030204" pitchFamily="34" charset="0"/>
                </a:rPr>
                <a:t>2</a:t>
              </a:r>
              <a:endParaRPr lang="en-IN" sz="1100">
                <a:solidFill>
                  <a:srgbClr val="000000"/>
                </a:solidFill>
                <a:effectLst/>
                <a:latin typeface="Calibri" panose="020F0502020204030204" pitchFamily="34" charset="0"/>
                <a:ea typeface="Calibri" panose="020F0502020204030204" pitchFamily="34" charset="0"/>
              </a:endParaRPr>
            </a:p>
          </p:txBody>
        </p:sp>
        <p:sp>
          <p:nvSpPr>
            <p:cNvPr id="52" name="Shape 1144"/>
            <p:cNvSpPr/>
            <p:nvPr/>
          </p:nvSpPr>
          <p:spPr>
            <a:xfrm>
              <a:off x="6546190" y="771859"/>
              <a:ext cx="1367131" cy="1291457"/>
            </a:xfrm>
            <a:custGeom>
              <a:avLst/>
              <a:gdLst/>
              <a:ahLst/>
              <a:cxnLst/>
              <a:rect l="0" t="0" r="0" b="0"/>
              <a:pathLst>
                <a:path w="1367131" h="1291457">
                  <a:moveTo>
                    <a:pt x="207873" y="0"/>
                  </a:moveTo>
                  <a:lnTo>
                    <a:pt x="1234219" y="957082"/>
                  </a:lnTo>
                  <a:lnTo>
                    <a:pt x="1338156" y="845623"/>
                  </a:lnTo>
                  <a:lnTo>
                    <a:pt x="1367131" y="1289405"/>
                  </a:lnTo>
                  <a:lnTo>
                    <a:pt x="922410" y="1291457"/>
                  </a:lnTo>
                  <a:lnTo>
                    <a:pt x="1026345" y="1179999"/>
                  </a:lnTo>
                  <a:lnTo>
                    <a:pt x="0" y="222915"/>
                  </a:lnTo>
                  <a:lnTo>
                    <a:pt x="207873" y="0"/>
                  </a:lnTo>
                  <a:close/>
                </a:path>
              </a:pathLst>
            </a:custGeom>
            <a:ln w="0" cap="flat">
              <a:miter lim="127000"/>
            </a:ln>
          </p:spPr>
          <p:style>
            <a:lnRef idx="0">
              <a:srgbClr val="000000">
                <a:alpha val="0"/>
              </a:srgbClr>
            </a:lnRef>
            <a:fillRef idx="1">
              <a:srgbClr val="FF7C00"/>
            </a:fillRef>
            <a:effectRef idx="0">
              <a:scrgbClr r="0" g="0" b="0"/>
            </a:effectRef>
            <a:fontRef idx="none"/>
          </p:style>
          <p:txBody>
            <a:bodyPr/>
            <a:lstStyle/>
            <a:p>
              <a:endParaRPr lang="en-IN"/>
            </a:p>
          </p:txBody>
        </p:sp>
        <p:sp>
          <p:nvSpPr>
            <p:cNvPr id="53" name="Shape 1146"/>
            <p:cNvSpPr/>
            <p:nvPr/>
          </p:nvSpPr>
          <p:spPr>
            <a:xfrm>
              <a:off x="6546191" y="771858"/>
              <a:ext cx="1367131" cy="1291457"/>
            </a:xfrm>
            <a:custGeom>
              <a:avLst/>
              <a:gdLst/>
              <a:ahLst/>
              <a:cxnLst/>
              <a:rect l="0" t="0" r="0" b="0"/>
              <a:pathLst>
                <a:path w="1367131" h="1291457">
                  <a:moveTo>
                    <a:pt x="1026345" y="1179999"/>
                  </a:moveTo>
                  <a:lnTo>
                    <a:pt x="922409" y="1291457"/>
                  </a:lnTo>
                  <a:lnTo>
                    <a:pt x="1367131" y="1289406"/>
                  </a:lnTo>
                  <a:lnTo>
                    <a:pt x="1338155" y="845624"/>
                  </a:lnTo>
                  <a:lnTo>
                    <a:pt x="1234219" y="957082"/>
                  </a:lnTo>
                  <a:lnTo>
                    <a:pt x="207873" y="0"/>
                  </a:lnTo>
                  <a:lnTo>
                    <a:pt x="0" y="222917"/>
                  </a:lnTo>
                  <a:close/>
                </a:path>
              </a:pathLst>
            </a:custGeom>
            <a:ln w="6966"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54" name="Rectangle 53"/>
            <p:cNvSpPr/>
            <p:nvPr/>
          </p:nvSpPr>
          <p:spPr>
            <a:xfrm rot="2580000">
              <a:off x="7024207" y="1138725"/>
              <a:ext cx="345994"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FFFF"/>
                  </a:solidFill>
                  <a:effectLst/>
                  <a:latin typeface="Calibri" panose="020F0502020204030204" pitchFamily="34" charset="0"/>
                  <a:ea typeface="Calibri" panose="020F0502020204030204" pitchFamily="34" charset="0"/>
                </a:rPr>
                <a:t>3</a:t>
              </a:r>
              <a:endParaRPr lang="en-IN" sz="1100">
                <a:solidFill>
                  <a:srgbClr val="000000"/>
                </a:solidFill>
                <a:effectLst/>
                <a:latin typeface="Calibri" panose="020F0502020204030204" pitchFamily="34" charset="0"/>
                <a:ea typeface="Calibri" panose="020F0502020204030204" pitchFamily="34" charset="0"/>
              </a:endParaRPr>
            </a:p>
          </p:txBody>
        </p:sp>
        <p:sp>
          <p:nvSpPr>
            <p:cNvPr id="55" name="Shape 1150"/>
            <p:cNvSpPr/>
            <p:nvPr/>
          </p:nvSpPr>
          <p:spPr>
            <a:xfrm>
              <a:off x="7368070" y="769934"/>
              <a:ext cx="613675" cy="615870"/>
            </a:xfrm>
            <a:custGeom>
              <a:avLst/>
              <a:gdLst/>
              <a:ahLst/>
              <a:cxnLst/>
              <a:rect l="0" t="0" r="0" b="0"/>
              <a:pathLst>
                <a:path w="613675" h="615870">
                  <a:moveTo>
                    <a:pt x="207872" y="0"/>
                  </a:moveTo>
                  <a:lnTo>
                    <a:pt x="509739" y="281495"/>
                  </a:lnTo>
                  <a:lnTo>
                    <a:pt x="613675" y="170036"/>
                  </a:lnTo>
                  <a:lnTo>
                    <a:pt x="475463" y="457914"/>
                  </a:lnTo>
                  <a:lnTo>
                    <a:pt x="197929" y="615870"/>
                  </a:lnTo>
                  <a:lnTo>
                    <a:pt x="301866" y="504411"/>
                  </a:lnTo>
                  <a:lnTo>
                    <a:pt x="0" y="222917"/>
                  </a:lnTo>
                  <a:lnTo>
                    <a:pt x="207872" y="0"/>
                  </a:lnTo>
                  <a:close/>
                </a:path>
              </a:pathLst>
            </a:custGeom>
            <a:ln w="0" cap="flat">
              <a:miter lim="127000"/>
            </a:ln>
          </p:spPr>
          <p:style>
            <a:lnRef idx="0">
              <a:srgbClr val="000000">
                <a:alpha val="0"/>
              </a:srgbClr>
            </a:lnRef>
            <a:fillRef idx="1">
              <a:srgbClr val="FF7C00"/>
            </a:fillRef>
            <a:effectRef idx="0">
              <a:scrgbClr r="0" g="0" b="0"/>
            </a:effectRef>
            <a:fontRef idx="none"/>
          </p:style>
          <p:txBody>
            <a:bodyPr/>
            <a:lstStyle/>
            <a:p>
              <a:endParaRPr lang="en-IN"/>
            </a:p>
          </p:txBody>
        </p:sp>
        <p:sp>
          <p:nvSpPr>
            <p:cNvPr id="56" name="Shape 1152"/>
            <p:cNvSpPr/>
            <p:nvPr/>
          </p:nvSpPr>
          <p:spPr>
            <a:xfrm>
              <a:off x="7368070" y="756874"/>
              <a:ext cx="613676" cy="615870"/>
            </a:xfrm>
            <a:custGeom>
              <a:avLst/>
              <a:gdLst/>
              <a:ahLst/>
              <a:cxnLst/>
              <a:rect l="0" t="0" r="0" b="0"/>
              <a:pathLst>
                <a:path w="613676" h="615870">
                  <a:moveTo>
                    <a:pt x="301866" y="504411"/>
                  </a:moveTo>
                  <a:lnTo>
                    <a:pt x="197930" y="615870"/>
                  </a:lnTo>
                  <a:lnTo>
                    <a:pt x="475464" y="457914"/>
                  </a:lnTo>
                  <a:lnTo>
                    <a:pt x="613676" y="170037"/>
                  </a:lnTo>
                  <a:lnTo>
                    <a:pt x="509739" y="281495"/>
                  </a:lnTo>
                  <a:lnTo>
                    <a:pt x="207873" y="0"/>
                  </a:lnTo>
                  <a:lnTo>
                    <a:pt x="0" y="222917"/>
                  </a:lnTo>
                  <a:close/>
                </a:path>
              </a:pathLst>
            </a:custGeom>
            <a:ln w="6966"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57" name="Rectangle 56"/>
            <p:cNvSpPr/>
            <p:nvPr/>
          </p:nvSpPr>
          <p:spPr>
            <a:xfrm rot="2580000">
              <a:off x="7460253" y="755564"/>
              <a:ext cx="345996" cy="767991"/>
            </a:xfrm>
            <a:prstGeom prst="rect">
              <a:avLst/>
            </a:prstGeom>
            <a:ln>
              <a:noFill/>
            </a:ln>
          </p:spPr>
          <p:txBody>
            <a:bodyPr vert="horz" lIns="0" tIns="0" rIns="0" bIns="0" rtlCol="0">
              <a:noAutofit/>
            </a:bodyPr>
            <a:lstStyle/>
            <a:p>
              <a:pPr>
                <a:lnSpc>
                  <a:spcPct val="115000"/>
                </a:lnSpc>
                <a:spcAft>
                  <a:spcPts val="0"/>
                </a:spcAft>
              </a:pPr>
              <a:r>
                <a:rPr lang="en-IN" sz="3600">
                  <a:solidFill>
                    <a:srgbClr val="FFFFFF"/>
                  </a:solidFill>
                  <a:effectLst/>
                  <a:latin typeface="Calibri" panose="020F0502020204030204" pitchFamily="34" charset="0"/>
                  <a:ea typeface="Calibri" panose="020F0502020204030204" pitchFamily="34" charset="0"/>
                </a:rPr>
                <a:t>4</a:t>
              </a:r>
              <a:endParaRPr lang="en-IN" sz="1100">
                <a:solidFill>
                  <a:srgbClr val="000000"/>
                </a:solidFill>
                <a:effectLst/>
                <a:latin typeface="Calibri" panose="020F0502020204030204" pitchFamily="34" charset="0"/>
                <a:ea typeface="Calibri" panose="020F0502020204030204" pitchFamily="34" charset="0"/>
              </a:endParaRPr>
            </a:p>
          </p:txBody>
        </p:sp>
      </p:grpSp>
      <p:sp>
        <p:nvSpPr>
          <p:cNvPr id="61" name="Rectangle 60"/>
          <p:cNvSpPr/>
          <p:nvPr/>
        </p:nvSpPr>
        <p:spPr>
          <a:xfrm>
            <a:off x="10898033" y="2498022"/>
            <a:ext cx="1174014" cy="701675"/>
          </a:xfrm>
          <a:prstGeom prst="rect">
            <a:avLst/>
          </a:prstGeom>
          <a:ln>
            <a:noFill/>
          </a:ln>
        </p:spPr>
        <p:txBody>
          <a:bodyPr vert="horz" lIns="0" tIns="0" rIns="0" bIns="0" rtlCol="0">
            <a:noAutofit/>
          </a:bodyPr>
          <a:lstStyle/>
          <a:p>
            <a:pPr>
              <a:lnSpc>
                <a:spcPct val="115000"/>
              </a:lnSpc>
              <a:spcAft>
                <a:spcPts val="0"/>
              </a:spcAft>
            </a:pPr>
            <a:r>
              <a:rPr lang="en-IN" sz="3200" b="1" dirty="0">
                <a:solidFill>
                  <a:srgbClr val="00B050"/>
                </a:solidFill>
                <a:effectLst/>
                <a:latin typeface="Calibri" panose="020F0502020204030204" pitchFamily="34" charset="0"/>
                <a:ea typeface="Calibri" panose="020F0502020204030204" pitchFamily="34" charset="0"/>
              </a:rPr>
              <a:t>GOAL!</a:t>
            </a:r>
            <a:endParaRPr lang="en-IN" sz="1100" b="1" dirty="0">
              <a:solidFill>
                <a:srgbClr val="00B050"/>
              </a:solidFill>
              <a:effectLst/>
              <a:latin typeface="Calibri" panose="020F0502020204030204" pitchFamily="34" charset="0"/>
              <a:ea typeface="Calibri" panose="020F0502020204030204" pitchFamily="34" charset="0"/>
            </a:endParaRPr>
          </a:p>
        </p:txBody>
      </p:sp>
      <p:sp>
        <p:nvSpPr>
          <p:cNvPr id="64" name="Shape 4676"/>
          <p:cNvSpPr/>
          <p:nvPr/>
        </p:nvSpPr>
        <p:spPr>
          <a:xfrm>
            <a:off x="7251345" y="3072473"/>
            <a:ext cx="1200854" cy="824383"/>
          </a:xfrm>
          <a:custGeom>
            <a:avLst/>
            <a:gdLst/>
            <a:ahLst/>
            <a:cxnLst/>
            <a:rect l="0" t="0" r="0" b="0"/>
            <a:pathLst>
              <a:path w="1219200" h="812800">
                <a:moveTo>
                  <a:pt x="0" y="0"/>
                </a:moveTo>
                <a:lnTo>
                  <a:pt x="1219200" y="0"/>
                </a:lnTo>
                <a:lnTo>
                  <a:pt x="1219200" y="812800"/>
                </a:lnTo>
                <a:lnTo>
                  <a:pt x="0" y="812800"/>
                </a:lnTo>
                <a:lnTo>
                  <a:pt x="0" y="0"/>
                </a:lnTo>
              </a:path>
            </a:pathLst>
          </a:custGeom>
          <a:ln w="0" cap="flat">
            <a:miter lim="100000"/>
          </a:ln>
        </p:spPr>
        <p:style>
          <a:lnRef idx="0">
            <a:srgbClr val="000000">
              <a:alpha val="0"/>
            </a:srgbClr>
          </a:lnRef>
          <a:fillRef idx="1">
            <a:srgbClr val="FFADD5">
              <a:alpha val="52156"/>
            </a:srgbClr>
          </a:fillRef>
          <a:effectRef idx="0">
            <a:scrgbClr r="0" g="0" b="0"/>
          </a:effectRef>
          <a:fontRef idx="none"/>
        </p:style>
        <p:txBody>
          <a:bodyPr/>
          <a:lstStyle/>
          <a:p>
            <a:endParaRPr lang="en-IN"/>
          </a:p>
        </p:txBody>
      </p:sp>
    </p:spTree>
    <p:extLst>
      <p:ext uri="{BB962C8B-B14F-4D97-AF65-F5344CB8AC3E}">
        <p14:creationId xmlns:p14="http://schemas.microsoft.com/office/powerpoint/2010/main" val="3997139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623" y="197699"/>
            <a:ext cx="10515600" cy="1325563"/>
          </a:xfrm>
        </p:spPr>
        <p:txBody>
          <a:bodyPr/>
          <a:lstStyle/>
          <a:p>
            <a:r>
              <a:rPr lang="en-IN" b="1" dirty="0"/>
              <a:t>Keeping Track of the Order</a:t>
            </a:r>
            <a:endParaRPr lang="en-IN" dirty="0"/>
          </a:p>
        </p:txBody>
      </p:sp>
      <p:sp>
        <p:nvSpPr>
          <p:cNvPr id="3" name="Content Placeholder 2"/>
          <p:cNvSpPr>
            <a:spLocks noGrp="1"/>
          </p:cNvSpPr>
          <p:nvPr>
            <p:ph idx="1"/>
          </p:nvPr>
        </p:nvSpPr>
        <p:spPr>
          <a:xfrm>
            <a:off x="268847" y="1523262"/>
            <a:ext cx="11139152" cy="4351338"/>
          </a:xfrm>
        </p:spPr>
        <p:txBody>
          <a:bodyPr/>
          <a:lstStyle/>
          <a:p>
            <a:pPr lvl="0" algn="just" fontAlgn="base"/>
            <a:r>
              <a:rPr lang="en-IN" dirty="0"/>
              <a:t>It's fine to know the cost of the cheapest order, but what is that cheapest order? </a:t>
            </a:r>
          </a:p>
          <a:p>
            <a:pPr lvl="0" algn="just" fontAlgn="base"/>
            <a:endParaRPr lang="en-IN" dirty="0"/>
          </a:p>
          <a:p>
            <a:pPr lvl="0" algn="just" fontAlgn="base"/>
            <a:r>
              <a:rPr lang="en-IN" dirty="0"/>
              <a:t>Keep another array S and update it when computing the minimum cost in the inner loop.</a:t>
            </a:r>
          </a:p>
          <a:p>
            <a:pPr lvl="0" algn="just" fontAlgn="base"/>
            <a:r>
              <a:rPr lang="en-IN" dirty="0"/>
              <a:t>After M and S have been filled in, then call a recursive algorithm on S to print out the actual order.</a:t>
            </a:r>
          </a:p>
          <a:p>
            <a:pPr algn="just"/>
            <a:endParaRPr lang="en-IN" dirty="0"/>
          </a:p>
        </p:txBody>
      </p:sp>
    </p:spTree>
    <p:extLst>
      <p:ext uri="{BB962C8B-B14F-4D97-AF65-F5344CB8AC3E}">
        <p14:creationId xmlns:p14="http://schemas.microsoft.com/office/powerpoint/2010/main" val="3675553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Example</a:t>
            </a:r>
          </a:p>
        </p:txBody>
      </p:sp>
      <p:grpSp>
        <p:nvGrpSpPr>
          <p:cNvPr id="4" name="Group 3"/>
          <p:cNvGrpSpPr/>
          <p:nvPr/>
        </p:nvGrpSpPr>
        <p:grpSpPr>
          <a:xfrm>
            <a:off x="167424" y="1764786"/>
            <a:ext cx="11823561" cy="4856066"/>
            <a:chOff x="0" y="0"/>
            <a:chExt cx="14689825" cy="5045816"/>
          </a:xfrm>
        </p:grpSpPr>
        <p:sp>
          <p:nvSpPr>
            <p:cNvPr id="5" name="Rectangle 4"/>
            <p:cNvSpPr/>
            <p:nvPr/>
          </p:nvSpPr>
          <p:spPr>
            <a:xfrm>
              <a:off x="0" y="0"/>
              <a:ext cx="901250" cy="921071"/>
            </a:xfrm>
            <a:prstGeom prst="rect">
              <a:avLst/>
            </a:prstGeom>
            <a:ln>
              <a:noFill/>
            </a:ln>
          </p:spPr>
          <p:txBody>
            <a:bodyPr vert="horz" lIns="0" tIns="0" rIns="0" bIns="0" rtlCol="0">
              <a:noAutofit/>
            </a:bodyPr>
            <a:lstStyle/>
            <a:p>
              <a:pPr>
                <a:lnSpc>
                  <a:spcPct val="115000"/>
                </a:lnSpc>
                <a:spcAft>
                  <a:spcPts val="0"/>
                </a:spcAft>
              </a:pPr>
              <a:r>
                <a:rPr lang="en-IN" sz="4200" dirty="0">
                  <a:solidFill>
                    <a:srgbClr val="000000"/>
                  </a:solidFill>
                  <a:effectLst/>
                  <a:latin typeface="Calibri" panose="020F0502020204030204" pitchFamily="34" charset="0"/>
                  <a:ea typeface="Calibri" panose="020F0502020204030204" pitchFamily="34" charset="0"/>
                </a:rPr>
                <a:t>M:</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6" name="Rectangle 5"/>
            <p:cNvSpPr/>
            <p:nvPr/>
          </p:nvSpPr>
          <p:spPr>
            <a:xfrm>
              <a:off x="2397531" y="201125"/>
              <a:ext cx="22559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1</a:t>
              </a:r>
              <a:endParaRPr lang="en-IN" sz="1100">
                <a:solidFill>
                  <a:srgbClr val="000000"/>
                </a:solidFill>
                <a:effectLst/>
                <a:latin typeface="Calibri" panose="020F0502020204030204" pitchFamily="34" charset="0"/>
                <a:ea typeface="Calibri" panose="020F0502020204030204" pitchFamily="34" charset="0"/>
              </a:endParaRPr>
            </a:p>
          </p:txBody>
        </p:sp>
        <p:sp>
          <p:nvSpPr>
            <p:cNvPr id="7" name="Rectangle 6"/>
            <p:cNvSpPr/>
            <p:nvPr/>
          </p:nvSpPr>
          <p:spPr>
            <a:xfrm>
              <a:off x="4129579" y="201125"/>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2</a:t>
              </a:r>
              <a:endParaRPr lang="en-IN" sz="1100">
                <a:solidFill>
                  <a:srgbClr val="000000"/>
                </a:solidFill>
                <a:effectLst/>
                <a:latin typeface="Calibri" panose="020F0502020204030204" pitchFamily="34" charset="0"/>
                <a:ea typeface="Calibri" panose="020F0502020204030204" pitchFamily="34" charset="0"/>
              </a:endParaRPr>
            </a:p>
          </p:txBody>
        </p:sp>
        <p:sp>
          <p:nvSpPr>
            <p:cNvPr id="8" name="Rectangle 7"/>
            <p:cNvSpPr/>
            <p:nvPr/>
          </p:nvSpPr>
          <p:spPr>
            <a:xfrm>
              <a:off x="6160646" y="201125"/>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3</a:t>
              </a:r>
              <a:endParaRPr lang="en-IN" sz="1100">
                <a:solidFill>
                  <a:srgbClr val="000000"/>
                </a:solidFill>
                <a:effectLst/>
                <a:latin typeface="Calibri" panose="020F0502020204030204" pitchFamily="34" charset="0"/>
                <a:ea typeface="Calibri" panose="020F0502020204030204" pitchFamily="34" charset="0"/>
              </a:endParaRPr>
            </a:p>
          </p:txBody>
        </p:sp>
        <p:sp>
          <p:nvSpPr>
            <p:cNvPr id="9" name="Rectangle 8"/>
            <p:cNvSpPr/>
            <p:nvPr/>
          </p:nvSpPr>
          <p:spPr>
            <a:xfrm>
              <a:off x="8056308" y="201125"/>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4</a:t>
              </a:r>
              <a:endParaRPr lang="en-IN" sz="1100">
                <a:solidFill>
                  <a:srgbClr val="000000"/>
                </a:solidFill>
                <a:effectLst/>
                <a:latin typeface="Calibri" panose="020F0502020204030204" pitchFamily="34" charset="0"/>
                <a:ea typeface="Calibri" panose="020F0502020204030204" pitchFamily="34" charset="0"/>
              </a:endParaRPr>
            </a:p>
          </p:txBody>
        </p:sp>
        <p:sp>
          <p:nvSpPr>
            <p:cNvPr id="10" name="Rectangle 9"/>
            <p:cNvSpPr/>
            <p:nvPr/>
          </p:nvSpPr>
          <p:spPr>
            <a:xfrm>
              <a:off x="1286087" y="1013925"/>
              <a:ext cx="22559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1</a:t>
              </a:r>
              <a:endParaRPr lang="en-IN" sz="1100">
                <a:solidFill>
                  <a:srgbClr val="000000"/>
                </a:solidFill>
                <a:effectLst/>
                <a:latin typeface="Calibri" panose="020F0502020204030204" pitchFamily="34" charset="0"/>
                <a:ea typeface="Calibri" panose="020F0502020204030204" pitchFamily="34" charset="0"/>
              </a:endParaRPr>
            </a:p>
          </p:txBody>
        </p:sp>
        <p:sp>
          <p:nvSpPr>
            <p:cNvPr id="11" name="Rectangle 10"/>
            <p:cNvSpPr/>
            <p:nvPr/>
          </p:nvSpPr>
          <p:spPr>
            <a:xfrm>
              <a:off x="3055574" y="1013925"/>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12" name="Rectangle 11"/>
            <p:cNvSpPr/>
            <p:nvPr/>
          </p:nvSpPr>
          <p:spPr>
            <a:xfrm>
              <a:off x="4598652" y="1013925"/>
              <a:ext cx="1246130" cy="767990"/>
            </a:xfrm>
            <a:prstGeom prst="rect">
              <a:avLst/>
            </a:prstGeom>
            <a:ln>
              <a:noFill/>
            </a:ln>
          </p:spPr>
          <p:txBody>
            <a:bodyPr vert="horz" lIns="0" tIns="0" rIns="0" bIns="0" rtlCol="0">
              <a:noAutofit/>
            </a:bodyPr>
            <a:lstStyle/>
            <a:p>
              <a:pPr>
                <a:lnSpc>
                  <a:spcPct val="115000"/>
                </a:lnSpc>
                <a:spcAft>
                  <a:spcPts val="0"/>
                </a:spcAft>
              </a:pPr>
              <a:r>
                <a:rPr lang="en-IN" sz="3600" dirty="0">
                  <a:solidFill>
                    <a:srgbClr val="000000"/>
                  </a:solidFill>
                  <a:effectLst/>
                  <a:latin typeface="Calibri" panose="020F0502020204030204" pitchFamily="34" charset="0"/>
                  <a:ea typeface="Calibri" panose="020F0502020204030204" pitchFamily="34" charset="0"/>
                </a:rPr>
                <a:t>1200</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13" name="Rectangle 12"/>
            <p:cNvSpPr/>
            <p:nvPr/>
          </p:nvSpPr>
          <p:spPr>
            <a:xfrm>
              <a:off x="6643606" y="1013925"/>
              <a:ext cx="1029108" cy="767990"/>
            </a:xfrm>
            <a:prstGeom prst="rect">
              <a:avLst/>
            </a:prstGeom>
            <a:ln>
              <a:noFill/>
            </a:ln>
          </p:spPr>
          <p:txBody>
            <a:bodyPr vert="horz" lIns="0" tIns="0" rIns="0" bIns="0" rtlCol="0">
              <a:noAutofit/>
            </a:bodyPr>
            <a:lstStyle/>
            <a:p>
              <a:pPr>
                <a:lnSpc>
                  <a:spcPct val="115000"/>
                </a:lnSpc>
                <a:spcAft>
                  <a:spcPts val="0"/>
                </a:spcAft>
              </a:pPr>
              <a:r>
                <a:rPr lang="en-IN" sz="3600" dirty="0">
                  <a:solidFill>
                    <a:srgbClr val="000000"/>
                  </a:solidFill>
                  <a:effectLst/>
                  <a:latin typeface="Calibri" panose="020F0502020204030204" pitchFamily="34" charset="0"/>
                  <a:ea typeface="Calibri" panose="020F0502020204030204" pitchFamily="34" charset="0"/>
                </a:rPr>
                <a:t>700</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14" name="Rectangle 13"/>
            <p:cNvSpPr/>
            <p:nvPr/>
          </p:nvSpPr>
          <p:spPr>
            <a:xfrm>
              <a:off x="8718383" y="1013925"/>
              <a:ext cx="1273250"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1400</a:t>
              </a:r>
              <a:endParaRPr lang="en-IN" sz="1100">
                <a:solidFill>
                  <a:srgbClr val="000000"/>
                </a:solidFill>
                <a:effectLst/>
                <a:latin typeface="Calibri" panose="020F0502020204030204" pitchFamily="34" charset="0"/>
                <a:ea typeface="Calibri" panose="020F0502020204030204" pitchFamily="34" charset="0"/>
              </a:endParaRPr>
            </a:p>
          </p:txBody>
        </p:sp>
        <p:sp>
          <p:nvSpPr>
            <p:cNvPr id="15" name="Rectangle 14"/>
            <p:cNvSpPr/>
            <p:nvPr/>
          </p:nvSpPr>
          <p:spPr>
            <a:xfrm>
              <a:off x="1286087" y="1909275"/>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2</a:t>
              </a:r>
              <a:endParaRPr lang="en-IN" sz="1100">
                <a:solidFill>
                  <a:srgbClr val="000000"/>
                </a:solidFill>
                <a:effectLst/>
                <a:latin typeface="Calibri" panose="020F0502020204030204" pitchFamily="34" charset="0"/>
                <a:ea typeface="Calibri" panose="020F0502020204030204" pitchFamily="34" charset="0"/>
              </a:endParaRPr>
            </a:p>
          </p:txBody>
        </p:sp>
        <p:sp>
          <p:nvSpPr>
            <p:cNvPr id="16" name="Rectangle 15"/>
            <p:cNvSpPr/>
            <p:nvPr/>
          </p:nvSpPr>
          <p:spPr>
            <a:xfrm>
              <a:off x="2853750" y="1909275"/>
              <a:ext cx="88292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17" name="Rectangle 16"/>
            <p:cNvSpPr/>
            <p:nvPr/>
          </p:nvSpPr>
          <p:spPr>
            <a:xfrm>
              <a:off x="4937131" y="1909275"/>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18" name="Rectangle 17"/>
            <p:cNvSpPr/>
            <p:nvPr/>
          </p:nvSpPr>
          <p:spPr>
            <a:xfrm>
              <a:off x="6636785" y="1909275"/>
              <a:ext cx="1047229"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400</a:t>
              </a:r>
              <a:endParaRPr lang="en-IN" sz="1100">
                <a:solidFill>
                  <a:srgbClr val="000000"/>
                </a:solidFill>
                <a:effectLst/>
                <a:latin typeface="Calibri" panose="020F0502020204030204" pitchFamily="34" charset="0"/>
                <a:ea typeface="Calibri" panose="020F0502020204030204" pitchFamily="34" charset="0"/>
              </a:endParaRPr>
            </a:p>
          </p:txBody>
        </p:sp>
        <p:sp>
          <p:nvSpPr>
            <p:cNvPr id="19" name="Rectangle 18"/>
            <p:cNvSpPr/>
            <p:nvPr/>
          </p:nvSpPr>
          <p:spPr>
            <a:xfrm>
              <a:off x="8806791" y="1909275"/>
              <a:ext cx="1038108"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650</a:t>
              </a:r>
              <a:endParaRPr lang="en-IN" sz="1100">
                <a:solidFill>
                  <a:srgbClr val="000000"/>
                </a:solidFill>
                <a:effectLst/>
                <a:latin typeface="Calibri" panose="020F0502020204030204" pitchFamily="34" charset="0"/>
                <a:ea typeface="Calibri" panose="020F0502020204030204" pitchFamily="34" charset="0"/>
              </a:endParaRPr>
            </a:p>
          </p:txBody>
        </p:sp>
        <p:sp>
          <p:nvSpPr>
            <p:cNvPr id="20" name="Rectangle 19"/>
            <p:cNvSpPr/>
            <p:nvPr/>
          </p:nvSpPr>
          <p:spPr>
            <a:xfrm>
              <a:off x="1286087" y="2827909"/>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3</a:t>
              </a:r>
              <a:endParaRPr lang="en-IN" sz="1100">
                <a:solidFill>
                  <a:srgbClr val="000000"/>
                </a:solidFill>
                <a:effectLst/>
                <a:latin typeface="Calibri" panose="020F0502020204030204" pitchFamily="34" charset="0"/>
                <a:ea typeface="Calibri" panose="020F0502020204030204" pitchFamily="34" charset="0"/>
              </a:endParaRPr>
            </a:p>
          </p:txBody>
        </p:sp>
        <p:sp>
          <p:nvSpPr>
            <p:cNvPr id="21" name="Rectangle 20"/>
            <p:cNvSpPr/>
            <p:nvPr/>
          </p:nvSpPr>
          <p:spPr>
            <a:xfrm>
              <a:off x="2853750" y="2827909"/>
              <a:ext cx="88292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2" name="Rectangle 21"/>
            <p:cNvSpPr/>
            <p:nvPr/>
          </p:nvSpPr>
          <p:spPr>
            <a:xfrm>
              <a:off x="4735307" y="2827909"/>
              <a:ext cx="88292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3" name="Rectangle 22"/>
            <p:cNvSpPr/>
            <p:nvPr/>
          </p:nvSpPr>
          <p:spPr>
            <a:xfrm>
              <a:off x="6900496" y="2827909"/>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24" name="Rectangle 23"/>
            <p:cNvSpPr/>
            <p:nvPr/>
          </p:nvSpPr>
          <p:spPr>
            <a:xfrm>
              <a:off x="8538028" y="2827909"/>
              <a:ext cx="1752780"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10,000</a:t>
              </a:r>
              <a:endParaRPr lang="en-IN" sz="1100">
                <a:solidFill>
                  <a:srgbClr val="000000"/>
                </a:solidFill>
                <a:effectLst/>
                <a:latin typeface="Calibri" panose="020F0502020204030204" pitchFamily="34" charset="0"/>
                <a:ea typeface="Calibri" panose="020F0502020204030204" pitchFamily="34" charset="0"/>
              </a:endParaRPr>
            </a:p>
          </p:txBody>
        </p:sp>
        <p:sp>
          <p:nvSpPr>
            <p:cNvPr id="25" name="Rectangle 24"/>
            <p:cNvSpPr/>
            <p:nvPr/>
          </p:nvSpPr>
          <p:spPr>
            <a:xfrm>
              <a:off x="1286087" y="3735959"/>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FFA900"/>
                  </a:solidFill>
                  <a:effectLst/>
                  <a:latin typeface="Calibri" panose="020F0502020204030204" pitchFamily="34" charset="0"/>
                  <a:ea typeface="Calibri" panose="020F0502020204030204" pitchFamily="34" charset="0"/>
                </a:rPr>
                <a:t>4</a:t>
              </a:r>
              <a:endParaRPr lang="en-IN" sz="1100">
                <a:solidFill>
                  <a:srgbClr val="000000"/>
                </a:solidFill>
                <a:effectLst/>
                <a:latin typeface="Calibri" panose="020F0502020204030204" pitchFamily="34" charset="0"/>
                <a:ea typeface="Calibri" panose="020F0502020204030204" pitchFamily="34" charset="0"/>
              </a:endParaRPr>
            </a:p>
          </p:txBody>
        </p:sp>
        <p:sp>
          <p:nvSpPr>
            <p:cNvPr id="26" name="Rectangle 25"/>
            <p:cNvSpPr/>
            <p:nvPr/>
          </p:nvSpPr>
          <p:spPr>
            <a:xfrm>
              <a:off x="2853750" y="3735959"/>
              <a:ext cx="88292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7" name="Rectangle 26"/>
            <p:cNvSpPr/>
            <p:nvPr/>
          </p:nvSpPr>
          <p:spPr>
            <a:xfrm>
              <a:off x="4735307" y="3735959"/>
              <a:ext cx="88292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8" name="Rectangle 27"/>
            <p:cNvSpPr/>
            <p:nvPr/>
          </p:nvSpPr>
          <p:spPr>
            <a:xfrm>
              <a:off x="6698671" y="3735959"/>
              <a:ext cx="88292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n/a</a:t>
              </a:r>
              <a:endParaRPr lang="en-IN" sz="1100">
                <a:solidFill>
                  <a:srgbClr val="000000"/>
                </a:solidFill>
                <a:effectLst/>
                <a:latin typeface="Calibri" panose="020F0502020204030204" pitchFamily="34" charset="0"/>
                <a:ea typeface="Calibri" panose="020F0502020204030204" pitchFamily="34" charset="0"/>
              </a:endParaRPr>
            </a:p>
          </p:txBody>
        </p:sp>
        <p:sp>
          <p:nvSpPr>
            <p:cNvPr id="29" name="Rectangle 28"/>
            <p:cNvSpPr/>
            <p:nvPr/>
          </p:nvSpPr>
          <p:spPr>
            <a:xfrm>
              <a:off x="9066966" y="3735959"/>
              <a:ext cx="345995"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0</a:t>
              </a:r>
              <a:endParaRPr lang="en-IN" sz="1100">
                <a:solidFill>
                  <a:srgbClr val="000000"/>
                </a:solidFill>
                <a:effectLst/>
                <a:latin typeface="Calibri" panose="020F0502020204030204" pitchFamily="34" charset="0"/>
                <a:ea typeface="Calibri" panose="020F0502020204030204" pitchFamily="34" charset="0"/>
              </a:endParaRPr>
            </a:p>
          </p:txBody>
        </p:sp>
        <p:sp>
          <p:nvSpPr>
            <p:cNvPr id="30" name="Shape 1443"/>
            <p:cNvSpPr/>
            <p:nvPr/>
          </p:nvSpPr>
          <p:spPr>
            <a:xfrm>
              <a:off x="2292545" y="124221"/>
              <a:ext cx="0" cy="4366683"/>
            </a:xfrm>
            <a:custGeom>
              <a:avLst/>
              <a:gdLst/>
              <a:ahLst/>
              <a:cxnLst/>
              <a:rect l="0" t="0" r="0" b="0"/>
              <a:pathLst>
                <a:path h="4366683">
                  <a:moveTo>
                    <a:pt x="0" y="0"/>
                  </a:moveTo>
                  <a:lnTo>
                    <a:pt x="0" y="4366683"/>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1" name="Shape 1444"/>
            <p:cNvSpPr/>
            <p:nvPr/>
          </p:nvSpPr>
          <p:spPr>
            <a:xfrm>
              <a:off x="4024592" y="124221"/>
              <a:ext cx="0" cy="4366683"/>
            </a:xfrm>
            <a:custGeom>
              <a:avLst/>
              <a:gdLst/>
              <a:ahLst/>
              <a:cxnLst/>
              <a:rect l="0" t="0" r="0" b="0"/>
              <a:pathLst>
                <a:path h="4366683">
                  <a:moveTo>
                    <a:pt x="0" y="0"/>
                  </a:moveTo>
                  <a:lnTo>
                    <a:pt x="0" y="4366683"/>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2" name="Shape 1445"/>
            <p:cNvSpPr/>
            <p:nvPr/>
          </p:nvSpPr>
          <p:spPr>
            <a:xfrm>
              <a:off x="6055659" y="124221"/>
              <a:ext cx="0" cy="4366683"/>
            </a:xfrm>
            <a:custGeom>
              <a:avLst/>
              <a:gdLst/>
              <a:ahLst/>
              <a:cxnLst/>
              <a:rect l="0" t="0" r="0" b="0"/>
              <a:pathLst>
                <a:path h="4366683">
                  <a:moveTo>
                    <a:pt x="0" y="0"/>
                  </a:moveTo>
                  <a:lnTo>
                    <a:pt x="0" y="4366683"/>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3" name="Shape 1446"/>
            <p:cNvSpPr/>
            <p:nvPr/>
          </p:nvSpPr>
          <p:spPr>
            <a:xfrm>
              <a:off x="7951320" y="124221"/>
              <a:ext cx="0" cy="4366683"/>
            </a:xfrm>
            <a:custGeom>
              <a:avLst/>
              <a:gdLst/>
              <a:ahLst/>
              <a:cxnLst/>
              <a:rect l="0" t="0" r="0" b="0"/>
              <a:pathLst>
                <a:path h="4366683">
                  <a:moveTo>
                    <a:pt x="0" y="0"/>
                  </a:moveTo>
                  <a:lnTo>
                    <a:pt x="0" y="4366683"/>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4" name="Shape 1447"/>
            <p:cNvSpPr/>
            <p:nvPr/>
          </p:nvSpPr>
          <p:spPr>
            <a:xfrm>
              <a:off x="1168400" y="848122"/>
              <a:ext cx="9232900" cy="0"/>
            </a:xfrm>
            <a:custGeom>
              <a:avLst/>
              <a:gdLst/>
              <a:ahLst/>
              <a:cxnLst/>
              <a:rect l="0" t="0" r="0" b="0"/>
              <a:pathLst>
                <a:path w="9232900">
                  <a:moveTo>
                    <a:pt x="0" y="0"/>
                  </a:moveTo>
                  <a:lnTo>
                    <a:pt x="9232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5" name="Shape 1448"/>
            <p:cNvSpPr/>
            <p:nvPr/>
          </p:nvSpPr>
          <p:spPr>
            <a:xfrm>
              <a:off x="1168400" y="1756172"/>
              <a:ext cx="9232900" cy="0"/>
            </a:xfrm>
            <a:custGeom>
              <a:avLst/>
              <a:gdLst/>
              <a:ahLst/>
              <a:cxnLst/>
              <a:rect l="0" t="0" r="0" b="0"/>
              <a:pathLst>
                <a:path w="9232900">
                  <a:moveTo>
                    <a:pt x="0" y="0"/>
                  </a:moveTo>
                  <a:lnTo>
                    <a:pt x="9232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6" name="Shape 1449"/>
            <p:cNvSpPr/>
            <p:nvPr/>
          </p:nvSpPr>
          <p:spPr>
            <a:xfrm>
              <a:off x="1168400" y="2662105"/>
              <a:ext cx="9232900" cy="0"/>
            </a:xfrm>
            <a:custGeom>
              <a:avLst/>
              <a:gdLst/>
              <a:ahLst/>
              <a:cxnLst/>
              <a:rect l="0" t="0" r="0" b="0"/>
              <a:pathLst>
                <a:path w="9232900">
                  <a:moveTo>
                    <a:pt x="0" y="0"/>
                  </a:moveTo>
                  <a:lnTo>
                    <a:pt x="9232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7" name="Shape 1450"/>
            <p:cNvSpPr/>
            <p:nvPr/>
          </p:nvSpPr>
          <p:spPr>
            <a:xfrm>
              <a:off x="1168400" y="3570155"/>
              <a:ext cx="9232900" cy="0"/>
            </a:xfrm>
            <a:custGeom>
              <a:avLst/>
              <a:gdLst/>
              <a:ahLst/>
              <a:cxnLst/>
              <a:rect l="0" t="0" r="0" b="0"/>
              <a:pathLst>
                <a:path w="9232900">
                  <a:moveTo>
                    <a:pt x="0" y="0"/>
                  </a:moveTo>
                  <a:lnTo>
                    <a:pt x="9232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8" name="Shape 1451"/>
            <p:cNvSpPr/>
            <p:nvPr/>
          </p:nvSpPr>
          <p:spPr>
            <a:xfrm>
              <a:off x="1181100" y="124221"/>
              <a:ext cx="0" cy="4366683"/>
            </a:xfrm>
            <a:custGeom>
              <a:avLst/>
              <a:gdLst/>
              <a:ahLst/>
              <a:cxnLst/>
              <a:rect l="0" t="0" r="0" b="0"/>
              <a:pathLst>
                <a:path h="4366683">
                  <a:moveTo>
                    <a:pt x="0" y="0"/>
                  </a:moveTo>
                  <a:lnTo>
                    <a:pt x="0" y="4366683"/>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39" name="Shape 1452"/>
            <p:cNvSpPr/>
            <p:nvPr/>
          </p:nvSpPr>
          <p:spPr>
            <a:xfrm>
              <a:off x="10388600" y="124221"/>
              <a:ext cx="0" cy="4366683"/>
            </a:xfrm>
            <a:custGeom>
              <a:avLst/>
              <a:gdLst/>
              <a:ahLst/>
              <a:cxnLst/>
              <a:rect l="0" t="0" r="0" b="0"/>
              <a:pathLst>
                <a:path h="4366683">
                  <a:moveTo>
                    <a:pt x="0" y="0"/>
                  </a:moveTo>
                  <a:lnTo>
                    <a:pt x="0" y="4366683"/>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0" name="Shape 1453"/>
            <p:cNvSpPr/>
            <p:nvPr/>
          </p:nvSpPr>
          <p:spPr>
            <a:xfrm>
              <a:off x="1168400" y="136921"/>
              <a:ext cx="9232900" cy="0"/>
            </a:xfrm>
            <a:custGeom>
              <a:avLst/>
              <a:gdLst/>
              <a:ahLst/>
              <a:cxnLst/>
              <a:rect l="0" t="0" r="0" b="0"/>
              <a:pathLst>
                <a:path w="9232900">
                  <a:moveTo>
                    <a:pt x="0" y="0"/>
                  </a:moveTo>
                  <a:lnTo>
                    <a:pt x="9232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1" name="Shape 1454"/>
            <p:cNvSpPr/>
            <p:nvPr/>
          </p:nvSpPr>
          <p:spPr>
            <a:xfrm>
              <a:off x="1168400" y="4478205"/>
              <a:ext cx="9232900" cy="0"/>
            </a:xfrm>
            <a:custGeom>
              <a:avLst/>
              <a:gdLst/>
              <a:ahLst/>
              <a:cxnLst/>
              <a:rect l="0" t="0" r="0" b="0"/>
              <a:pathLst>
                <a:path w="9232900">
                  <a:moveTo>
                    <a:pt x="0" y="0"/>
                  </a:moveTo>
                  <a:lnTo>
                    <a:pt x="9232900" y="0"/>
                  </a:lnTo>
                </a:path>
              </a:pathLst>
            </a:custGeom>
            <a:ln w="25400" cap="flat">
              <a:miter lim="100000"/>
            </a:ln>
          </p:spPr>
          <p:style>
            <a:lnRef idx="1">
              <a:srgbClr val="000000"/>
            </a:lnRef>
            <a:fillRef idx="0">
              <a:srgbClr val="000000">
                <a:alpha val="0"/>
              </a:srgbClr>
            </a:fillRef>
            <a:effectRef idx="0">
              <a:scrgbClr r="0" g="0" b="0"/>
            </a:effectRef>
            <a:fontRef idx="none"/>
          </p:style>
          <p:txBody>
            <a:bodyPr/>
            <a:lstStyle/>
            <a:p>
              <a:endParaRPr lang="en-IN"/>
            </a:p>
          </p:txBody>
        </p:sp>
        <p:sp>
          <p:nvSpPr>
            <p:cNvPr id="42" name="Rectangle 41"/>
            <p:cNvSpPr/>
            <p:nvPr/>
          </p:nvSpPr>
          <p:spPr>
            <a:xfrm>
              <a:off x="11112500" y="519740"/>
              <a:ext cx="500623" cy="701768"/>
            </a:xfrm>
            <a:prstGeom prst="rect">
              <a:avLst/>
            </a:prstGeom>
            <a:ln>
              <a:noFill/>
            </a:ln>
          </p:spPr>
          <p:txBody>
            <a:bodyPr vert="horz" lIns="0" tIns="0" rIns="0" bIns="0" rtlCol="0">
              <a:noAutofit/>
            </a:bodyPr>
            <a:lstStyle/>
            <a:p>
              <a:pPr>
                <a:lnSpc>
                  <a:spcPct val="115000"/>
                </a:lnSpc>
                <a:spcAft>
                  <a:spcPts val="0"/>
                </a:spcAft>
              </a:pPr>
              <a:r>
                <a:rPr lang="en-IN" sz="3200">
                  <a:solidFill>
                    <a:srgbClr val="000000"/>
                  </a:solidFill>
                  <a:effectLst/>
                  <a:latin typeface="Calibri" panose="020F0502020204030204" pitchFamily="34" charset="0"/>
                  <a:ea typeface="Calibri" panose="020F0502020204030204" pitchFamily="34" charset="0"/>
                </a:rPr>
                <a:t>1:</a:t>
              </a:r>
              <a:endParaRPr lang="en-IN" sz="1100">
                <a:solidFill>
                  <a:srgbClr val="000000"/>
                </a:solidFill>
                <a:effectLst/>
                <a:latin typeface="Calibri" panose="020F0502020204030204" pitchFamily="34" charset="0"/>
                <a:ea typeface="Calibri" panose="020F0502020204030204" pitchFamily="34" charset="0"/>
              </a:endParaRPr>
            </a:p>
          </p:txBody>
        </p:sp>
        <p:sp>
          <p:nvSpPr>
            <p:cNvPr id="43" name="Rectangle 42"/>
            <p:cNvSpPr/>
            <p:nvPr/>
          </p:nvSpPr>
          <p:spPr>
            <a:xfrm>
              <a:off x="11488745" y="519740"/>
              <a:ext cx="2724181"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000000"/>
                  </a:solidFill>
                  <a:effectLst/>
                  <a:latin typeface="Calibri" panose="020F0502020204030204" pitchFamily="34" charset="0"/>
                  <a:ea typeface="Calibri" panose="020F0502020204030204" pitchFamily="34" charset="0"/>
                </a:rPr>
                <a:t> A is 30x1 </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44" name="Rectangle 43"/>
            <p:cNvSpPr/>
            <p:nvPr/>
          </p:nvSpPr>
          <p:spPr>
            <a:xfrm>
              <a:off x="11112500" y="1053140"/>
              <a:ext cx="500623" cy="701768"/>
            </a:xfrm>
            <a:prstGeom prst="rect">
              <a:avLst/>
            </a:prstGeom>
            <a:ln>
              <a:noFill/>
            </a:ln>
          </p:spPr>
          <p:txBody>
            <a:bodyPr vert="horz" lIns="0" tIns="0" rIns="0" bIns="0" rtlCol="0">
              <a:noAutofit/>
            </a:bodyPr>
            <a:lstStyle/>
            <a:p>
              <a:pPr>
                <a:lnSpc>
                  <a:spcPct val="115000"/>
                </a:lnSpc>
                <a:spcAft>
                  <a:spcPts val="0"/>
                </a:spcAft>
              </a:pPr>
              <a:r>
                <a:rPr lang="en-IN" sz="3200">
                  <a:solidFill>
                    <a:srgbClr val="000000"/>
                  </a:solidFill>
                  <a:effectLst/>
                  <a:latin typeface="Calibri" panose="020F0502020204030204" pitchFamily="34" charset="0"/>
                  <a:ea typeface="Calibri" panose="020F0502020204030204" pitchFamily="34" charset="0"/>
                </a:rPr>
                <a:t>2:</a:t>
              </a:r>
              <a:endParaRPr lang="en-IN" sz="1100">
                <a:solidFill>
                  <a:srgbClr val="000000"/>
                </a:solidFill>
                <a:effectLst/>
                <a:latin typeface="Calibri" panose="020F0502020204030204" pitchFamily="34" charset="0"/>
                <a:ea typeface="Calibri" panose="020F0502020204030204" pitchFamily="34" charset="0"/>
              </a:endParaRPr>
            </a:p>
          </p:txBody>
        </p:sp>
        <p:sp>
          <p:nvSpPr>
            <p:cNvPr id="45" name="Rectangle 44"/>
            <p:cNvSpPr/>
            <p:nvPr/>
          </p:nvSpPr>
          <p:spPr>
            <a:xfrm>
              <a:off x="11488745" y="1053140"/>
              <a:ext cx="264342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000000"/>
                  </a:solidFill>
                  <a:effectLst/>
                  <a:latin typeface="Calibri" panose="020F0502020204030204" pitchFamily="34" charset="0"/>
                  <a:ea typeface="Calibri" panose="020F0502020204030204" pitchFamily="34" charset="0"/>
                </a:rPr>
                <a:t> B is 1x40 </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46" name="Rectangle 45"/>
            <p:cNvSpPr/>
            <p:nvPr/>
          </p:nvSpPr>
          <p:spPr>
            <a:xfrm>
              <a:off x="11112500" y="1586540"/>
              <a:ext cx="500623" cy="701768"/>
            </a:xfrm>
            <a:prstGeom prst="rect">
              <a:avLst/>
            </a:prstGeom>
            <a:ln>
              <a:noFill/>
            </a:ln>
          </p:spPr>
          <p:txBody>
            <a:bodyPr vert="horz" lIns="0" tIns="0" rIns="0" bIns="0" rtlCol="0">
              <a:noAutofit/>
            </a:bodyPr>
            <a:lstStyle/>
            <a:p>
              <a:pPr>
                <a:lnSpc>
                  <a:spcPct val="115000"/>
                </a:lnSpc>
                <a:spcAft>
                  <a:spcPts val="0"/>
                </a:spcAft>
              </a:pPr>
              <a:r>
                <a:rPr lang="en-IN" sz="3200">
                  <a:solidFill>
                    <a:srgbClr val="000000"/>
                  </a:solidFill>
                  <a:effectLst/>
                  <a:latin typeface="Calibri" panose="020F0502020204030204" pitchFamily="34" charset="0"/>
                  <a:ea typeface="Calibri" panose="020F0502020204030204" pitchFamily="34" charset="0"/>
                </a:rPr>
                <a:t>3:</a:t>
              </a:r>
              <a:endParaRPr lang="en-IN" sz="1100">
                <a:solidFill>
                  <a:srgbClr val="000000"/>
                </a:solidFill>
                <a:effectLst/>
                <a:latin typeface="Calibri" panose="020F0502020204030204" pitchFamily="34" charset="0"/>
                <a:ea typeface="Calibri" panose="020F0502020204030204" pitchFamily="34" charset="0"/>
              </a:endParaRPr>
            </a:p>
          </p:txBody>
        </p:sp>
        <p:sp>
          <p:nvSpPr>
            <p:cNvPr id="47" name="Rectangle 46"/>
            <p:cNvSpPr/>
            <p:nvPr/>
          </p:nvSpPr>
          <p:spPr>
            <a:xfrm>
              <a:off x="11488745" y="1586540"/>
              <a:ext cx="3003679" cy="701768"/>
            </a:xfrm>
            <a:prstGeom prst="rect">
              <a:avLst/>
            </a:prstGeom>
            <a:ln>
              <a:noFill/>
            </a:ln>
          </p:spPr>
          <p:txBody>
            <a:bodyPr vert="horz" lIns="0" tIns="0" rIns="0" bIns="0" rtlCol="0">
              <a:noAutofit/>
            </a:bodyPr>
            <a:lstStyle/>
            <a:p>
              <a:pPr>
                <a:lnSpc>
                  <a:spcPct val="115000"/>
                </a:lnSpc>
                <a:spcAft>
                  <a:spcPts val="0"/>
                </a:spcAft>
              </a:pPr>
              <a:r>
                <a:rPr lang="en-IN" sz="3200">
                  <a:solidFill>
                    <a:srgbClr val="000000"/>
                  </a:solidFill>
                  <a:effectLst/>
                  <a:latin typeface="Calibri" panose="020F0502020204030204" pitchFamily="34" charset="0"/>
                  <a:ea typeface="Calibri" panose="020F0502020204030204" pitchFamily="34" charset="0"/>
                </a:rPr>
                <a:t> C is 40x10 </a:t>
              </a:r>
              <a:endParaRPr lang="en-IN" sz="1100">
                <a:solidFill>
                  <a:srgbClr val="000000"/>
                </a:solidFill>
                <a:effectLst/>
                <a:latin typeface="Calibri" panose="020F0502020204030204" pitchFamily="34" charset="0"/>
                <a:ea typeface="Calibri" panose="020F0502020204030204" pitchFamily="34" charset="0"/>
              </a:endParaRPr>
            </a:p>
          </p:txBody>
        </p:sp>
        <p:sp>
          <p:nvSpPr>
            <p:cNvPr id="48" name="Rectangle 47"/>
            <p:cNvSpPr/>
            <p:nvPr/>
          </p:nvSpPr>
          <p:spPr>
            <a:xfrm>
              <a:off x="11112500" y="2119940"/>
              <a:ext cx="500623" cy="701768"/>
            </a:xfrm>
            <a:prstGeom prst="rect">
              <a:avLst/>
            </a:prstGeom>
            <a:ln>
              <a:noFill/>
            </a:ln>
          </p:spPr>
          <p:txBody>
            <a:bodyPr vert="horz" lIns="0" tIns="0" rIns="0" bIns="0" rtlCol="0">
              <a:noAutofit/>
            </a:bodyPr>
            <a:lstStyle/>
            <a:p>
              <a:pPr>
                <a:lnSpc>
                  <a:spcPct val="115000"/>
                </a:lnSpc>
                <a:spcAft>
                  <a:spcPts val="0"/>
                </a:spcAft>
              </a:pPr>
              <a:r>
                <a:rPr lang="en-IN" sz="3200">
                  <a:solidFill>
                    <a:srgbClr val="000000"/>
                  </a:solidFill>
                  <a:effectLst/>
                  <a:latin typeface="Calibri" panose="020F0502020204030204" pitchFamily="34" charset="0"/>
                  <a:ea typeface="Calibri" panose="020F0502020204030204" pitchFamily="34" charset="0"/>
                </a:rPr>
                <a:t>4:</a:t>
              </a:r>
              <a:endParaRPr lang="en-IN" sz="1100">
                <a:solidFill>
                  <a:srgbClr val="000000"/>
                </a:solidFill>
                <a:effectLst/>
                <a:latin typeface="Calibri" panose="020F0502020204030204" pitchFamily="34" charset="0"/>
                <a:ea typeface="Calibri" panose="020F0502020204030204" pitchFamily="34" charset="0"/>
              </a:endParaRPr>
            </a:p>
          </p:txBody>
        </p:sp>
        <p:sp>
          <p:nvSpPr>
            <p:cNvPr id="49" name="Rectangle 48"/>
            <p:cNvSpPr/>
            <p:nvPr/>
          </p:nvSpPr>
          <p:spPr>
            <a:xfrm>
              <a:off x="11488745" y="2119940"/>
              <a:ext cx="2183127" cy="701768"/>
            </a:xfrm>
            <a:prstGeom prst="rect">
              <a:avLst/>
            </a:prstGeom>
            <a:ln>
              <a:noFill/>
            </a:ln>
          </p:spPr>
          <p:txBody>
            <a:bodyPr vert="horz" lIns="0" tIns="0" rIns="0" bIns="0" rtlCol="0">
              <a:noAutofit/>
            </a:bodyPr>
            <a:lstStyle/>
            <a:p>
              <a:pPr>
                <a:lnSpc>
                  <a:spcPct val="115000"/>
                </a:lnSpc>
                <a:spcAft>
                  <a:spcPts val="0"/>
                </a:spcAft>
              </a:pPr>
              <a:r>
                <a:rPr lang="en-IN" sz="3200">
                  <a:solidFill>
                    <a:srgbClr val="000000"/>
                  </a:solidFill>
                  <a:effectLst/>
                  <a:latin typeface="Calibri" panose="020F0502020204030204" pitchFamily="34" charset="0"/>
                  <a:ea typeface="Calibri" panose="020F0502020204030204" pitchFamily="34" charset="0"/>
                </a:rPr>
                <a:t> D is 10x</a:t>
              </a:r>
              <a:endParaRPr lang="en-IN" sz="1100">
                <a:solidFill>
                  <a:srgbClr val="000000"/>
                </a:solidFill>
                <a:effectLst/>
                <a:latin typeface="Calibri" panose="020F0502020204030204" pitchFamily="34" charset="0"/>
                <a:ea typeface="Calibri" panose="020F0502020204030204" pitchFamily="34" charset="0"/>
              </a:endParaRPr>
            </a:p>
          </p:txBody>
        </p:sp>
        <p:sp>
          <p:nvSpPr>
            <p:cNvPr id="50" name="Rectangle 49"/>
            <p:cNvSpPr/>
            <p:nvPr/>
          </p:nvSpPr>
          <p:spPr>
            <a:xfrm>
              <a:off x="13130236" y="2119940"/>
              <a:ext cx="667100"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000000"/>
                  </a:solidFill>
                  <a:effectLst/>
                  <a:latin typeface="Calibri" panose="020F0502020204030204" pitchFamily="34" charset="0"/>
                  <a:ea typeface="Calibri" panose="020F0502020204030204" pitchFamily="34" charset="0"/>
                </a:rPr>
                <a:t>25</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1" name="Rectangle 50"/>
            <p:cNvSpPr/>
            <p:nvPr/>
          </p:nvSpPr>
          <p:spPr>
            <a:xfrm>
              <a:off x="5757869" y="748953"/>
              <a:ext cx="33349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CD1C00"/>
                  </a:solidFill>
                  <a:effectLst/>
                  <a:latin typeface="Calibri" panose="020F0502020204030204" pitchFamily="34" charset="0"/>
                  <a:ea typeface="Calibri" panose="020F0502020204030204" pitchFamily="34" charset="0"/>
                </a:rPr>
                <a:t>1</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2" name="Rectangle 51"/>
            <p:cNvSpPr/>
            <p:nvPr/>
          </p:nvSpPr>
          <p:spPr>
            <a:xfrm>
              <a:off x="7628719" y="1654885"/>
              <a:ext cx="33349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CD1C00"/>
                  </a:solidFill>
                  <a:effectLst/>
                  <a:latin typeface="Calibri" panose="020F0502020204030204" pitchFamily="34" charset="0"/>
                  <a:ea typeface="Calibri" panose="020F0502020204030204" pitchFamily="34" charset="0"/>
                </a:rPr>
                <a:t>2</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10067804" y="2552037"/>
              <a:ext cx="33349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CD1C00"/>
                  </a:solidFill>
                  <a:effectLst/>
                  <a:latin typeface="Calibri" panose="020F0502020204030204" pitchFamily="34" charset="0"/>
                  <a:ea typeface="Calibri" panose="020F0502020204030204" pitchFamily="34" charset="0"/>
                </a:rPr>
                <a:t>3</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4" name="Rectangle 53"/>
            <p:cNvSpPr/>
            <p:nvPr/>
          </p:nvSpPr>
          <p:spPr>
            <a:xfrm>
              <a:off x="7599418" y="748953"/>
              <a:ext cx="33349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CD1C00"/>
                  </a:solidFill>
                  <a:effectLst/>
                  <a:latin typeface="Calibri" panose="020F0502020204030204" pitchFamily="34" charset="0"/>
                  <a:ea typeface="Calibri" panose="020F0502020204030204" pitchFamily="34" charset="0"/>
                </a:rPr>
                <a:t>1</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5" name="Rectangle 54"/>
            <p:cNvSpPr/>
            <p:nvPr/>
          </p:nvSpPr>
          <p:spPr>
            <a:xfrm>
              <a:off x="9994941" y="1808009"/>
              <a:ext cx="33349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CD1C00"/>
                  </a:solidFill>
                  <a:effectLst/>
                  <a:latin typeface="Calibri" panose="020F0502020204030204" pitchFamily="34" charset="0"/>
                  <a:ea typeface="Calibri" panose="020F0502020204030204" pitchFamily="34" charset="0"/>
                </a:rPr>
                <a:t>3</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6" name="Rectangle 55"/>
            <p:cNvSpPr/>
            <p:nvPr/>
          </p:nvSpPr>
          <p:spPr>
            <a:xfrm>
              <a:off x="9954565" y="792112"/>
              <a:ext cx="333497" cy="701768"/>
            </a:xfrm>
            <a:prstGeom prst="rect">
              <a:avLst/>
            </a:prstGeom>
            <a:ln>
              <a:noFill/>
            </a:ln>
          </p:spPr>
          <p:txBody>
            <a:bodyPr vert="horz" lIns="0" tIns="0" rIns="0" bIns="0" rtlCol="0">
              <a:noAutofit/>
            </a:bodyPr>
            <a:lstStyle/>
            <a:p>
              <a:pPr>
                <a:lnSpc>
                  <a:spcPct val="115000"/>
                </a:lnSpc>
                <a:spcAft>
                  <a:spcPts val="0"/>
                </a:spcAft>
              </a:pPr>
              <a:r>
                <a:rPr lang="en-IN" sz="3200" dirty="0">
                  <a:solidFill>
                    <a:srgbClr val="CD1C00"/>
                  </a:solidFill>
                  <a:effectLst/>
                  <a:latin typeface="Calibri" panose="020F0502020204030204" pitchFamily="34" charset="0"/>
                  <a:ea typeface="Calibri" panose="020F0502020204030204" pitchFamily="34" charset="0"/>
                </a:rPr>
                <a:t>1</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7" name="Rectangle 56"/>
            <p:cNvSpPr/>
            <p:nvPr/>
          </p:nvSpPr>
          <p:spPr>
            <a:xfrm>
              <a:off x="139700" y="1117600"/>
              <a:ext cx="632804" cy="921071"/>
            </a:xfrm>
            <a:prstGeom prst="rect">
              <a:avLst/>
            </a:prstGeom>
            <a:ln>
              <a:noFill/>
            </a:ln>
          </p:spPr>
          <p:txBody>
            <a:bodyPr vert="horz" lIns="0" tIns="0" rIns="0" bIns="0" rtlCol="0">
              <a:noAutofit/>
            </a:bodyPr>
            <a:lstStyle/>
            <a:p>
              <a:pPr>
                <a:lnSpc>
                  <a:spcPct val="115000"/>
                </a:lnSpc>
                <a:spcAft>
                  <a:spcPts val="0"/>
                </a:spcAft>
              </a:pPr>
              <a:r>
                <a:rPr lang="en-IN" sz="4200" dirty="0">
                  <a:solidFill>
                    <a:srgbClr val="CD1C00"/>
                  </a:solidFill>
                  <a:effectLst/>
                  <a:latin typeface="Calibri" panose="020F0502020204030204" pitchFamily="34" charset="0"/>
                  <a:ea typeface="Calibri" panose="020F0502020204030204" pitchFamily="34" charset="0"/>
                </a:rPr>
                <a:t>S:</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58" name="Rectangle 57"/>
            <p:cNvSpPr/>
            <p:nvPr/>
          </p:nvSpPr>
          <p:spPr>
            <a:xfrm>
              <a:off x="11074169" y="3134825"/>
              <a:ext cx="2655104" cy="767990"/>
            </a:xfrm>
            <a:prstGeom prst="rect">
              <a:avLst/>
            </a:prstGeom>
            <a:ln>
              <a:noFill/>
            </a:ln>
          </p:spPr>
          <p:txBody>
            <a:bodyPr vert="horz" lIns="0" tIns="0" rIns="0" bIns="0" rtlCol="0">
              <a:noAutofit/>
            </a:bodyPr>
            <a:lstStyle/>
            <a:p>
              <a:pPr>
                <a:lnSpc>
                  <a:spcPct val="115000"/>
                </a:lnSpc>
                <a:spcAft>
                  <a:spcPts val="0"/>
                </a:spcAft>
              </a:pPr>
              <a:r>
                <a:rPr lang="en-IN" sz="3200" dirty="0">
                  <a:solidFill>
                    <a:srgbClr val="000000"/>
                  </a:solidFill>
                  <a:effectLst/>
                  <a:latin typeface="Calibri" panose="020F0502020204030204" pitchFamily="34" charset="0"/>
                  <a:ea typeface="Calibri" panose="020F0502020204030204" pitchFamily="34" charset="0"/>
                </a:rPr>
                <a:t>A x (BCD)</a:t>
              </a:r>
            </a:p>
          </p:txBody>
        </p:sp>
        <p:sp>
          <p:nvSpPr>
            <p:cNvPr id="59" name="Rectangle 58"/>
            <p:cNvSpPr/>
            <p:nvPr/>
          </p:nvSpPr>
          <p:spPr>
            <a:xfrm>
              <a:off x="13070624" y="3134825"/>
              <a:ext cx="24505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 </a:t>
              </a:r>
              <a:endParaRPr lang="en-IN" sz="1100">
                <a:solidFill>
                  <a:srgbClr val="000000"/>
                </a:solidFill>
                <a:effectLst/>
                <a:latin typeface="Calibri" panose="020F0502020204030204" pitchFamily="34" charset="0"/>
                <a:ea typeface="Calibri" panose="020F0502020204030204" pitchFamily="34" charset="0"/>
              </a:endParaRPr>
            </a:p>
          </p:txBody>
        </p:sp>
        <p:sp>
          <p:nvSpPr>
            <p:cNvPr id="60" name="Rectangle 59"/>
            <p:cNvSpPr/>
            <p:nvPr/>
          </p:nvSpPr>
          <p:spPr>
            <a:xfrm>
              <a:off x="10635661" y="3706325"/>
              <a:ext cx="4054164" cy="767990"/>
            </a:xfrm>
            <a:prstGeom prst="rect">
              <a:avLst/>
            </a:prstGeom>
            <a:ln>
              <a:noFill/>
            </a:ln>
          </p:spPr>
          <p:txBody>
            <a:bodyPr vert="horz" lIns="0" tIns="0" rIns="0" bIns="0" rtlCol="0">
              <a:noAutofit/>
            </a:bodyPr>
            <a:lstStyle/>
            <a:p>
              <a:pPr>
                <a:lnSpc>
                  <a:spcPct val="115000"/>
                </a:lnSpc>
                <a:spcAft>
                  <a:spcPts val="0"/>
                </a:spcAft>
              </a:pPr>
              <a:r>
                <a:rPr lang="en-IN" sz="3200" dirty="0">
                  <a:solidFill>
                    <a:srgbClr val="000000"/>
                  </a:solidFill>
                  <a:effectLst/>
                  <a:latin typeface="Calibri" panose="020F0502020204030204" pitchFamily="34" charset="0"/>
                  <a:ea typeface="Calibri" panose="020F0502020204030204" pitchFamily="34" charset="0"/>
                </a:rPr>
                <a:t>A x ((BC) x D) </a:t>
              </a:r>
            </a:p>
          </p:txBody>
        </p:sp>
        <p:sp>
          <p:nvSpPr>
            <p:cNvPr id="61" name="Rectangle 60"/>
            <p:cNvSpPr/>
            <p:nvPr/>
          </p:nvSpPr>
          <p:spPr>
            <a:xfrm>
              <a:off x="13684042" y="3706325"/>
              <a:ext cx="245056" cy="767990"/>
            </a:xfrm>
            <a:prstGeom prst="rect">
              <a:avLst/>
            </a:prstGeom>
            <a:ln>
              <a:noFill/>
            </a:ln>
          </p:spPr>
          <p:txBody>
            <a:bodyPr vert="horz" lIns="0" tIns="0" rIns="0" bIns="0" rtlCol="0">
              <a:noAutofit/>
            </a:bodyPr>
            <a:lstStyle/>
            <a:p>
              <a:pPr>
                <a:lnSpc>
                  <a:spcPct val="115000"/>
                </a:lnSpc>
                <a:spcAft>
                  <a:spcPts val="0"/>
                </a:spcAft>
              </a:pPr>
              <a:r>
                <a:rPr lang="en-IN" sz="3600">
                  <a:solidFill>
                    <a:srgbClr val="000000"/>
                  </a:solidFill>
                  <a:effectLst/>
                  <a:latin typeface="Calibri" panose="020F0502020204030204" pitchFamily="34" charset="0"/>
                  <a:ea typeface="Calibri" panose="020F0502020204030204" pitchFamily="34" charset="0"/>
                </a:rPr>
                <a:t> </a:t>
              </a:r>
              <a:endParaRPr lang="en-IN" sz="1100">
                <a:solidFill>
                  <a:srgbClr val="000000"/>
                </a:solidFill>
                <a:effectLst/>
                <a:latin typeface="Calibri" panose="020F0502020204030204" pitchFamily="34" charset="0"/>
                <a:ea typeface="Calibri" panose="020F0502020204030204" pitchFamily="34" charset="0"/>
              </a:endParaRPr>
            </a:p>
          </p:txBody>
        </p:sp>
        <p:sp>
          <p:nvSpPr>
            <p:cNvPr id="62" name="Rectangle 61"/>
            <p:cNvSpPr/>
            <p:nvPr/>
          </p:nvSpPr>
          <p:spPr>
            <a:xfrm>
              <a:off x="10508352" y="4277826"/>
              <a:ext cx="4160578" cy="767990"/>
            </a:xfrm>
            <a:prstGeom prst="rect">
              <a:avLst/>
            </a:prstGeom>
            <a:ln>
              <a:noFill/>
            </a:ln>
          </p:spPr>
          <p:txBody>
            <a:bodyPr vert="horz" lIns="0" tIns="0" rIns="0" bIns="0" rtlCol="0">
              <a:noAutofit/>
            </a:bodyPr>
            <a:lstStyle/>
            <a:p>
              <a:pPr>
                <a:lnSpc>
                  <a:spcPct val="115000"/>
                </a:lnSpc>
                <a:spcAft>
                  <a:spcPts val="0"/>
                </a:spcAft>
              </a:pPr>
              <a:r>
                <a:rPr lang="en-IN" sz="3200" dirty="0">
                  <a:solidFill>
                    <a:srgbClr val="000000"/>
                  </a:solidFill>
                  <a:effectLst/>
                  <a:latin typeface="Calibri" panose="020F0502020204030204" pitchFamily="34" charset="0"/>
                  <a:ea typeface="Calibri" panose="020F0502020204030204" pitchFamily="34" charset="0"/>
                </a:rPr>
                <a:t>A x ((</a:t>
              </a:r>
              <a:r>
                <a:rPr lang="en-IN" sz="3200" dirty="0" err="1">
                  <a:solidFill>
                    <a:srgbClr val="000000"/>
                  </a:solidFill>
                  <a:effectLst/>
                  <a:latin typeface="Calibri" panose="020F0502020204030204" pitchFamily="34" charset="0"/>
                  <a:ea typeface="Calibri" panose="020F0502020204030204" pitchFamily="34" charset="0"/>
                </a:rPr>
                <a:t>BxC</a:t>
              </a:r>
              <a:r>
                <a:rPr lang="en-IN" sz="3200" dirty="0">
                  <a:solidFill>
                    <a:srgbClr val="000000"/>
                  </a:solidFill>
                  <a:effectLst/>
                  <a:latin typeface="Calibri" panose="020F0502020204030204" pitchFamily="34" charset="0"/>
                  <a:ea typeface="Calibri" panose="020F0502020204030204" pitchFamily="34" charset="0"/>
                </a:rPr>
                <a:t>) x D)</a:t>
              </a:r>
            </a:p>
          </p:txBody>
        </p:sp>
      </p:grpSp>
      <p:sp>
        <p:nvSpPr>
          <p:cNvPr id="63" name="Rectangle 62"/>
          <p:cNvSpPr/>
          <p:nvPr/>
        </p:nvSpPr>
        <p:spPr>
          <a:xfrm>
            <a:off x="892823" y="6130417"/>
            <a:ext cx="7646410" cy="490435"/>
          </a:xfrm>
          <a:prstGeom prst="rect">
            <a:avLst/>
          </a:prstGeom>
          <a:ln>
            <a:noFill/>
          </a:ln>
        </p:spPr>
        <p:txBody>
          <a:bodyPr vert="horz" lIns="0" tIns="0" rIns="0" bIns="0" rtlCol="0">
            <a:noAutofit/>
          </a:bodyPr>
          <a:lstStyle/>
          <a:p>
            <a:pPr>
              <a:lnSpc>
                <a:spcPct val="115000"/>
              </a:lnSpc>
              <a:spcAft>
                <a:spcPts val="0"/>
              </a:spcAft>
            </a:pPr>
            <a:r>
              <a:rPr lang="en-IN" sz="2200" dirty="0">
                <a:solidFill>
                  <a:srgbClr val="000000"/>
                </a:solidFill>
                <a:effectLst/>
                <a:latin typeface="Calibri" panose="020F0502020204030204" pitchFamily="34" charset="0"/>
                <a:ea typeface="Calibri" panose="020F0502020204030204" pitchFamily="34" charset="0"/>
              </a:rPr>
              <a:t>M[1,3]=</a:t>
            </a:r>
            <a:r>
              <a:rPr lang="en-IN" sz="2200" dirty="0" err="1">
                <a:solidFill>
                  <a:srgbClr val="000000"/>
                </a:solidFill>
                <a:effectLst/>
                <a:latin typeface="Calibri" panose="020F0502020204030204" pitchFamily="34" charset="0"/>
                <a:ea typeface="Calibri" panose="020F0502020204030204" pitchFamily="34" charset="0"/>
              </a:rPr>
              <a:t>AxBxC</a:t>
            </a:r>
            <a:r>
              <a:rPr lang="en-IN" sz="2200" dirty="0">
                <a:solidFill>
                  <a:srgbClr val="000000"/>
                </a:solidFill>
                <a:latin typeface="Calibri" panose="020F0502020204030204" pitchFamily="34" charset="0"/>
                <a:ea typeface="Calibri" panose="020F0502020204030204" pitchFamily="34" charset="0"/>
              </a:rPr>
              <a:t>=min(M[1,1]+M[2,3]+30x10, M[1,2]+M[3,3]+30x10</a:t>
            </a:r>
            <a:endParaRPr lang="en-IN" sz="22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5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285547" y="155447"/>
            <a:ext cx="9877023" cy="703039"/>
          </a:xfrm>
        </p:spPr>
        <p:txBody>
          <a:bodyPr/>
          <a:lstStyle/>
          <a:p>
            <a:r>
              <a:rPr lang="en-US" b="1" dirty="0"/>
              <a:t>Fibonacci Numbers: Top-down approach  </a:t>
            </a:r>
          </a:p>
        </p:txBody>
      </p:sp>
      <p:sp>
        <p:nvSpPr>
          <p:cNvPr id="10" name="Content Placeholder 9"/>
          <p:cNvSpPr>
            <a:spLocks noGrp="1"/>
          </p:cNvSpPr>
          <p:nvPr>
            <p:ph idx="1"/>
          </p:nvPr>
        </p:nvSpPr>
        <p:spPr>
          <a:xfrm>
            <a:off x="177264" y="1541731"/>
            <a:ext cx="10515600" cy="4351338"/>
          </a:xfrm>
        </p:spPr>
        <p:txBody>
          <a:bodyPr>
            <a:noAutofit/>
          </a:bodyPr>
          <a:lstStyle/>
          <a:p>
            <a:r>
              <a:rPr lang="en-US" sz="2600" dirty="0"/>
              <a:t>Computing the n</a:t>
            </a:r>
            <a:r>
              <a:rPr lang="en-US" sz="2600" u="sng" baseline="30000" dirty="0"/>
              <a:t>th</a:t>
            </a:r>
            <a:r>
              <a:rPr lang="en-US" sz="2600" dirty="0"/>
              <a:t> Fibonacci number recursively:</a:t>
            </a:r>
          </a:p>
          <a:p>
            <a:pPr lvl="1"/>
            <a:r>
              <a:rPr lang="en-US" sz="2600" dirty="0"/>
              <a:t>F(n) = F(n-1) + F(n-2)</a:t>
            </a:r>
          </a:p>
          <a:p>
            <a:pPr lvl="1"/>
            <a:r>
              <a:rPr lang="en-US" sz="2600" dirty="0"/>
              <a:t>F(0) = 0</a:t>
            </a:r>
          </a:p>
          <a:p>
            <a:pPr lvl="1"/>
            <a:r>
              <a:rPr lang="en-US" sz="2600" dirty="0"/>
              <a:t>F(1) = 1</a:t>
            </a:r>
          </a:p>
        </p:txBody>
      </p:sp>
      <p:grpSp>
        <p:nvGrpSpPr>
          <p:cNvPr id="2" name="Group 17"/>
          <p:cNvGrpSpPr/>
          <p:nvPr/>
        </p:nvGrpSpPr>
        <p:grpSpPr>
          <a:xfrm>
            <a:off x="526960" y="3822785"/>
            <a:ext cx="5242775" cy="2246769"/>
            <a:chOff x="4572000" y="3048000"/>
            <a:chExt cx="4324409" cy="1996463"/>
          </a:xfrm>
        </p:grpSpPr>
        <p:sp>
          <p:nvSpPr>
            <p:cNvPr id="11" name="TextBox 10"/>
            <p:cNvSpPr txBox="1"/>
            <p:nvPr/>
          </p:nvSpPr>
          <p:spPr>
            <a:xfrm>
              <a:off x="4572000" y="3048000"/>
              <a:ext cx="4324409" cy="1996463"/>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lvl="1"/>
              <a:r>
                <a:rPr lang="en-US" sz="2000" b="1" dirty="0"/>
                <a:t> 		      </a:t>
              </a:r>
              <a:r>
                <a:rPr lang="en-US" sz="2000" b="1" i="1" dirty="0"/>
                <a:t>F</a:t>
              </a:r>
              <a:r>
                <a:rPr lang="en-US" sz="2000" b="1" dirty="0"/>
                <a:t>(</a:t>
              </a:r>
              <a:r>
                <a:rPr lang="en-US" sz="2000" b="1" i="1" dirty="0"/>
                <a:t>n</a:t>
              </a:r>
              <a:r>
                <a:rPr lang="en-US" sz="2000" b="1" dirty="0"/>
                <a:t>)</a:t>
              </a:r>
            </a:p>
            <a:p>
              <a:pPr lvl="1">
                <a:buNone/>
              </a:pPr>
              <a:r>
                <a:rPr lang="en-US" sz="2000" b="1" dirty="0"/>
                <a:t>	</a:t>
              </a:r>
            </a:p>
            <a:p>
              <a:pPr lvl="1">
                <a:buNone/>
              </a:pPr>
              <a:endParaRPr lang="en-US" sz="2000" b="1" dirty="0"/>
            </a:p>
            <a:p>
              <a:pPr lvl="1">
                <a:buNone/>
              </a:pPr>
              <a:r>
                <a:rPr lang="en-US" sz="2000" b="1" dirty="0"/>
                <a:t>            </a:t>
              </a:r>
              <a:r>
                <a:rPr lang="en-US" sz="2000" b="1" i="1" dirty="0"/>
                <a:t>F</a:t>
              </a:r>
              <a:r>
                <a:rPr lang="en-US" sz="2000" b="1" dirty="0"/>
                <a:t>(</a:t>
              </a:r>
              <a:r>
                <a:rPr lang="en-US" sz="2000" b="1" i="1" dirty="0"/>
                <a:t>n-</a:t>
              </a:r>
              <a:r>
                <a:rPr lang="en-US" sz="2000" b="1" dirty="0"/>
                <a:t>1)             </a:t>
              </a:r>
              <a:r>
                <a:rPr lang="en-US" sz="2000" b="1" i="1" dirty="0"/>
                <a:t> +             F</a:t>
              </a:r>
              <a:r>
                <a:rPr lang="en-US" sz="2000" b="1" dirty="0"/>
                <a:t>(</a:t>
              </a:r>
              <a:r>
                <a:rPr lang="en-US" sz="2000" b="1" i="1" dirty="0"/>
                <a:t>n-</a:t>
              </a:r>
              <a:r>
                <a:rPr lang="en-US" sz="2000" b="1" dirty="0"/>
                <a:t>2)</a:t>
              </a:r>
            </a:p>
            <a:p>
              <a:pPr lvl="1">
                <a:buNone/>
              </a:pPr>
              <a:endParaRPr lang="en-US" sz="2000" b="1" dirty="0"/>
            </a:p>
            <a:p>
              <a:pPr lvl="1">
                <a:buNone/>
              </a:pPr>
              <a:endParaRPr lang="en-US" sz="2000" b="1" i="1" dirty="0"/>
            </a:p>
            <a:p>
              <a:pPr lvl="1">
                <a:buNone/>
              </a:pPr>
              <a:r>
                <a:rPr lang="en-US" sz="2000" b="1" i="1" dirty="0"/>
                <a:t>F</a:t>
              </a:r>
              <a:r>
                <a:rPr lang="en-US" sz="2000" b="1" dirty="0"/>
                <a:t>(</a:t>
              </a:r>
              <a:r>
                <a:rPr lang="en-US" sz="2000" b="1" i="1" dirty="0"/>
                <a:t>n-</a:t>
              </a:r>
              <a:r>
                <a:rPr lang="en-US" sz="2000" b="1" dirty="0"/>
                <a:t>2)     </a:t>
              </a:r>
              <a:r>
                <a:rPr lang="en-US" sz="2000" b="1" i="1" dirty="0"/>
                <a:t>+     F</a:t>
              </a:r>
              <a:r>
                <a:rPr lang="en-US" sz="2000" b="1" dirty="0"/>
                <a:t>(</a:t>
              </a:r>
              <a:r>
                <a:rPr lang="en-US" sz="2000" b="1" i="1" dirty="0"/>
                <a:t>n-</a:t>
              </a:r>
              <a:r>
                <a:rPr lang="en-US" sz="2000" b="1" dirty="0"/>
                <a:t>3)          </a:t>
              </a:r>
              <a:r>
                <a:rPr lang="en-US" sz="2000" b="1" i="1" dirty="0"/>
                <a:t>F</a:t>
              </a:r>
              <a:r>
                <a:rPr lang="en-US" sz="2000" b="1" dirty="0"/>
                <a:t>(</a:t>
              </a:r>
              <a:r>
                <a:rPr lang="en-US" sz="2000" b="1" i="1" dirty="0"/>
                <a:t>n-</a:t>
              </a:r>
              <a:r>
                <a:rPr lang="en-US" sz="2000" b="1" dirty="0"/>
                <a:t>3)     </a:t>
              </a:r>
              <a:r>
                <a:rPr lang="en-US" sz="2000" b="1" i="1" dirty="0"/>
                <a:t>+     F</a:t>
              </a:r>
              <a:r>
                <a:rPr lang="en-US" sz="2000" b="1" dirty="0"/>
                <a:t>(</a:t>
              </a:r>
              <a:r>
                <a:rPr lang="en-US" sz="2000" b="1" i="1" dirty="0"/>
                <a:t>n-</a:t>
              </a:r>
              <a:r>
                <a:rPr lang="en-US" sz="2000" b="1" dirty="0"/>
                <a:t>4)</a:t>
              </a:r>
            </a:p>
          </p:txBody>
        </p:sp>
        <p:sp>
          <p:nvSpPr>
            <p:cNvPr id="12" name="Line 4"/>
            <p:cNvSpPr>
              <a:spLocks noChangeShapeType="1"/>
            </p:cNvSpPr>
            <p:nvPr/>
          </p:nvSpPr>
          <p:spPr bwMode="auto">
            <a:xfrm flipH="1">
              <a:off x="5729661" y="3448736"/>
              <a:ext cx="899737" cy="418446"/>
            </a:xfrm>
            <a:prstGeom prst="line">
              <a:avLst/>
            </a:prstGeom>
            <a:noFill/>
            <a:ln w="9525">
              <a:solidFill>
                <a:schemeClr val="tx1"/>
              </a:solidFill>
              <a:round/>
              <a:headEnd/>
              <a:tailEnd type="triangle" w="med" len="med"/>
            </a:ln>
            <a:effectLst/>
          </p:spPr>
          <p:txBody>
            <a:bodyPr wrap="none" anchor="ctr"/>
            <a:lstStyle/>
            <a:p>
              <a:endParaRPr lang="en-US"/>
            </a:p>
          </p:txBody>
        </p:sp>
        <p:sp>
          <p:nvSpPr>
            <p:cNvPr id="13" name="Line 5"/>
            <p:cNvSpPr>
              <a:spLocks noChangeShapeType="1"/>
            </p:cNvSpPr>
            <p:nvPr/>
          </p:nvSpPr>
          <p:spPr bwMode="auto">
            <a:xfrm>
              <a:off x="6629398" y="3433042"/>
              <a:ext cx="1089613" cy="519036"/>
            </a:xfrm>
            <a:prstGeom prst="line">
              <a:avLst/>
            </a:prstGeom>
            <a:noFill/>
            <a:ln w="9525">
              <a:solidFill>
                <a:schemeClr val="tx1"/>
              </a:solidFill>
              <a:round/>
              <a:headEnd/>
              <a:tailEnd type="triangle" w="med" len="med"/>
            </a:ln>
            <a:effectLst/>
          </p:spPr>
          <p:txBody>
            <a:bodyPr wrap="none" anchor="ctr"/>
            <a:lstStyle/>
            <a:p>
              <a:endParaRPr lang="en-US"/>
            </a:p>
          </p:txBody>
        </p:sp>
        <p:sp>
          <p:nvSpPr>
            <p:cNvPr id="14" name="Line 6"/>
            <p:cNvSpPr>
              <a:spLocks noChangeShapeType="1"/>
            </p:cNvSpPr>
            <p:nvPr/>
          </p:nvSpPr>
          <p:spPr bwMode="auto">
            <a:xfrm flipH="1">
              <a:off x="5257801" y="4149496"/>
              <a:ext cx="471860" cy="421088"/>
            </a:xfrm>
            <a:prstGeom prst="line">
              <a:avLst/>
            </a:prstGeom>
            <a:noFill/>
            <a:ln w="9525">
              <a:solidFill>
                <a:schemeClr val="tx1"/>
              </a:solidFill>
              <a:round/>
              <a:headEnd/>
              <a:tailEnd type="triangle" w="med" len="med"/>
            </a:ln>
            <a:effectLst/>
          </p:spPr>
          <p:txBody>
            <a:bodyPr wrap="none" anchor="ctr"/>
            <a:lstStyle/>
            <a:p>
              <a:endParaRPr lang="en-US"/>
            </a:p>
          </p:txBody>
        </p:sp>
        <p:sp>
          <p:nvSpPr>
            <p:cNvPr id="15" name="Line 7"/>
            <p:cNvSpPr>
              <a:spLocks noChangeShapeType="1"/>
            </p:cNvSpPr>
            <p:nvPr/>
          </p:nvSpPr>
          <p:spPr bwMode="auto">
            <a:xfrm>
              <a:off x="5729661" y="4149496"/>
              <a:ext cx="533400" cy="443450"/>
            </a:xfrm>
            <a:prstGeom prst="line">
              <a:avLst/>
            </a:prstGeom>
            <a:noFill/>
            <a:ln w="9525">
              <a:solidFill>
                <a:schemeClr val="tx1"/>
              </a:solidFill>
              <a:round/>
              <a:headEnd/>
              <a:tailEnd type="triangle" w="med" len="med"/>
            </a:ln>
            <a:effectLst/>
          </p:spPr>
          <p:txBody>
            <a:bodyPr wrap="none" anchor="ctr"/>
            <a:lstStyle/>
            <a:p>
              <a:endParaRPr lang="en-US"/>
            </a:p>
          </p:txBody>
        </p:sp>
        <p:sp>
          <p:nvSpPr>
            <p:cNvPr id="16" name="Line 8"/>
            <p:cNvSpPr>
              <a:spLocks noChangeShapeType="1"/>
            </p:cNvSpPr>
            <p:nvPr/>
          </p:nvSpPr>
          <p:spPr bwMode="auto">
            <a:xfrm flipH="1">
              <a:off x="7318483" y="4220409"/>
              <a:ext cx="400528" cy="467747"/>
            </a:xfrm>
            <a:prstGeom prst="line">
              <a:avLst/>
            </a:prstGeom>
            <a:noFill/>
            <a:ln w="9525">
              <a:solidFill>
                <a:schemeClr val="tx1"/>
              </a:solidFill>
              <a:round/>
              <a:headEnd/>
              <a:tailEnd type="triangle" w="med" len="med"/>
            </a:ln>
            <a:effectLst/>
          </p:spPr>
          <p:txBody>
            <a:bodyPr wrap="none" anchor="ctr"/>
            <a:lstStyle/>
            <a:p>
              <a:endParaRPr lang="en-US"/>
            </a:p>
          </p:txBody>
        </p:sp>
        <p:sp>
          <p:nvSpPr>
            <p:cNvPr id="17" name="Line 9"/>
            <p:cNvSpPr>
              <a:spLocks noChangeShapeType="1"/>
            </p:cNvSpPr>
            <p:nvPr/>
          </p:nvSpPr>
          <p:spPr bwMode="auto">
            <a:xfrm>
              <a:off x="7735950" y="4224699"/>
              <a:ext cx="629894" cy="490109"/>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19" name="TextBox 18"/>
          <p:cNvSpPr txBox="1"/>
          <p:nvPr/>
        </p:nvSpPr>
        <p:spPr>
          <a:xfrm>
            <a:off x="7167048" y="945193"/>
            <a:ext cx="4241097" cy="267765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400" b="1" dirty="0" err="1">
                <a:solidFill>
                  <a:srgbClr val="0070C0"/>
                </a:solidFill>
              </a:rPr>
              <a:t>int</a:t>
            </a:r>
            <a:r>
              <a:rPr lang="en-US" sz="2400" b="1" dirty="0">
                <a:solidFill>
                  <a:srgbClr val="0070C0"/>
                </a:solidFill>
              </a:rPr>
              <a:t> </a:t>
            </a:r>
            <a:r>
              <a:rPr lang="en-US" sz="2400" b="1" dirty="0"/>
              <a:t>Fib(</a:t>
            </a:r>
            <a:r>
              <a:rPr lang="en-US" sz="2400" b="1" dirty="0" err="1">
                <a:solidFill>
                  <a:srgbClr val="0070C0"/>
                </a:solidFill>
              </a:rPr>
              <a:t>int</a:t>
            </a:r>
            <a:r>
              <a:rPr lang="en-US" sz="2400" b="1" dirty="0">
                <a:solidFill>
                  <a:srgbClr val="0070C0"/>
                </a:solidFill>
              </a:rPr>
              <a:t> </a:t>
            </a:r>
            <a:r>
              <a:rPr lang="en-US" sz="2400" b="1" dirty="0"/>
              <a:t>n)   </a:t>
            </a:r>
          </a:p>
          <a:p>
            <a:r>
              <a:rPr lang="en-US" sz="2400" b="1" dirty="0"/>
              <a:t>{</a:t>
            </a:r>
            <a:br>
              <a:rPr lang="en-US" sz="2400" b="1" dirty="0"/>
            </a:br>
            <a:r>
              <a:rPr lang="en-US" sz="2400" b="1" dirty="0"/>
              <a:t>    </a:t>
            </a:r>
            <a:r>
              <a:rPr lang="en-US" sz="2400" b="1" dirty="0">
                <a:solidFill>
                  <a:srgbClr val="0070C0"/>
                </a:solidFill>
              </a:rPr>
              <a:t>if</a:t>
            </a:r>
            <a:r>
              <a:rPr lang="en-US" sz="2400" b="1" dirty="0"/>
              <a:t> (n &lt;= 1)</a:t>
            </a:r>
            <a:br>
              <a:rPr lang="en-US" sz="2400" b="1" dirty="0"/>
            </a:br>
            <a:r>
              <a:rPr lang="en-US" sz="2400" b="1" dirty="0"/>
              <a:t>        </a:t>
            </a:r>
            <a:r>
              <a:rPr lang="en-US" sz="2400" b="1" dirty="0">
                <a:solidFill>
                  <a:srgbClr val="0070C0"/>
                </a:solidFill>
              </a:rPr>
              <a:t>return</a:t>
            </a:r>
            <a:r>
              <a:rPr lang="en-US" sz="2400" b="1" dirty="0"/>
              <a:t> 1;</a:t>
            </a:r>
            <a:br>
              <a:rPr lang="en-US" sz="2400" b="1" dirty="0"/>
            </a:br>
            <a:r>
              <a:rPr lang="en-US" sz="2400" b="1" dirty="0"/>
              <a:t>    </a:t>
            </a:r>
            <a:r>
              <a:rPr lang="en-US" sz="2400" b="1" dirty="0">
                <a:solidFill>
                  <a:srgbClr val="0070C0"/>
                </a:solidFill>
              </a:rPr>
              <a:t>else</a:t>
            </a:r>
            <a:br>
              <a:rPr lang="en-US" sz="2400" b="1" dirty="0"/>
            </a:br>
            <a:r>
              <a:rPr lang="en-US" sz="2400" b="1" dirty="0"/>
              <a:t>        </a:t>
            </a:r>
            <a:r>
              <a:rPr lang="en-US" sz="2400" b="1" dirty="0">
                <a:solidFill>
                  <a:srgbClr val="0070C0"/>
                </a:solidFill>
              </a:rPr>
              <a:t>return</a:t>
            </a:r>
            <a:r>
              <a:rPr lang="en-US" sz="2400" b="1" dirty="0"/>
              <a:t> Fib(n - 1) + Fib(n - 2);</a:t>
            </a:r>
            <a:br>
              <a:rPr lang="en-US" sz="2400" b="1" dirty="0"/>
            </a:br>
            <a:r>
              <a:rPr lang="en-US" sz="2400" b="1" dirty="0"/>
              <a:t>}</a:t>
            </a:r>
          </a:p>
        </p:txBody>
      </p:sp>
      <p:sp>
        <p:nvSpPr>
          <p:cNvPr id="18" name="Content Placeholder 2"/>
          <p:cNvSpPr txBox="1">
            <a:spLocks/>
          </p:cNvSpPr>
          <p:nvPr/>
        </p:nvSpPr>
        <p:spPr>
          <a:xfrm>
            <a:off x="5840117" y="3732156"/>
            <a:ext cx="6283310" cy="2753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What is the Recurrence relationship?</a:t>
            </a:r>
          </a:p>
          <a:p>
            <a:pPr lvl="1"/>
            <a:r>
              <a:rPr lang="en-US" sz="2600" dirty="0"/>
              <a:t>T(n) = T(n-1) + T(n-2) + 1</a:t>
            </a:r>
          </a:p>
          <a:p>
            <a:r>
              <a:rPr lang="en-US" sz="2600" dirty="0"/>
              <a:t>What is the solution to this?</a:t>
            </a:r>
          </a:p>
          <a:p>
            <a:pPr lvl="1"/>
            <a:r>
              <a:rPr lang="en-US" sz="2600" dirty="0"/>
              <a:t>Clearly it is O(2</a:t>
            </a:r>
            <a:r>
              <a:rPr lang="en-US" sz="2600" baseline="30000" dirty="0"/>
              <a:t>n</a:t>
            </a:r>
            <a:r>
              <a:rPr lang="en-US" sz="2600" dirty="0"/>
              <a:t>).</a:t>
            </a:r>
          </a:p>
          <a:p>
            <a:pPr lvl="1"/>
            <a:r>
              <a:rPr lang="en-US" sz="2600" dirty="0"/>
              <a:t>You should notice that T(n) grows very similarly to F(n), so in fact T(n) = </a:t>
            </a:r>
            <a:r>
              <a:rPr lang="en-US" sz="2600" dirty="0">
                <a:sym typeface="Symbol"/>
              </a:rPr>
              <a:t></a:t>
            </a:r>
            <a:r>
              <a:rPr lang="en-US" sz="2600" dirty="0"/>
              <a:t>(F(n)).</a:t>
            </a:r>
          </a:p>
        </p:txBody>
      </p:sp>
    </p:spTree>
    <p:extLst>
      <p:ext uri="{BB962C8B-B14F-4D97-AF65-F5344CB8AC3E}">
        <p14:creationId xmlns:p14="http://schemas.microsoft.com/office/powerpoint/2010/main" val="110948032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98" y="236337"/>
            <a:ext cx="10263389" cy="858368"/>
          </a:xfrm>
        </p:spPr>
        <p:txBody>
          <a:bodyPr/>
          <a:lstStyle/>
          <a:p>
            <a:r>
              <a:rPr lang="en-IN" b="1" dirty="0"/>
              <a:t>Algorithm</a:t>
            </a:r>
          </a:p>
        </p:txBody>
      </p:sp>
      <p:sp>
        <p:nvSpPr>
          <p:cNvPr id="3" name="Content Placeholder 2"/>
          <p:cNvSpPr>
            <a:spLocks noGrp="1"/>
          </p:cNvSpPr>
          <p:nvPr>
            <p:ph idx="1"/>
          </p:nvPr>
        </p:nvSpPr>
        <p:spPr>
          <a:xfrm>
            <a:off x="494227" y="1197735"/>
            <a:ext cx="11203546" cy="4966349"/>
          </a:xfrm>
        </p:spPr>
        <p:txBody>
          <a:bodyPr>
            <a:normAutofit fontScale="85000" lnSpcReduction="20000"/>
          </a:bodyPr>
          <a:lstStyle/>
          <a:p>
            <a:pPr marL="0" indent="0">
              <a:buNone/>
            </a:pPr>
            <a:r>
              <a:rPr lang="en-IN" dirty="0">
                <a:latin typeface="Bodoni MT" panose="02070603080606020203" pitchFamily="18" charset="0"/>
              </a:rPr>
              <a:t>for </a:t>
            </a:r>
            <a:r>
              <a:rPr lang="en-IN" dirty="0" err="1">
                <a:latin typeface="Bodoni MT" panose="02070603080606020203" pitchFamily="18" charset="0"/>
              </a:rPr>
              <a:t>i</a:t>
            </a:r>
            <a:r>
              <a:rPr lang="en-IN" dirty="0">
                <a:latin typeface="Bodoni MT" panose="02070603080606020203" pitchFamily="18" charset="0"/>
              </a:rPr>
              <a:t> := 1 to n do M[</a:t>
            </a:r>
            <a:r>
              <a:rPr lang="en-IN" dirty="0" err="1">
                <a:latin typeface="Bodoni MT" panose="02070603080606020203" pitchFamily="18" charset="0"/>
              </a:rPr>
              <a:t>i,i</a:t>
            </a:r>
            <a:r>
              <a:rPr lang="en-IN" dirty="0">
                <a:latin typeface="Bodoni MT" panose="02070603080606020203" pitchFamily="18" charset="0"/>
              </a:rPr>
              <a:t>] := 0</a:t>
            </a:r>
          </a:p>
          <a:p>
            <a:pPr marL="0" indent="0">
              <a:buNone/>
            </a:pPr>
            <a:r>
              <a:rPr lang="en-IN" dirty="0">
                <a:latin typeface="Bodoni MT" panose="02070603080606020203" pitchFamily="18" charset="0"/>
              </a:rPr>
              <a:t>for d := 1 to n-1 do  // diagonals    </a:t>
            </a:r>
          </a:p>
          <a:p>
            <a:pPr marL="0" indent="0">
              <a:buNone/>
            </a:pPr>
            <a:r>
              <a:rPr lang="en-IN" dirty="0">
                <a:latin typeface="Bodoni MT" panose="02070603080606020203" pitchFamily="18" charset="0"/>
              </a:rPr>
              <a:t>for </a:t>
            </a:r>
            <a:r>
              <a:rPr lang="en-IN" dirty="0" err="1">
                <a:latin typeface="Bodoni MT" panose="02070603080606020203" pitchFamily="18" charset="0"/>
              </a:rPr>
              <a:t>i</a:t>
            </a:r>
            <a:r>
              <a:rPr lang="en-IN" dirty="0">
                <a:latin typeface="Bodoni MT" panose="02070603080606020203" pitchFamily="18" charset="0"/>
              </a:rPr>
              <a:t> := 1 to n-d do // rows entry on d-</a:t>
            </a:r>
            <a:r>
              <a:rPr lang="en-IN" dirty="0" err="1">
                <a:latin typeface="Bodoni MT" panose="02070603080606020203" pitchFamily="18" charset="0"/>
              </a:rPr>
              <a:t>th</a:t>
            </a:r>
            <a:r>
              <a:rPr lang="en-IN" dirty="0">
                <a:latin typeface="Bodoni MT" panose="02070603080606020203" pitchFamily="18" charset="0"/>
              </a:rPr>
              <a:t> diagonal      </a:t>
            </a:r>
          </a:p>
          <a:p>
            <a:pPr marL="0" indent="0">
              <a:buNone/>
            </a:pPr>
            <a:r>
              <a:rPr lang="en-IN" dirty="0">
                <a:latin typeface="Bodoni MT" panose="02070603080606020203" pitchFamily="18" charset="0"/>
              </a:rPr>
              <a:t>j := </a:t>
            </a:r>
            <a:r>
              <a:rPr lang="en-IN" dirty="0" err="1">
                <a:latin typeface="Bodoni MT" panose="02070603080606020203" pitchFamily="18" charset="0"/>
              </a:rPr>
              <a:t>i</a:t>
            </a:r>
            <a:r>
              <a:rPr lang="en-IN" dirty="0">
                <a:latin typeface="Bodoni MT" panose="02070603080606020203" pitchFamily="18" charset="0"/>
              </a:rPr>
              <a:t> + d    // column corresponding to row </a:t>
            </a:r>
            <a:r>
              <a:rPr lang="en-IN" dirty="0" err="1">
                <a:latin typeface="Bodoni MT" panose="02070603080606020203" pitchFamily="18" charset="0"/>
              </a:rPr>
              <a:t>i</a:t>
            </a:r>
            <a:r>
              <a:rPr lang="en-IN" dirty="0">
                <a:latin typeface="Bodoni MT" panose="02070603080606020203" pitchFamily="18" charset="0"/>
              </a:rPr>
              <a:t> on d-</a:t>
            </a:r>
            <a:r>
              <a:rPr lang="en-IN" dirty="0" err="1">
                <a:latin typeface="Bodoni MT" panose="02070603080606020203" pitchFamily="18" charset="0"/>
              </a:rPr>
              <a:t>th</a:t>
            </a:r>
            <a:r>
              <a:rPr lang="en-IN" dirty="0">
                <a:latin typeface="Bodoni MT" panose="02070603080606020203" pitchFamily="18" charset="0"/>
              </a:rPr>
              <a:t> diagonal   M[</a:t>
            </a:r>
            <a:r>
              <a:rPr lang="en-IN" dirty="0" err="1">
                <a:latin typeface="Bodoni MT" panose="02070603080606020203" pitchFamily="18" charset="0"/>
              </a:rPr>
              <a:t>i,j</a:t>
            </a:r>
            <a:r>
              <a:rPr lang="en-IN" dirty="0">
                <a:latin typeface="Bodoni MT" panose="02070603080606020203" pitchFamily="18" charset="0"/>
              </a:rPr>
              <a:t>] := infinity       </a:t>
            </a:r>
          </a:p>
          <a:p>
            <a:pPr marL="0" indent="0">
              <a:buNone/>
            </a:pPr>
            <a:r>
              <a:rPr lang="en-IN" dirty="0">
                <a:latin typeface="Bodoni MT" panose="02070603080606020203" pitchFamily="18" charset="0"/>
              </a:rPr>
              <a:t>for k := </a:t>
            </a:r>
            <a:r>
              <a:rPr lang="en-IN" dirty="0" err="1">
                <a:latin typeface="Bodoni MT" panose="02070603080606020203" pitchFamily="18" charset="0"/>
              </a:rPr>
              <a:t>i</a:t>
            </a:r>
            <a:r>
              <a:rPr lang="en-IN" dirty="0">
                <a:latin typeface="Bodoni MT" panose="02070603080606020203" pitchFamily="18" charset="0"/>
              </a:rPr>
              <a:t> to j-1 to          </a:t>
            </a:r>
          </a:p>
          <a:p>
            <a:pPr marL="0" indent="0">
              <a:buNone/>
            </a:pPr>
            <a:r>
              <a:rPr lang="en-IN" dirty="0">
                <a:latin typeface="Bodoni MT" panose="02070603080606020203" pitchFamily="18" charset="0"/>
              </a:rPr>
              <a:t>M[</a:t>
            </a:r>
            <a:r>
              <a:rPr lang="en-IN" dirty="0" err="1">
                <a:latin typeface="Bodoni MT" panose="02070603080606020203" pitchFamily="18" charset="0"/>
              </a:rPr>
              <a:t>i,j</a:t>
            </a:r>
            <a:r>
              <a:rPr lang="en-IN" dirty="0">
                <a:latin typeface="Bodoni MT" panose="02070603080606020203" pitchFamily="18" charset="0"/>
              </a:rPr>
              <a:t>] := min(M[</a:t>
            </a:r>
            <a:r>
              <a:rPr lang="en-IN" dirty="0" err="1">
                <a:latin typeface="Bodoni MT" panose="02070603080606020203" pitchFamily="18" charset="0"/>
              </a:rPr>
              <a:t>i,j</a:t>
            </a:r>
            <a:r>
              <a:rPr lang="en-IN" dirty="0">
                <a:latin typeface="Bodoni MT" panose="02070603080606020203" pitchFamily="18" charset="0"/>
              </a:rPr>
              <a:t>], M[</a:t>
            </a:r>
            <a:r>
              <a:rPr lang="en-IN" dirty="0" err="1">
                <a:latin typeface="Bodoni MT" panose="02070603080606020203" pitchFamily="18" charset="0"/>
              </a:rPr>
              <a:t>i,k</a:t>
            </a:r>
            <a:r>
              <a:rPr lang="en-IN" dirty="0">
                <a:latin typeface="Bodoni MT" panose="02070603080606020203" pitchFamily="18" charset="0"/>
              </a:rPr>
              <a:t>]+M[k+1,j]+d</a:t>
            </a:r>
            <a:r>
              <a:rPr lang="en-IN" baseline="-25000" dirty="0">
                <a:latin typeface="Bodoni MT" panose="02070603080606020203" pitchFamily="18" charset="0"/>
              </a:rPr>
              <a:t>i-1</a:t>
            </a:r>
            <a:r>
              <a:rPr lang="en-IN" dirty="0">
                <a:latin typeface="Bodoni MT" panose="02070603080606020203" pitchFamily="18" charset="0"/>
              </a:rPr>
              <a:t>d</a:t>
            </a:r>
            <a:r>
              <a:rPr lang="en-IN" baseline="-25000" dirty="0">
                <a:latin typeface="Bodoni MT" panose="02070603080606020203" pitchFamily="18" charset="0"/>
              </a:rPr>
              <a:t>k</a:t>
            </a:r>
            <a:r>
              <a:rPr lang="en-IN" dirty="0">
                <a:latin typeface="Bodoni MT" panose="02070603080606020203" pitchFamily="18" charset="0"/>
              </a:rPr>
              <a:t>d</a:t>
            </a:r>
            <a:r>
              <a:rPr lang="en-IN" baseline="-25000" dirty="0">
                <a:latin typeface="Bodoni MT" panose="02070603080606020203" pitchFamily="18" charset="0"/>
              </a:rPr>
              <a:t>j</a:t>
            </a:r>
            <a:r>
              <a:rPr lang="en-IN" dirty="0">
                <a:latin typeface="Bodoni MT" panose="02070603080606020203" pitchFamily="18" charset="0"/>
              </a:rPr>
              <a:t>)       </a:t>
            </a:r>
          </a:p>
          <a:p>
            <a:pPr marL="0" indent="0">
              <a:buNone/>
            </a:pPr>
            <a:r>
              <a:rPr lang="en-IN" dirty="0">
                <a:latin typeface="Bodoni MT" panose="02070603080606020203" pitchFamily="18" charset="0"/>
              </a:rPr>
              <a:t> if previous line changed value of M[</a:t>
            </a:r>
            <a:r>
              <a:rPr lang="en-IN" dirty="0" err="1">
                <a:latin typeface="Bodoni MT" panose="02070603080606020203" pitchFamily="18" charset="0"/>
              </a:rPr>
              <a:t>i,j</a:t>
            </a:r>
            <a:r>
              <a:rPr lang="en-IN" dirty="0">
                <a:latin typeface="Bodoni MT" panose="02070603080606020203" pitchFamily="18" charset="0"/>
              </a:rPr>
              <a:t>] then S[</a:t>
            </a:r>
            <a:r>
              <a:rPr lang="en-IN" dirty="0" err="1">
                <a:latin typeface="Bodoni MT" panose="02070603080606020203" pitchFamily="18" charset="0"/>
              </a:rPr>
              <a:t>i,j</a:t>
            </a:r>
            <a:r>
              <a:rPr lang="en-IN" dirty="0">
                <a:latin typeface="Bodoni MT" panose="02070603080606020203" pitchFamily="18" charset="0"/>
              </a:rPr>
              <a:t>] := k // To keep track of cheapest split point found so far:  between </a:t>
            </a:r>
            <a:r>
              <a:rPr lang="en-IN" dirty="0" err="1">
                <a:latin typeface="Bodoni MT" panose="02070603080606020203" pitchFamily="18" charset="0"/>
              </a:rPr>
              <a:t>A</a:t>
            </a:r>
            <a:r>
              <a:rPr lang="en-IN" baseline="-25000" dirty="0" err="1">
                <a:latin typeface="Bodoni MT" panose="02070603080606020203" pitchFamily="18" charset="0"/>
              </a:rPr>
              <a:t>k</a:t>
            </a:r>
            <a:r>
              <a:rPr lang="en-IN" dirty="0">
                <a:latin typeface="Bodoni MT" panose="02070603080606020203" pitchFamily="18" charset="0"/>
              </a:rPr>
              <a:t> and A</a:t>
            </a:r>
            <a:r>
              <a:rPr lang="en-IN" baseline="-25000" dirty="0">
                <a:latin typeface="Bodoni MT" panose="02070603080606020203" pitchFamily="18" charset="0"/>
              </a:rPr>
              <a:t>k+1</a:t>
            </a:r>
          </a:p>
          <a:p>
            <a:pPr marL="0" indent="0">
              <a:buNone/>
            </a:pPr>
            <a:r>
              <a:rPr lang="en-IN" dirty="0" err="1">
                <a:latin typeface="Bodoni MT" panose="02070603080606020203" pitchFamily="18" charset="0"/>
              </a:rPr>
              <a:t>endfor</a:t>
            </a:r>
            <a:r>
              <a:rPr lang="en-IN" dirty="0">
                <a:latin typeface="Bodoni MT" panose="02070603080606020203" pitchFamily="18" charset="0"/>
              </a:rPr>
              <a:t>    </a:t>
            </a:r>
          </a:p>
          <a:p>
            <a:pPr marL="0" indent="0">
              <a:buNone/>
            </a:pPr>
            <a:r>
              <a:rPr lang="en-IN" dirty="0" err="1">
                <a:latin typeface="Bodoni MT" panose="02070603080606020203" pitchFamily="18" charset="0"/>
              </a:rPr>
              <a:t>endfor</a:t>
            </a:r>
            <a:r>
              <a:rPr lang="en-IN" dirty="0">
                <a:latin typeface="Bodoni MT" panose="02070603080606020203" pitchFamily="18" charset="0"/>
              </a:rPr>
              <a:t> </a:t>
            </a:r>
          </a:p>
          <a:p>
            <a:pPr marL="0" indent="0">
              <a:buNone/>
            </a:pPr>
            <a:r>
              <a:rPr lang="en-IN" dirty="0" err="1">
                <a:latin typeface="Bodoni MT" panose="02070603080606020203" pitchFamily="18" charset="0"/>
              </a:rPr>
              <a:t>endfor</a:t>
            </a:r>
            <a:endParaRPr lang="en-IN" dirty="0">
              <a:latin typeface="Bodoni MT" panose="02070603080606020203" pitchFamily="18" charset="0"/>
            </a:endParaRPr>
          </a:p>
          <a:p>
            <a:pPr marL="0" indent="0">
              <a:buNone/>
            </a:pPr>
            <a:endParaRPr lang="en-IN" dirty="0"/>
          </a:p>
          <a:p>
            <a:pPr>
              <a:buFont typeface="Courier New" panose="02070309020205020404" pitchFamily="49" charset="0"/>
              <a:buChar char="o"/>
            </a:pPr>
            <a:r>
              <a:rPr lang="en-IN" b="1" dirty="0"/>
              <a:t>Running time O(n3)</a:t>
            </a:r>
          </a:p>
          <a:p>
            <a:pPr marL="0" indent="0">
              <a:buNone/>
            </a:pPr>
            <a:endParaRPr lang="en-IN" dirty="0"/>
          </a:p>
        </p:txBody>
      </p:sp>
    </p:spTree>
    <p:extLst>
      <p:ext uri="{BB962C8B-B14F-4D97-AF65-F5344CB8AC3E}">
        <p14:creationId xmlns:p14="http://schemas.microsoft.com/office/powerpoint/2010/main" val="2175095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4" y="231820"/>
            <a:ext cx="10366420" cy="811369"/>
          </a:xfrm>
        </p:spPr>
        <p:txBody>
          <a:bodyPr>
            <a:normAutofit/>
          </a:bodyPr>
          <a:lstStyle/>
          <a:p>
            <a:r>
              <a:rPr lang="en-IN" b="1" dirty="0"/>
              <a:t>Example</a:t>
            </a:r>
          </a:p>
        </p:txBody>
      </p:sp>
      <p:sp>
        <p:nvSpPr>
          <p:cNvPr id="3" name="Content Placeholder 2"/>
          <p:cNvSpPr>
            <a:spLocks noGrp="1"/>
          </p:cNvSpPr>
          <p:nvPr>
            <p:ph idx="1"/>
          </p:nvPr>
        </p:nvSpPr>
        <p:spPr>
          <a:xfrm>
            <a:off x="245772" y="1043189"/>
            <a:ext cx="10868696" cy="1046363"/>
          </a:xfrm>
        </p:spPr>
        <p:txBody>
          <a:bodyPr/>
          <a:lstStyle/>
          <a:p>
            <a:r>
              <a:rPr lang="en-IN" dirty="0"/>
              <a:t>Given a chain of  four matrices A</a:t>
            </a:r>
            <a:r>
              <a:rPr lang="en-IN" baseline="-25000" dirty="0"/>
              <a:t>1, </a:t>
            </a:r>
            <a:r>
              <a:rPr lang="en-IN" dirty="0"/>
              <a:t>A</a:t>
            </a:r>
            <a:r>
              <a:rPr lang="en-IN" baseline="-25000" dirty="0"/>
              <a:t>2,</a:t>
            </a:r>
            <a:r>
              <a:rPr lang="en-IN" dirty="0"/>
              <a:t> A</a:t>
            </a:r>
            <a:r>
              <a:rPr lang="en-IN" baseline="-25000" dirty="0"/>
              <a:t>3</a:t>
            </a:r>
            <a:r>
              <a:rPr lang="en-IN" dirty="0"/>
              <a:t> and A</a:t>
            </a:r>
            <a:r>
              <a:rPr lang="en-IN" baseline="-25000" dirty="0"/>
              <a:t>4</a:t>
            </a:r>
            <a:r>
              <a:rPr lang="en-IN" dirty="0"/>
              <a:t> with p</a:t>
            </a:r>
            <a:r>
              <a:rPr lang="en-IN" baseline="-25000" dirty="0"/>
              <a:t>0</a:t>
            </a:r>
            <a:r>
              <a:rPr lang="en-IN" dirty="0"/>
              <a:t>= 5, p</a:t>
            </a:r>
            <a:r>
              <a:rPr lang="en-IN" baseline="-25000" dirty="0"/>
              <a:t>1</a:t>
            </a:r>
            <a:r>
              <a:rPr lang="en-IN" dirty="0"/>
              <a:t>= 4, p</a:t>
            </a:r>
            <a:r>
              <a:rPr lang="en-IN" baseline="-25000" dirty="0"/>
              <a:t>2</a:t>
            </a:r>
            <a:r>
              <a:rPr lang="en-IN" dirty="0"/>
              <a:t>= 6, p</a:t>
            </a:r>
            <a:r>
              <a:rPr lang="en-IN" baseline="-25000" dirty="0"/>
              <a:t>3</a:t>
            </a:r>
            <a:r>
              <a:rPr lang="en-IN" dirty="0"/>
              <a:t>= 2 and p</a:t>
            </a:r>
            <a:r>
              <a:rPr lang="en-IN" baseline="-25000" dirty="0"/>
              <a:t>4</a:t>
            </a:r>
            <a:r>
              <a:rPr lang="en-IN" dirty="0"/>
              <a:t>= 7.</a:t>
            </a:r>
            <a:endParaRPr lang="en-IN" baseline="-25000" dirty="0"/>
          </a:p>
          <a:p>
            <a:endParaRPr lang="en-IN" baseline="-25000" dirty="0"/>
          </a:p>
          <a:p>
            <a:endParaRPr lang="en-IN" baseline="-25000" dirty="0"/>
          </a:p>
          <a:p>
            <a:endParaRPr lang="en-IN" baseline="-25000" dirty="0"/>
          </a:p>
        </p:txBody>
      </p:sp>
      <p:pic>
        <p:nvPicPr>
          <p:cNvPr id="6" name="Picture 5"/>
          <p:cNvPicPr>
            <a:picLocks noChangeAspect="1"/>
          </p:cNvPicPr>
          <p:nvPr/>
        </p:nvPicPr>
        <p:blipFill>
          <a:blip r:embed="rId2"/>
          <a:stretch>
            <a:fillRect/>
          </a:stretch>
        </p:blipFill>
        <p:spPr>
          <a:xfrm>
            <a:off x="3708674" y="1937478"/>
            <a:ext cx="5255021" cy="4601648"/>
          </a:xfrm>
          <a:prstGeom prst="rect">
            <a:avLst/>
          </a:prstGeom>
        </p:spPr>
      </p:pic>
      <p:sp>
        <p:nvSpPr>
          <p:cNvPr id="7" name="Rectangle 6"/>
          <p:cNvSpPr/>
          <p:nvPr/>
        </p:nvSpPr>
        <p:spPr>
          <a:xfrm>
            <a:off x="1063629" y="3465513"/>
            <a:ext cx="1998368" cy="492443"/>
          </a:xfrm>
          <a:prstGeom prst="rect">
            <a:avLst/>
          </a:prstGeom>
        </p:spPr>
        <p:txBody>
          <a:bodyPr wrap="none">
            <a:spAutoFit/>
          </a:bodyPr>
          <a:lstStyle/>
          <a:p>
            <a:r>
              <a:rPr lang="en-IN" sz="2600" b="1" dirty="0"/>
              <a:t>Initialization:</a:t>
            </a:r>
          </a:p>
        </p:txBody>
      </p:sp>
    </p:spTree>
    <p:extLst>
      <p:ext uri="{BB962C8B-B14F-4D97-AF65-F5344CB8AC3E}">
        <p14:creationId xmlns:p14="http://schemas.microsoft.com/office/powerpoint/2010/main" val="38276160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4" y="231820"/>
            <a:ext cx="10366420" cy="811369"/>
          </a:xfrm>
        </p:spPr>
        <p:txBody>
          <a:bodyPr>
            <a:normAutofit/>
          </a:bodyPr>
          <a:lstStyle/>
          <a:p>
            <a:r>
              <a:rPr lang="en-IN" b="1" dirty="0"/>
              <a:t>Another Example</a:t>
            </a:r>
          </a:p>
        </p:txBody>
      </p:sp>
      <p:sp>
        <p:nvSpPr>
          <p:cNvPr id="3" name="Content Placeholder 2"/>
          <p:cNvSpPr>
            <a:spLocks noGrp="1"/>
          </p:cNvSpPr>
          <p:nvPr>
            <p:ph idx="1"/>
          </p:nvPr>
        </p:nvSpPr>
        <p:spPr>
          <a:xfrm>
            <a:off x="245772" y="1043189"/>
            <a:ext cx="10868696" cy="1046363"/>
          </a:xfrm>
        </p:spPr>
        <p:txBody>
          <a:bodyPr/>
          <a:lstStyle/>
          <a:p>
            <a:r>
              <a:rPr lang="en-IN" dirty="0"/>
              <a:t>Given a chain of  four matrices A</a:t>
            </a:r>
            <a:r>
              <a:rPr lang="en-IN" baseline="-25000" dirty="0"/>
              <a:t>1, </a:t>
            </a:r>
            <a:r>
              <a:rPr lang="en-IN" dirty="0"/>
              <a:t>A</a:t>
            </a:r>
            <a:r>
              <a:rPr lang="en-IN" baseline="-25000" dirty="0"/>
              <a:t>2,</a:t>
            </a:r>
            <a:r>
              <a:rPr lang="en-IN" dirty="0"/>
              <a:t> A</a:t>
            </a:r>
            <a:r>
              <a:rPr lang="en-IN" baseline="-25000" dirty="0"/>
              <a:t>3</a:t>
            </a:r>
            <a:r>
              <a:rPr lang="en-IN" dirty="0"/>
              <a:t> and A</a:t>
            </a:r>
            <a:r>
              <a:rPr lang="en-IN" baseline="-25000" dirty="0"/>
              <a:t>4</a:t>
            </a:r>
            <a:r>
              <a:rPr lang="en-IN" dirty="0"/>
              <a:t> with p</a:t>
            </a:r>
            <a:r>
              <a:rPr lang="en-IN" baseline="-25000" dirty="0"/>
              <a:t>0</a:t>
            </a:r>
            <a:r>
              <a:rPr lang="en-IN" dirty="0"/>
              <a:t>= 5, p</a:t>
            </a:r>
            <a:r>
              <a:rPr lang="en-IN" baseline="-25000" dirty="0"/>
              <a:t>1</a:t>
            </a:r>
            <a:r>
              <a:rPr lang="en-IN" dirty="0"/>
              <a:t>= 4, p</a:t>
            </a:r>
            <a:r>
              <a:rPr lang="en-IN" baseline="-25000" dirty="0"/>
              <a:t>2</a:t>
            </a:r>
            <a:r>
              <a:rPr lang="en-IN" dirty="0"/>
              <a:t>= 6, p</a:t>
            </a:r>
            <a:r>
              <a:rPr lang="en-IN" baseline="-25000" dirty="0"/>
              <a:t>3</a:t>
            </a:r>
            <a:r>
              <a:rPr lang="en-IN" dirty="0"/>
              <a:t>= 2 and p</a:t>
            </a:r>
            <a:r>
              <a:rPr lang="en-IN" baseline="-25000" dirty="0"/>
              <a:t>4</a:t>
            </a:r>
            <a:r>
              <a:rPr lang="en-IN" dirty="0"/>
              <a:t>= 7.</a:t>
            </a:r>
            <a:endParaRPr lang="en-IN" baseline="-25000" dirty="0"/>
          </a:p>
          <a:p>
            <a:endParaRPr lang="en-IN" baseline="-25000" dirty="0"/>
          </a:p>
          <a:p>
            <a:endParaRPr lang="en-IN" baseline="-25000" dirty="0"/>
          </a:p>
          <a:p>
            <a:endParaRPr lang="en-IN" baseline="-25000" dirty="0"/>
          </a:p>
        </p:txBody>
      </p:sp>
      <p:sp>
        <p:nvSpPr>
          <p:cNvPr id="7" name="Rectangle 6"/>
          <p:cNvSpPr/>
          <p:nvPr/>
        </p:nvSpPr>
        <p:spPr>
          <a:xfrm>
            <a:off x="1063629" y="3465513"/>
            <a:ext cx="1430200" cy="492443"/>
          </a:xfrm>
          <a:prstGeom prst="rect">
            <a:avLst/>
          </a:prstGeom>
        </p:spPr>
        <p:txBody>
          <a:bodyPr wrap="none">
            <a:spAutoFit/>
          </a:bodyPr>
          <a:lstStyle/>
          <a:p>
            <a:r>
              <a:rPr lang="en-IN" sz="2600" b="1" dirty="0"/>
              <a:t>Solution:</a:t>
            </a:r>
          </a:p>
        </p:txBody>
      </p:sp>
      <p:pic>
        <p:nvPicPr>
          <p:cNvPr id="4" name="Picture 3"/>
          <p:cNvPicPr>
            <a:picLocks noChangeAspect="1"/>
          </p:cNvPicPr>
          <p:nvPr/>
        </p:nvPicPr>
        <p:blipFill>
          <a:blip r:embed="rId2"/>
          <a:stretch>
            <a:fillRect/>
          </a:stretch>
        </p:blipFill>
        <p:spPr>
          <a:xfrm>
            <a:off x="3796144" y="1750370"/>
            <a:ext cx="5785737" cy="4949372"/>
          </a:xfrm>
          <a:prstGeom prst="rect">
            <a:avLst/>
          </a:prstGeom>
        </p:spPr>
      </p:pic>
    </p:spTree>
    <p:extLst>
      <p:ext uri="{BB962C8B-B14F-4D97-AF65-F5344CB8AC3E}">
        <p14:creationId xmlns:p14="http://schemas.microsoft.com/office/powerpoint/2010/main" val="2190881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ChangeArrowheads="1"/>
          </p:cNvSpPr>
          <p:nvPr>
            <p:ph type="title"/>
          </p:nvPr>
        </p:nvSpPr>
        <p:spPr>
          <a:xfrm>
            <a:off x="139521" y="422275"/>
            <a:ext cx="11912958" cy="822325"/>
          </a:xfrm>
        </p:spPr>
        <p:txBody>
          <a:bodyPr>
            <a:noAutofit/>
          </a:bodyPr>
          <a:lstStyle/>
          <a:p>
            <a:r>
              <a:rPr lang="en-US" b="1" dirty="0"/>
              <a:t>Single Source Shortest-Path (with negative edges):</a:t>
            </a:r>
          </a:p>
        </p:txBody>
      </p:sp>
      <p:sp>
        <p:nvSpPr>
          <p:cNvPr id="1619971" name="Rectangle 3"/>
          <p:cNvSpPr>
            <a:spLocks noGrp="1" noChangeArrowheads="1"/>
          </p:cNvSpPr>
          <p:nvPr>
            <p:ph type="body" idx="1"/>
          </p:nvPr>
        </p:nvSpPr>
        <p:spPr bwMode="auto">
          <a:xfrm>
            <a:off x="310189" y="1468103"/>
            <a:ext cx="7710822" cy="48928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lnSpcReduction="10000"/>
          </a:bodyPr>
          <a:lstStyle/>
          <a:p>
            <a:pPr>
              <a:buFont typeface="Wingdings" panose="05000000000000000000" pitchFamily="2" charset="2"/>
              <a:buChar char="Ø"/>
            </a:pPr>
            <a:r>
              <a:rPr lang="en-US" sz="3200" dirty="0"/>
              <a:t>Bellman-Ford algorithm. </a:t>
            </a:r>
          </a:p>
          <a:p>
            <a:endParaRPr lang="en-US" sz="3200" dirty="0"/>
          </a:p>
        </p:txBody>
      </p:sp>
      <p:pic>
        <p:nvPicPr>
          <p:cNvPr id="1619973" name="Picture 5" descr="D:\McGraw-Hill Projects\Cormen\algorithms\bellman_for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9" y="2335213"/>
            <a:ext cx="4829175" cy="3175000"/>
          </a:xfrm>
          <a:prstGeom prst="rect">
            <a:avLst/>
          </a:prstGeom>
          <a:noFill/>
          <a:extLst>
            <a:ext uri="{909E8E84-426E-40DD-AFC4-6F175D3DCCD1}">
              <a14:hiddenFill xmlns:a14="http://schemas.microsoft.com/office/drawing/2010/main">
                <a:solidFill>
                  <a:srgbClr val="FFFFFF"/>
                </a:solidFill>
              </a14:hiddenFill>
            </a:ext>
          </a:extLst>
        </p:spPr>
      </p:pic>
      <p:grpSp>
        <p:nvGrpSpPr>
          <p:cNvPr id="1619979" name="Group 11"/>
          <p:cNvGrpSpPr>
            <a:grpSpLocks/>
          </p:cNvGrpSpPr>
          <p:nvPr/>
        </p:nvGrpSpPr>
        <p:grpSpPr bwMode="auto">
          <a:xfrm>
            <a:off x="6608764" y="3197226"/>
            <a:ext cx="3754437" cy="957263"/>
            <a:chOff x="3203" y="2530"/>
            <a:chExt cx="2365" cy="603"/>
          </a:xfrm>
        </p:grpSpPr>
        <p:sp>
          <p:nvSpPr>
            <p:cNvPr id="1619974" name="Text Box 6"/>
            <p:cNvSpPr txBox="1">
              <a:spLocks noChangeArrowheads="1"/>
            </p:cNvSpPr>
            <p:nvPr/>
          </p:nvSpPr>
          <p:spPr bwMode="auto">
            <a:xfrm>
              <a:off x="3390" y="2530"/>
              <a:ext cx="217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Iteratively relax all edges |V|-1 times</a:t>
              </a:r>
            </a:p>
          </p:txBody>
        </p:sp>
        <p:sp>
          <p:nvSpPr>
            <p:cNvPr id="1619977" name="AutoShape 9"/>
            <p:cNvSpPr>
              <a:spLocks/>
            </p:cNvSpPr>
            <p:nvPr/>
          </p:nvSpPr>
          <p:spPr bwMode="auto">
            <a:xfrm>
              <a:off x="3203" y="2551"/>
              <a:ext cx="182" cy="582"/>
            </a:xfrm>
            <a:prstGeom prst="rightBrace">
              <a:avLst>
                <a:gd name="adj1" fmla="val 26648"/>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619980" name="Group 12"/>
          <p:cNvGrpSpPr>
            <a:grpSpLocks/>
          </p:cNvGrpSpPr>
          <p:nvPr/>
        </p:nvGrpSpPr>
        <p:grpSpPr bwMode="auto">
          <a:xfrm>
            <a:off x="6621464" y="4205288"/>
            <a:ext cx="3978275" cy="1111250"/>
            <a:chOff x="3211" y="3165"/>
            <a:chExt cx="2506" cy="700"/>
          </a:xfrm>
        </p:grpSpPr>
        <p:graphicFrame>
          <p:nvGraphicFramePr>
            <p:cNvPr id="1619976" name="Object 8"/>
            <p:cNvGraphicFramePr>
              <a:graphicFrameLocks noChangeAspect="1"/>
            </p:cNvGraphicFramePr>
            <p:nvPr/>
          </p:nvGraphicFramePr>
          <p:xfrm>
            <a:off x="3404" y="3165"/>
            <a:ext cx="2313" cy="700"/>
          </p:xfrm>
          <a:graphic>
            <a:graphicData uri="http://schemas.openxmlformats.org/presentationml/2006/ole">
              <mc:AlternateContent xmlns:mc="http://schemas.openxmlformats.org/markup-compatibility/2006">
                <mc:Choice xmlns:v="urn:schemas-microsoft-com:vml" Requires="v">
                  <p:oleObj spid="_x0000_s5121" name="Equation" r:id="rId4" imgW="2349360" imgH="711000" progId="Equation.DSMT4">
                    <p:embed/>
                  </p:oleObj>
                </mc:Choice>
                <mc:Fallback>
                  <p:oleObj name="Equation" r:id="rId4" imgW="2349360" imgH="711000" progId="Equation.DSMT4">
                    <p:embed/>
                    <p:pic>
                      <p:nvPicPr>
                        <p:cNvPr id="161997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4" y="3165"/>
                          <a:ext cx="2313" cy="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9978" name="AutoShape 10"/>
            <p:cNvSpPr>
              <a:spLocks/>
            </p:cNvSpPr>
            <p:nvPr/>
          </p:nvSpPr>
          <p:spPr bwMode="auto">
            <a:xfrm>
              <a:off x="3211" y="3176"/>
              <a:ext cx="182" cy="582"/>
            </a:xfrm>
            <a:prstGeom prst="rightBrace">
              <a:avLst>
                <a:gd name="adj1" fmla="val 26648"/>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619981" name="Rectangle 13"/>
          <p:cNvSpPr>
            <a:spLocks noChangeArrowheads="1"/>
          </p:cNvSpPr>
          <p:nvPr/>
        </p:nvSpPr>
        <p:spPr bwMode="auto">
          <a:xfrm>
            <a:off x="1879600" y="5775326"/>
            <a:ext cx="4572000"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buClr>
                <a:srgbClr val="CCFF33"/>
              </a:buClr>
              <a:buSzPct val="70000"/>
              <a:buFont typeface="Wingdings" panose="05000000000000000000" pitchFamily="2" charset="2"/>
              <a:buChar char="n"/>
            </a:pPr>
            <a:r>
              <a:rPr lang="en-US" sz="2200" b="1" dirty="0"/>
              <a:t> Running time :  O(VE) </a:t>
            </a:r>
          </a:p>
        </p:txBody>
      </p:sp>
    </p:spTree>
    <p:extLst>
      <p:ext uri="{BB962C8B-B14F-4D97-AF65-F5344CB8AC3E}">
        <p14:creationId xmlns:p14="http://schemas.microsoft.com/office/powerpoint/2010/main" val="3403142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199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99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199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9981" grpId="0" build="p" bldLvl="2"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016126" y="134146"/>
            <a:ext cx="7772400" cy="1143000"/>
          </a:xfrm>
          <a:noFill/>
          <a:ln/>
        </p:spPr>
        <p:txBody>
          <a:bodyPr anchor="ctr"/>
          <a:lstStyle/>
          <a:p>
            <a:r>
              <a:rPr lang="en-US" sz="4400" b="1" dirty="0"/>
              <a:t>All-Pairs Shortest Paths</a:t>
            </a:r>
          </a:p>
        </p:txBody>
      </p:sp>
      <p:sp>
        <p:nvSpPr>
          <p:cNvPr id="4099" name="Rectangle 3"/>
          <p:cNvSpPr>
            <a:spLocks noGrp="1" noChangeArrowheads="1"/>
          </p:cNvSpPr>
          <p:nvPr>
            <p:ph type="subTitle" idx="1"/>
          </p:nvPr>
        </p:nvSpPr>
        <p:spPr>
          <a:xfrm>
            <a:off x="367586" y="1277146"/>
            <a:ext cx="11480977" cy="4807687"/>
          </a:xfrm>
          <a:noFill/>
          <a:ln/>
        </p:spPr>
        <p:txBody>
          <a:bodyPr>
            <a:noAutofit/>
          </a:bodyPr>
          <a:lstStyle/>
          <a:p>
            <a:pPr marL="342900" indent="-342900" algn="just">
              <a:buClr>
                <a:schemeClr val="tx2"/>
              </a:buClr>
              <a:buFontTx/>
              <a:buChar char="•"/>
            </a:pPr>
            <a:r>
              <a:rPr lang="en-US" sz="2600" dirty="0"/>
              <a:t>Given an n-vertex directed weighted graph G = (V, E), find a shortest path from vertex </a:t>
            </a:r>
            <a:r>
              <a:rPr lang="en-US" sz="2600" dirty="0" err="1"/>
              <a:t>i</a:t>
            </a:r>
            <a:r>
              <a:rPr lang="en-US" sz="2600" dirty="0"/>
              <a:t> to vertex j for each of the n</a:t>
            </a:r>
            <a:r>
              <a:rPr lang="en-US" sz="2600" baseline="30000" dirty="0"/>
              <a:t>2</a:t>
            </a:r>
            <a:r>
              <a:rPr lang="en-US" sz="2600" dirty="0"/>
              <a:t> vertex pairs (</a:t>
            </a:r>
            <a:r>
              <a:rPr lang="en-US" sz="2600" dirty="0" err="1"/>
              <a:t>i,j</a:t>
            </a:r>
            <a:r>
              <a:rPr lang="en-US" sz="2600" dirty="0"/>
              <a:t>).</a:t>
            </a:r>
          </a:p>
          <a:p>
            <a:pPr marL="342900" indent="-342900" algn="just">
              <a:buClr>
                <a:schemeClr val="tx2"/>
              </a:buClr>
              <a:buFontTx/>
              <a:buChar char="•"/>
            </a:pPr>
            <a:r>
              <a:rPr lang="en-US" sz="2600" dirty="0"/>
              <a:t>Assume no negative weight cycles exist in given graph. When there is a cycle whose length is less than zero (&lt; 0), some shortest paths aren’t finite.</a:t>
            </a:r>
          </a:p>
          <a:p>
            <a:pPr algn="just">
              <a:buClr>
                <a:schemeClr val="tx2"/>
              </a:buClr>
            </a:pPr>
            <a:endParaRPr lang="en-US" sz="2600" dirty="0"/>
          </a:p>
          <a:p>
            <a:pPr marL="342900" indent="-342900" algn="just">
              <a:buClr>
                <a:schemeClr val="tx2"/>
              </a:buClr>
              <a:buFontTx/>
              <a:buChar char="•"/>
            </a:pPr>
            <a:r>
              <a:rPr lang="en-IN" sz="2600" dirty="0"/>
              <a:t>Can run BELLMAN-FORD once from each vertex.</a:t>
            </a:r>
          </a:p>
          <a:p>
            <a:pPr marL="342900" indent="-342900" algn="just">
              <a:buClr>
                <a:schemeClr val="tx2"/>
              </a:buClr>
              <a:buFontTx/>
              <a:buChar char="•"/>
            </a:pPr>
            <a:r>
              <a:rPr lang="en-IN" sz="2600" dirty="0"/>
              <a:t>If no negative-weight edges, could run </a:t>
            </a:r>
            <a:r>
              <a:rPr lang="en-IN" sz="2600" dirty="0" err="1"/>
              <a:t>Dijkstra’s</a:t>
            </a:r>
            <a:r>
              <a:rPr lang="en-IN" sz="2600" dirty="0"/>
              <a:t> algorithm once from each vertex.</a:t>
            </a:r>
          </a:p>
          <a:p>
            <a:pPr marL="342900" indent="-342900" algn="just">
              <a:buClr>
                <a:schemeClr val="tx2"/>
              </a:buClr>
              <a:buFontTx/>
              <a:buChar char="•"/>
            </a:pPr>
            <a:r>
              <a:rPr lang="en-IN" sz="2600" dirty="0">
                <a:solidFill>
                  <a:srgbClr val="FF0000"/>
                </a:solidFill>
              </a:rPr>
              <a:t>Can we do it in better way ?</a:t>
            </a:r>
          </a:p>
          <a:p>
            <a:pPr marL="800100" lvl="1" indent="-342900" algn="just">
              <a:buClr>
                <a:schemeClr val="tx2"/>
              </a:buClr>
              <a:buFontTx/>
              <a:buChar char="•"/>
            </a:pPr>
            <a:r>
              <a:rPr lang="en-IN" sz="2600" dirty="0"/>
              <a:t>We’ll see how to do in O(V</a:t>
            </a:r>
            <a:r>
              <a:rPr lang="en-IN" sz="2600" baseline="30000" dirty="0"/>
              <a:t>3</a:t>
            </a:r>
            <a:r>
              <a:rPr lang="en-IN" sz="2600" dirty="0"/>
              <a:t>) in all cases, with no fancy data structure.</a:t>
            </a:r>
            <a:endParaRPr lang="en-US" sz="2600" dirty="0"/>
          </a:p>
        </p:txBody>
      </p:sp>
      <p:pic>
        <p:nvPicPr>
          <p:cNvPr id="4100" name="Picture 4" descr="C:\sahni\clip\rad\YELLOW-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03526" y="474185"/>
            <a:ext cx="320675" cy="32067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sahni\clip\rad\YELLOW-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93163" y="474185"/>
            <a:ext cx="320675" cy="32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79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09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682" name="Rectangle 2"/>
          <p:cNvSpPr>
            <a:spLocks noGrp="1" noChangeArrowheads="1"/>
          </p:cNvSpPr>
          <p:nvPr>
            <p:ph type="title"/>
          </p:nvPr>
        </p:nvSpPr>
        <p:spPr>
          <a:xfrm>
            <a:off x="232893" y="159063"/>
            <a:ext cx="11203546" cy="1325563"/>
          </a:xfrm>
        </p:spPr>
        <p:txBody>
          <a:bodyPr/>
          <a:lstStyle/>
          <a:p>
            <a:r>
              <a:rPr lang="en-US" b="1" dirty="0"/>
              <a:t>All Pairs Shortest Path – Floyd-</a:t>
            </a:r>
            <a:r>
              <a:rPr lang="en-US" b="1" dirty="0" err="1"/>
              <a:t>Warshall</a:t>
            </a:r>
            <a:r>
              <a:rPr lang="en-US" b="1" dirty="0"/>
              <a:t> Algorithm </a:t>
            </a:r>
          </a:p>
        </p:txBody>
      </p:sp>
      <p:sp>
        <p:nvSpPr>
          <p:cNvPr id="1607683" name="Rectangle 3"/>
          <p:cNvSpPr>
            <a:spLocks noGrp="1" noChangeArrowheads="1"/>
          </p:cNvSpPr>
          <p:nvPr>
            <p:ph type="body" idx="1"/>
          </p:nvPr>
        </p:nvSpPr>
        <p:spPr bwMode="auto">
          <a:xfrm>
            <a:off x="232893" y="1371600"/>
            <a:ext cx="11341994"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pPr>
              <a:spcBef>
                <a:spcPct val="50000"/>
              </a:spcBef>
            </a:pPr>
            <a:r>
              <a:rPr lang="en-US" dirty="0"/>
              <a:t>Dynamic programming approach. </a:t>
            </a:r>
          </a:p>
          <a:p>
            <a:pPr>
              <a:spcBef>
                <a:spcPct val="50000"/>
              </a:spcBef>
            </a:pPr>
            <a:r>
              <a:rPr lang="en-US" dirty="0"/>
              <a:t>Use optimal substructure of shortest paths: </a:t>
            </a:r>
            <a:r>
              <a:rPr lang="en-US" i="1" dirty="0">
                <a:solidFill>
                  <a:schemeClr val="tx2"/>
                </a:solidFill>
              </a:rPr>
              <a:t>Any </a:t>
            </a:r>
            <a:r>
              <a:rPr lang="en-US" i="1" dirty="0" err="1">
                <a:solidFill>
                  <a:schemeClr val="tx2"/>
                </a:solidFill>
              </a:rPr>
              <a:t>subpath</a:t>
            </a:r>
            <a:r>
              <a:rPr lang="en-US" i="1" dirty="0">
                <a:solidFill>
                  <a:schemeClr val="tx2"/>
                </a:solidFill>
              </a:rPr>
              <a:t> of a shortest path is a shortest path.</a:t>
            </a:r>
          </a:p>
          <a:p>
            <a:pPr>
              <a:spcBef>
                <a:spcPct val="50000"/>
              </a:spcBef>
            </a:pPr>
            <a:r>
              <a:rPr lang="en-US" dirty="0"/>
              <a:t>create an n × n matrix of shortest-path distances δ(u, v):</a:t>
            </a:r>
          </a:p>
          <a:p>
            <a:pPr lvl="1">
              <a:spcBef>
                <a:spcPct val="50000"/>
              </a:spcBef>
            </a:pPr>
            <a:r>
              <a:rPr lang="en-US" dirty="0"/>
              <a:t>Let </a:t>
            </a:r>
            <a:r>
              <a:rPr lang="en-US" dirty="0" err="1"/>
              <a:t>d</a:t>
            </a:r>
            <a:r>
              <a:rPr lang="en-US" baseline="-25000" dirty="0" err="1"/>
              <a:t>ij</a:t>
            </a:r>
            <a:r>
              <a:rPr lang="en-US" baseline="30000" dirty="0"/>
              <a:t>(k)</a:t>
            </a:r>
            <a:r>
              <a:rPr lang="en-US" dirty="0"/>
              <a:t> –shortest path weight of any path from </a:t>
            </a:r>
            <a:r>
              <a:rPr lang="en-US" dirty="0" err="1"/>
              <a:t>i</a:t>
            </a:r>
            <a:r>
              <a:rPr lang="en-US" dirty="0"/>
              <a:t> to j where all intermediate vertices are from the set {1,2, …, k}. </a:t>
            </a:r>
          </a:p>
          <a:p>
            <a:pPr lvl="1">
              <a:spcBef>
                <a:spcPct val="50000"/>
              </a:spcBef>
            </a:pPr>
            <a:r>
              <a:rPr lang="en-US" dirty="0"/>
              <a:t>Ultimately, we would like to know the values of </a:t>
            </a:r>
            <a:r>
              <a:rPr lang="en-US" dirty="0" err="1"/>
              <a:t>d</a:t>
            </a:r>
            <a:r>
              <a:rPr lang="en-US" baseline="-25000" dirty="0" err="1"/>
              <a:t>ij</a:t>
            </a:r>
            <a:r>
              <a:rPr lang="en-US" baseline="30000" dirty="0"/>
              <a:t>(n)</a:t>
            </a:r>
            <a:r>
              <a:rPr lang="en-US" dirty="0"/>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101" y="5136859"/>
            <a:ext cx="7839075" cy="1314450"/>
          </a:xfrm>
          <a:prstGeom prst="rect">
            <a:avLst/>
          </a:prstGeom>
        </p:spPr>
      </p:pic>
    </p:spTree>
    <p:extLst>
      <p:ext uri="{BB962C8B-B14F-4D97-AF65-F5344CB8AC3E}">
        <p14:creationId xmlns:p14="http://schemas.microsoft.com/office/powerpoint/2010/main" val="3519608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07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76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076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76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076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683" grpId="0" build="p" bldLvl="2"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706" name="Rectangle 2"/>
          <p:cNvSpPr>
            <a:spLocks noGrp="1" noChangeArrowheads="1"/>
          </p:cNvSpPr>
          <p:nvPr>
            <p:ph type="title"/>
          </p:nvPr>
        </p:nvSpPr>
        <p:spPr>
          <a:xfrm>
            <a:off x="567743" y="221243"/>
            <a:ext cx="10417935" cy="922762"/>
          </a:xfrm>
        </p:spPr>
        <p:txBody>
          <a:bodyPr/>
          <a:lstStyle/>
          <a:p>
            <a:r>
              <a:rPr lang="en-US" b="1" dirty="0"/>
              <a:t>Computing  </a:t>
            </a:r>
            <a:r>
              <a:rPr lang="en-US" b="1" dirty="0" err="1"/>
              <a:t>d</a:t>
            </a:r>
            <a:r>
              <a:rPr lang="en-US" b="1" baseline="-25000" dirty="0" err="1"/>
              <a:t>ij</a:t>
            </a:r>
            <a:r>
              <a:rPr lang="en-US" b="1" baseline="30000" dirty="0"/>
              <a:t>(k)</a:t>
            </a:r>
            <a:endParaRPr lang="en-US" b="1" dirty="0"/>
          </a:p>
        </p:txBody>
      </p:sp>
      <p:sp>
        <p:nvSpPr>
          <p:cNvPr id="1608707" name="Rectangle 3"/>
          <p:cNvSpPr>
            <a:spLocks noGrp="1" noChangeArrowheads="1"/>
          </p:cNvSpPr>
          <p:nvPr>
            <p:ph type="body" idx="1"/>
          </p:nvPr>
        </p:nvSpPr>
        <p:spPr bwMode="auto">
          <a:xfrm>
            <a:off x="500684" y="1144005"/>
            <a:ext cx="11127346" cy="41148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sz="2600" dirty="0"/>
              <a:t>Base condition: </a:t>
            </a:r>
            <a:r>
              <a:rPr lang="en-US" sz="2600" dirty="0" err="1"/>
              <a:t>d</a:t>
            </a:r>
            <a:r>
              <a:rPr lang="en-US" sz="2600" baseline="-25000" dirty="0" err="1"/>
              <a:t>ij</a:t>
            </a:r>
            <a:r>
              <a:rPr lang="en-US" sz="2600" baseline="30000" dirty="0"/>
              <a:t>(0)</a:t>
            </a:r>
            <a:r>
              <a:rPr lang="en-US" sz="2600" dirty="0"/>
              <a:t> = ?</a:t>
            </a:r>
          </a:p>
          <a:p>
            <a:pPr lvl="1"/>
            <a:r>
              <a:rPr lang="en-US" sz="2600" dirty="0" err="1"/>
              <a:t>d</a:t>
            </a:r>
            <a:r>
              <a:rPr lang="en-US" sz="2600" baseline="-25000" dirty="0" err="1"/>
              <a:t>ij</a:t>
            </a:r>
            <a:r>
              <a:rPr lang="en-US" sz="2600" baseline="30000" dirty="0"/>
              <a:t>(0)</a:t>
            </a:r>
            <a:r>
              <a:rPr lang="en-US" sz="2600" dirty="0"/>
              <a:t> = </a:t>
            </a:r>
            <a:r>
              <a:rPr lang="en-US" sz="2600" dirty="0" err="1"/>
              <a:t>w</a:t>
            </a:r>
            <a:r>
              <a:rPr lang="en-US" sz="2600" baseline="-25000" dirty="0" err="1"/>
              <a:t>ij</a:t>
            </a:r>
            <a:r>
              <a:rPr lang="en-US" sz="2600" dirty="0"/>
              <a:t>. </a:t>
            </a:r>
          </a:p>
          <a:p>
            <a:r>
              <a:rPr lang="en-US" sz="2600" dirty="0"/>
              <a:t>For k&gt;0:</a:t>
            </a:r>
          </a:p>
          <a:p>
            <a:pPr lvl="1"/>
            <a:r>
              <a:rPr lang="en-US" sz="2600" dirty="0"/>
              <a:t>Let p=&lt;v</a:t>
            </a:r>
            <a:r>
              <a:rPr lang="en-US" sz="2600" baseline="-25000" dirty="0"/>
              <a:t>i</a:t>
            </a:r>
            <a:r>
              <a:rPr lang="en-US" sz="2600" dirty="0"/>
              <a:t>, . . . , </a:t>
            </a:r>
            <a:r>
              <a:rPr lang="en-US" sz="2600" dirty="0" err="1"/>
              <a:t>v</a:t>
            </a:r>
            <a:r>
              <a:rPr lang="en-US" sz="2600" baseline="-25000" dirty="0" err="1"/>
              <a:t>j</a:t>
            </a:r>
            <a:r>
              <a:rPr lang="en-US" sz="2600" dirty="0"/>
              <a:t>&gt; be a shortest path from vertex </a:t>
            </a:r>
            <a:r>
              <a:rPr lang="en-US" sz="2600" dirty="0" err="1"/>
              <a:t>i</a:t>
            </a:r>
            <a:r>
              <a:rPr lang="en-US" sz="2600" dirty="0"/>
              <a:t> to vertex j with all intermediate vertices in {1,2, …, k}. </a:t>
            </a:r>
          </a:p>
          <a:p>
            <a:pPr lvl="1"/>
            <a:r>
              <a:rPr lang="en-US" sz="2600" dirty="0"/>
              <a:t>If k is </a:t>
            </a:r>
            <a:r>
              <a:rPr lang="en-US" sz="2600" i="1" dirty="0"/>
              <a:t>not</a:t>
            </a:r>
            <a:r>
              <a:rPr lang="en-US" sz="2600" dirty="0"/>
              <a:t> an intermediate vertex, then all intermediate vertices are in {1,2, …, k-1}. </a:t>
            </a:r>
          </a:p>
          <a:p>
            <a:pPr lvl="1"/>
            <a:r>
              <a:rPr lang="en-US" sz="2600" dirty="0"/>
              <a:t>If k </a:t>
            </a:r>
            <a:r>
              <a:rPr lang="en-US" sz="2600" i="1" dirty="0"/>
              <a:t>is</a:t>
            </a:r>
            <a:r>
              <a:rPr lang="en-US" sz="2600" dirty="0"/>
              <a:t> an intermediate vertex, then p is composed of 2 shortest </a:t>
            </a:r>
            <a:r>
              <a:rPr lang="en-US" sz="2600" dirty="0" err="1"/>
              <a:t>subpaths</a:t>
            </a:r>
            <a:r>
              <a:rPr lang="en-US" sz="2600" dirty="0"/>
              <a:t> drawn from {1,2, …, k-1}. </a:t>
            </a:r>
            <a:endParaRPr lang="en-US" sz="2600" baseline="-25000" dirty="0"/>
          </a:p>
          <a:p>
            <a:endParaRPr lang="en-US" sz="2600" dirty="0"/>
          </a:p>
        </p:txBody>
      </p:sp>
      <p:pic>
        <p:nvPicPr>
          <p:cNvPr id="1608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479" y="4921328"/>
            <a:ext cx="5984537" cy="175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149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0" name="Rectangle 2"/>
          <p:cNvSpPr>
            <a:spLocks noGrp="1" noChangeArrowheads="1"/>
          </p:cNvSpPr>
          <p:nvPr>
            <p:ph type="title"/>
          </p:nvPr>
        </p:nvSpPr>
        <p:spPr/>
        <p:txBody>
          <a:bodyPr/>
          <a:lstStyle/>
          <a:p>
            <a:r>
              <a:rPr lang="en-US" dirty="0"/>
              <a:t>Recursive Formulation for </a:t>
            </a:r>
            <a:r>
              <a:rPr lang="en-US" dirty="0" err="1"/>
              <a:t>d</a:t>
            </a:r>
            <a:r>
              <a:rPr lang="en-US" baseline="-25000" dirty="0" err="1"/>
              <a:t>ij</a:t>
            </a:r>
            <a:r>
              <a:rPr lang="en-US" baseline="30000" dirty="0"/>
              <a:t>(k)</a:t>
            </a:r>
          </a:p>
        </p:txBody>
      </p:sp>
      <p:pic>
        <p:nvPicPr>
          <p:cNvPr id="16097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472" y="2069608"/>
            <a:ext cx="9753055" cy="181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36031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Rectangle 2"/>
          <p:cNvSpPr>
            <a:spLocks noGrp="1" noChangeArrowheads="1"/>
          </p:cNvSpPr>
          <p:nvPr>
            <p:ph type="title"/>
          </p:nvPr>
        </p:nvSpPr>
        <p:spPr>
          <a:xfrm>
            <a:off x="335924" y="246063"/>
            <a:ext cx="10173237" cy="725623"/>
          </a:xfrm>
        </p:spPr>
        <p:txBody>
          <a:bodyPr/>
          <a:lstStyle/>
          <a:p>
            <a:r>
              <a:rPr lang="en-US" b="1" dirty="0"/>
              <a:t>Example</a:t>
            </a:r>
          </a:p>
        </p:txBody>
      </p:sp>
      <p:graphicFrame>
        <p:nvGraphicFramePr>
          <p:cNvPr id="1611779" name="Object 3"/>
          <p:cNvGraphicFramePr>
            <a:graphicFrameLocks noChangeAspect="1"/>
          </p:cNvGraphicFramePr>
          <p:nvPr>
            <p:extLst>
              <p:ext uri="{D42A27DB-BD31-4B8C-83A1-F6EECF244321}">
                <p14:modId xmlns:p14="http://schemas.microsoft.com/office/powerpoint/2010/main" val="408024282"/>
              </p:ext>
            </p:extLst>
          </p:nvPr>
        </p:nvGraphicFramePr>
        <p:xfrm>
          <a:off x="643944" y="2986089"/>
          <a:ext cx="4353506" cy="3648802"/>
        </p:xfrm>
        <a:graphic>
          <a:graphicData uri="http://schemas.openxmlformats.org/presentationml/2006/ole">
            <mc:AlternateContent xmlns:mc="http://schemas.openxmlformats.org/markup-compatibility/2006">
              <mc:Choice xmlns:v="urn:schemas-microsoft-com:vml" Requires="v">
                <p:oleObj spid="_x0000_s6145" name="Picture Publisher Image" r:id="rId3" imgW="2647800" imgH="2219400" progId="PictPub.Image.8">
                  <p:embed/>
                </p:oleObj>
              </mc:Choice>
              <mc:Fallback>
                <p:oleObj name="Picture Publisher Image" r:id="rId3" imgW="2647800" imgH="2219400" progId="PictPub.Image.8">
                  <p:embed/>
                  <p:pic>
                    <p:nvPicPr>
                      <p:cNvPr id="16117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4" y="2986089"/>
                        <a:ext cx="4353506" cy="3648802"/>
                      </a:xfrm>
                      <a:prstGeom prst="rect">
                        <a:avLst/>
                      </a:prstGeom>
                      <a:noFill/>
                      <a:ln>
                        <a:noFill/>
                      </a:ln>
                      <a:effectLst/>
                    </p:spPr>
                  </p:pic>
                </p:oleObj>
              </mc:Fallback>
            </mc:AlternateContent>
          </a:graphicData>
        </a:graphic>
      </p:graphicFrame>
      <p:graphicFrame>
        <p:nvGraphicFramePr>
          <p:cNvPr id="1611780" name="Object 4"/>
          <p:cNvGraphicFramePr>
            <a:graphicFrameLocks noChangeAspect="1"/>
          </p:cNvGraphicFramePr>
          <p:nvPr>
            <p:extLst>
              <p:ext uri="{D42A27DB-BD31-4B8C-83A1-F6EECF244321}">
                <p14:modId xmlns:p14="http://schemas.microsoft.com/office/powerpoint/2010/main" val="1766379672"/>
              </p:ext>
            </p:extLst>
          </p:nvPr>
        </p:nvGraphicFramePr>
        <p:xfrm>
          <a:off x="5275264" y="3224213"/>
          <a:ext cx="5109556" cy="2545522"/>
        </p:xfrm>
        <a:graphic>
          <a:graphicData uri="http://schemas.openxmlformats.org/presentationml/2006/ole">
            <mc:AlternateContent xmlns:mc="http://schemas.openxmlformats.org/markup-compatibility/2006">
              <mc:Choice xmlns:v="urn:schemas-microsoft-com:vml" Requires="v">
                <p:oleObj spid="_x0000_s6146" name="Picture Publisher Image" r:id="rId5" imgW="2828880" imgH="1181160" progId="PictPub.Image.8">
                  <p:embed/>
                </p:oleObj>
              </mc:Choice>
              <mc:Fallback>
                <p:oleObj name="Picture Publisher Image" r:id="rId5" imgW="2828880" imgH="1181160" progId="PictPub.Image.8">
                  <p:embed/>
                  <p:pic>
                    <p:nvPicPr>
                      <p:cNvPr id="161178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4" y="3224213"/>
                        <a:ext cx="5109556" cy="2545522"/>
                      </a:xfrm>
                      <a:prstGeom prst="rect">
                        <a:avLst/>
                      </a:prstGeom>
                      <a:noFill/>
                      <a:ln>
                        <a:noFill/>
                      </a:ln>
                      <a:effectLst/>
                    </p:spPr>
                  </p:pic>
                </p:oleObj>
              </mc:Fallback>
            </mc:AlternateContent>
          </a:graphicData>
        </a:graphic>
      </p:graphicFrame>
      <p:pic>
        <p:nvPicPr>
          <p:cNvPr id="161178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5957" y="1103627"/>
            <a:ext cx="10157843" cy="189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57248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Rectangle 2"/>
          <p:cNvSpPr>
            <a:spLocks noGrp="1" noChangeArrowheads="1"/>
          </p:cNvSpPr>
          <p:nvPr>
            <p:ph type="title"/>
          </p:nvPr>
        </p:nvSpPr>
        <p:spPr>
          <a:xfrm>
            <a:off x="374561" y="159063"/>
            <a:ext cx="10515600" cy="913351"/>
          </a:xfrm>
        </p:spPr>
        <p:txBody>
          <a:bodyPr/>
          <a:lstStyle/>
          <a:p>
            <a:r>
              <a:rPr lang="en-US" b="1" dirty="0"/>
              <a:t>Step 1 </a:t>
            </a:r>
          </a:p>
        </p:txBody>
      </p:sp>
      <p:graphicFrame>
        <p:nvGraphicFramePr>
          <p:cNvPr id="1612803" name="Object 3"/>
          <p:cNvGraphicFramePr>
            <a:graphicFrameLocks noChangeAspect="1"/>
          </p:cNvGraphicFramePr>
          <p:nvPr>
            <p:extLst>
              <p:ext uri="{D42A27DB-BD31-4B8C-83A1-F6EECF244321}">
                <p14:modId xmlns:p14="http://schemas.microsoft.com/office/powerpoint/2010/main" val="2219926349"/>
              </p:ext>
            </p:extLst>
          </p:nvPr>
        </p:nvGraphicFramePr>
        <p:xfrm>
          <a:off x="978794" y="2916239"/>
          <a:ext cx="4288531" cy="3593387"/>
        </p:xfrm>
        <a:graphic>
          <a:graphicData uri="http://schemas.openxmlformats.org/presentationml/2006/ole">
            <mc:AlternateContent xmlns:mc="http://schemas.openxmlformats.org/markup-compatibility/2006">
              <mc:Choice xmlns:v="urn:schemas-microsoft-com:vml" Requires="v">
                <p:oleObj spid="_x0000_s7169" name="Picture Publisher Image" r:id="rId3" imgW="2647800" imgH="2219400" progId="PictPub.Image.8">
                  <p:embed/>
                </p:oleObj>
              </mc:Choice>
              <mc:Fallback>
                <p:oleObj name="Picture Publisher Image" r:id="rId3" imgW="2647800" imgH="2219400" progId="PictPub.Image.8">
                  <p:embed/>
                  <p:pic>
                    <p:nvPicPr>
                      <p:cNvPr id="161280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794" y="2916239"/>
                        <a:ext cx="4288531" cy="3593387"/>
                      </a:xfrm>
                      <a:prstGeom prst="rect">
                        <a:avLst/>
                      </a:prstGeom>
                      <a:noFill/>
                      <a:ln>
                        <a:noFill/>
                      </a:ln>
                      <a:effectLst/>
                    </p:spPr>
                  </p:pic>
                </p:oleObj>
              </mc:Fallback>
            </mc:AlternateContent>
          </a:graphicData>
        </a:graphic>
      </p:graphicFrame>
      <p:graphicFrame>
        <p:nvGraphicFramePr>
          <p:cNvPr id="1612804" name="Object 4"/>
          <p:cNvGraphicFramePr>
            <a:graphicFrameLocks noChangeAspect="1"/>
          </p:cNvGraphicFramePr>
          <p:nvPr/>
        </p:nvGraphicFramePr>
        <p:xfrm>
          <a:off x="5511800" y="2730501"/>
          <a:ext cx="4586288" cy="1914525"/>
        </p:xfrm>
        <a:graphic>
          <a:graphicData uri="http://schemas.openxmlformats.org/presentationml/2006/ole">
            <mc:AlternateContent xmlns:mc="http://schemas.openxmlformats.org/markup-compatibility/2006">
              <mc:Choice xmlns:v="urn:schemas-microsoft-com:vml" Requires="v">
                <p:oleObj spid="_x0000_s7170" name="Picture Publisher Image" r:id="rId5" imgW="2828880" imgH="1181160" progId="PictPub.Image.8">
                  <p:embed/>
                </p:oleObj>
              </mc:Choice>
              <mc:Fallback>
                <p:oleObj name="Picture Publisher Image" r:id="rId5" imgW="2828880" imgH="1181160" progId="PictPub.Image.8">
                  <p:embed/>
                  <p:pic>
                    <p:nvPicPr>
                      <p:cNvPr id="16128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800" y="2730501"/>
                        <a:ext cx="4586288"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12805" name="Object 5"/>
          <p:cNvGraphicFramePr>
            <a:graphicFrameLocks noChangeAspect="1"/>
          </p:cNvGraphicFramePr>
          <p:nvPr/>
        </p:nvGraphicFramePr>
        <p:xfrm>
          <a:off x="5505451" y="4789488"/>
          <a:ext cx="4638675" cy="2068512"/>
        </p:xfrm>
        <a:graphic>
          <a:graphicData uri="http://schemas.openxmlformats.org/presentationml/2006/ole">
            <mc:AlternateContent xmlns:mc="http://schemas.openxmlformats.org/markup-compatibility/2006">
              <mc:Choice xmlns:v="urn:schemas-microsoft-com:vml" Requires="v">
                <p:oleObj spid="_x0000_s7171" name="Picture Publisher Image" r:id="rId7" imgW="2819520" imgH="1257480" progId="PictPub.Image.8">
                  <p:embed/>
                </p:oleObj>
              </mc:Choice>
              <mc:Fallback>
                <p:oleObj name="Picture Publisher Image" r:id="rId7" imgW="2819520" imgH="1257480" progId="PictPub.Image.8">
                  <p:embed/>
                  <p:pic>
                    <p:nvPicPr>
                      <p:cNvPr id="16128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5451" y="4789488"/>
                        <a:ext cx="4638675"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1280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486" y="886676"/>
            <a:ext cx="9881750" cy="184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798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2537</TotalTime>
  <Words>7251</Words>
  <Application>Microsoft Office PowerPoint</Application>
  <PresentationFormat>Widescreen</PresentationFormat>
  <Paragraphs>2633</Paragraphs>
  <Slides>105</Slides>
  <Notes>49</Notes>
  <HiddenSlides>2</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Dynamic Programming</vt:lpstr>
      <vt:lpstr>Algorithmic Paradigms</vt:lpstr>
      <vt:lpstr>PowerPoint Presentation</vt:lpstr>
      <vt:lpstr>Introduction</vt:lpstr>
      <vt:lpstr>Dynamic Programming</vt:lpstr>
      <vt:lpstr>Examples of DP algorithms</vt:lpstr>
      <vt:lpstr>Steps in Dynamic Programming</vt:lpstr>
      <vt:lpstr>Example – Fibonacci Numbers using Dynamic programming</vt:lpstr>
      <vt:lpstr>Fibonacci Numbers: Top-down approach  </vt:lpstr>
      <vt:lpstr>Fibonacci Numbers: Solved by a recursive program</vt:lpstr>
      <vt:lpstr>Fibonacci Numbers: Bottom-up approach</vt:lpstr>
      <vt:lpstr>Knapsack problem</vt:lpstr>
      <vt:lpstr>0-1 Knapsack</vt:lpstr>
      <vt:lpstr>0-1 Knapsack</vt:lpstr>
      <vt:lpstr>0-1 Knapsack Algorithm</vt:lpstr>
      <vt:lpstr>Running time</vt:lpstr>
      <vt:lpstr>Example</vt:lpstr>
      <vt:lpstr>Example </vt:lpstr>
      <vt:lpstr>Example </vt:lpstr>
      <vt:lpstr>Example </vt:lpstr>
      <vt:lpstr>Example </vt:lpstr>
      <vt:lpstr>Example </vt:lpstr>
      <vt:lpstr>Example </vt:lpstr>
      <vt:lpstr>Example </vt:lpstr>
      <vt:lpstr>Example </vt:lpstr>
      <vt:lpstr>Example </vt:lpstr>
      <vt:lpstr>Example </vt:lpstr>
      <vt:lpstr>Example </vt:lpstr>
      <vt:lpstr>Example </vt:lpstr>
      <vt:lpstr>Example </vt:lpstr>
      <vt:lpstr>Example </vt:lpstr>
      <vt:lpstr>Example </vt:lpstr>
      <vt:lpstr>Example </vt:lpstr>
      <vt:lpstr>Example </vt:lpstr>
      <vt:lpstr>How to find actual Knapsack Items</vt:lpstr>
      <vt:lpstr>Finding the Items</vt:lpstr>
      <vt:lpstr>Finding the Items (2)</vt:lpstr>
      <vt:lpstr>Finding the Items (3)</vt:lpstr>
      <vt:lpstr>Finding the Items (4)</vt:lpstr>
      <vt:lpstr>Finding the Items (5)</vt:lpstr>
      <vt:lpstr>Finding the Items (6)</vt:lpstr>
      <vt:lpstr>Another Example</vt:lpstr>
      <vt:lpstr>Change-Making Problem</vt:lpstr>
      <vt:lpstr>Dynamic Programming Approach</vt:lpstr>
      <vt:lpstr>Dynamic Programming Approach</vt:lpstr>
      <vt:lpstr>How to find actual Denominations</vt:lpstr>
      <vt:lpstr>Example</vt:lpstr>
      <vt:lpstr>Algorithm</vt:lpstr>
      <vt:lpstr>Binomial Coefficients</vt:lpstr>
      <vt:lpstr>Binomial Coefficients </vt:lpstr>
      <vt:lpstr>Dynamic Programming Approach</vt:lpstr>
      <vt:lpstr>Computing a binomial coefficient by DP</vt:lpstr>
      <vt:lpstr>Computing a binomial coefficient - Example</vt:lpstr>
      <vt:lpstr>Computing C(n,k):  Algorithm and analysis</vt:lpstr>
      <vt:lpstr>Longest Common Subsequence</vt:lpstr>
      <vt:lpstr>Defining Subproblem</vt:lpstr>
      <vt:lpstr>Solving LCSS using Dynamic programming</vt:lpstr>
      <vt:lpstr>An LCS Algorithm </vt:lpstr>
      <vt:lpstr>LCS Algorithm Analysis</vt:lpstr>
      <vt:lpstr>LCS Example</vt:lpstr>
      <vt:lpstr>LCS Example (0)</vt:lpstr>
      <vt:lpstr>LCS Example (1)</vt:lpstr>
      <vt:lpstr>LCS Example (2)</vt:lpstr>
      <vt:lpstr>LCS Example (3)</vt:lpstr>
      <vt:lpstr>LCS Example (4)</vt:lpstr>
      <vt:lpstr>LCS Example (5)</vt:lpstr>
      <vt:lpstr>LCS Example (6)</vt:lpstr>
      <vt:lpstr>LCS Example (7)</vt:lpstr>
      <vt:lpstr>LCS Example (8)</vt:lpstr>
      <vt:lpstr>LCS Example (10)</vt:lpstr>
      <vt:lpstr>LCS Example (11)</vt:lpstr>
      <vt:lpstr>LCS Example (12)</vt:lpstr>
      <vt:lpstr>LCS Example (13)</vt:lpstr>
      <vt:lpstr>LCS Example (14)</vt:lpstr>
      <vt:lpstr>LCS Example (15)</vt:lpstr>
      <vt:lpstr>How to find actual LCS</vt:lpstr>
      <vt:lpstr>How to find actual LCS - continued</vt:lpstr>
      <vt:lpstr>Finding LCS</vt:lpstr>
      <vt:lpstr>Finding LCS (2)</vt:lpstr>
      <vt:lpstr>Computing the length of an LCS</vt:lpstr>
      <vt:lpstr>Constructing an LCS</vt:lpstr>
      <vt:lpstr>Another Example</vt:lpstr>
      <vt:lpstr> Matrix Chain Multiplication</vt:lpstr>
      <vt:lpstr> Matrix Multiplication</vt:lpstr>
      <vt:lpstr>Why Order Matters?</vt:lpstr>
      <vt:lpstr>Define Recursive Solution</vt:lpstr>
      <vt:lpstr>Order for Solving Subproblems</vt:lpstr>
      <vt:lpstr>Keeping Track of the Order</vt:lpstr>
      <vt:lpstr>Example</vt:lpstr>
      <vt:lpstr>Algorithm</vt:lpstr>
      <vt:lpstr>Example</vt:lpstr>
      <vt:lpstr>Another Example</vt:lpstr>
      <vt:lpstr>Single Source Shortest-Path (with negative edges):</vt:lpstr>
      <vt:lpstr>All-Pairs Shortest Paths</vt:lpstr>
      <vt:lpstr>All Pairs Shortest Path – Floyd-Warshall Algorithm </vt:lpstr>
      <vt:lpstr>Computing  dij(k)</vt:lpstr>
      <vt:lpstr>Recursive Formulation for dij(k)</vt:lpstr>
      <vt:lpstr>Example</vt:lpstr>
      <vt:lpstr>Step 1 </vt:lpstr>
      <vt:lpstr>Step 2 </vt:lpstr>
      <vt:lpstr>Step 3 </vt:lpstr>
      <vt:lpstr>Step 4</vt:lpstr>
      <vt:lpstr>Step 5 </vt:lpstr>
      <vt:lpstr>Algorithm</vt:lpstr>
      <vt:lpstr>Another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dc:title>
  <dc:creator>DKS</dc:creator>
  <cp:lastModifiedBy>jay khanpara</cp:lastModifiedBy>
  <cp:revision>108</cp:revision>
  <dcterms:created xsi:type="dcterms:W3CDTF">2018-08-22T17:08:13Z</dcterms:created>
  <dcterms:modified xsi:type="dcterms:W3CDTF">2022-10-08T05:48:36Z</dcterms:modified>
</cp:coreProperties>
</file>